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F62E8-C1E8-4745-9B25-54EF38C4EFCF}" v="74" dt="2022-03-09T00:41:56.324"/>
    <p1510:client id="{92CA9853-AA7C-43E4-B04D-82A8791C0A8D}" v="1129" dt="2021-09-21T23:50:45.785"/>
    <p1510:client id="{FE1CCB1A-7F3D-4D83-9FB5-084FBE685D49}" v="80" dt="2022-03-14T16:49:3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F8E3D9E-87E1-4993-B79C-D14F8191160F}"/>
              </a:ext>
            </a:extLst>
          </p:cNvPr>
          <p:cNvSpPr txBox="1"/>
          <p:nvPr/>
        </p:nvSpPr>
        <p:spPr>
          <a:xfrm>
            <a:off x="641231" y="411193"/>
            <a:ext cx="1106768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>
                <a:cs typeface="Calibri"/>
              </a:rPr>
              <a:t>Primer examen departamental BDA</a:t>
            </a:r>
            <a:endParaRPr lang="es-ES" dirty="0">
              <a:cs typeface="Calibri"/>
            </a:endParaRP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Ejercicio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- Lea cuidadosamente las indicaciones del problema</a:t>
            </a:r>
          </a:p>
          <a:p>
            <a:r>
              <a:rPr lang="es-ES" sz="2800" dirty="0">
                <a:cs typeface="Calibri"/>
              </a:rPr>
              <a:t>- Responda únicamente en el área indicada. </a:t>
            </a:r>
          </a:p>
          <a:p>
            <a:r>
              <a:rPr lang="es-ES" sz="2800" dirty="0">
                <a:cs typeface="Calibri"/>
              </a:rPr>
              <a:t>- En el caso del diagrama multidimensional, use las figuras y formas proporcionadas por </a:t>
            </a:r>
            <a:r>
              <a:rPr lang="es-ES" sz="2800" dirty="0" err="1">
                <a:cs typeface="Calibri"/>
              </a:rPr>
              <a:t>Power</a:t>
            </a:r>
            <a:r>
              <a:rPr lang="es-ES" sz="2800" dirty="0">
                <a:cs typeface="Calibri"/>
              </a:rPr>
              <a:t> Point, no olvidando establecer correctamente las </a:t>
            </a:r>
            <a:r>
              <a:rPr lang="es-ES" sz="2800" i="1" dirty="0">
                <a:cs typeface="Calibri"/>
              </a:rPr>
              <a:t>claves primarias (PK)</a:t>
            </a:r>
            <a:r>
              <a:rPr lang="es-ES" sz="2800" dirty="0">
                <a:cs typeface="Calibri"/>
              </a:rPr>
              <a:t> y </a:t>
            </a:r>
            <a:r>
              <a:rPr lang="es-ES" sz="2800" i="1" dirty="0">
                <a:cs typeface="Calibri"/>
              </a:rPr>
              <a:t>foráneas (FK)</a:t>
            </a:r>
            <a:r>
              <a:rPr lang="es-ES" sz="2800" dirty="0">
                <a:cs typeface="Calibri"/>
              </a:rPr>
              <a:t> mediante flechas dirigidas, y poniendo en </a:t>
            </a:r>
            <a:r>
              <a:rPr lang="es-ES" sz="2800" b="1" dirty="0">
                <a:cs typeface="Calibri"/>
              </a:rPr>
              <a:t>negritas</a:t>
            </a:r>
            <a:r>
              <a:rPr lang="es-ES" sz="2800" dirty="0">
                <a:cs typeface="Calibri"/>
              </a:rPr>
              <a:t> los atributos que sean de tipo </a:t>
            </a:r>
            <a:r>
              <a:rPr lang="es-ES" sz="2800" b="1" dirty="0">
                <a:cs typeface="Calibri"/>
              </a:rPr>
              <a:t>medidas</a:t>
            </a:r>
            <a:r>
              <a:rPr lang="es-ES" sz="2800" dirty="0">
                <a:cs typeface="Calibri"/>
              </a:rPr>
              <a:t>)</a:t>
            </a:r>
          </a:p>
          <a:p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F67A1-B84E-4E02-AC66-8B7FA02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65125"/>
            <a:ext cx="11522015" cy="1325563"/>
          </a:xfrm>
        </p:spPr>
        <p:txBody>
          <a:bodyPr>
            <a:noAutofit/>
          </a:bodyPr>
          <a:lstStyle/>
          <a:p>
            <a:r>
              <a:rPr lang="es-MX" sz="2000" dirty="0">
                <a:ea typeface="+mj-lt"/>
                <a:cs typeface="+mj-lt"/>
              </a:rPr>
              <a:t>1.- Se pretende la creación de una Bodega de Datos (Data </a:t>
            </a:r>
            <a:r>
              <a:rPr lang="es-MX" sz="2000" dirty="0" err="1">
                <a:ea typeface="+mj-lt"/>
                <a:cs typeface="+mj-lt"/>
              </a:rPr>
              <a:t>Warehouse</a:t>
            </a:r>
            <a:r>
              <a:rPr lang="es-MX" sz="2000" dirty="0">
                <a:ea typeface="+mj-lt"/>
                <a:cs typeface="+mj-lt"/>
              </a:rPr>
              <a:t>) para una empresa de facturación a clientes. El diagrama relacional de la base de datos operacional es como se muestra a continuación (en done la </a:t>
            </a:r>
            <a:r>
              <a:rPr lang="es-MX" sz="2000" b="1" dirty="0">
                <a:ea typeface="+mj-lt"/>
                <a:cs typeface="+mj-lt"/>
              </a:rPr>
              <a:t>P</a:t>
            </a:r>
            <a:r>
              <a:rPr lang="es-MX" sz="2000" dirty="0">
                <a:ea typeface="+mj-lt"/>
                <a:cs typeface="+mj-lt"/>
              </a:rPr>
              <a:t> significa Clave Primaria, la </a:t>
            </a:r>
            <a:r>
              <a:rPr lang="es-MX" sz="2000" b="1" dirty="0">
                <a:ea typeface="+mj-lt"/>
                <a:cs typeface="+mj-lt"/>
              </a:rPr>
              <a:t>F</a:t>
            </a:r>
            <a:r>
              <a:rPr lang="es-MX" sz="2000" dirty="0">
                <a:ea typeface="+mj-lt"/>
                <a:cs typeface="+mj-lt"/>
              </a:rPr>
              <a:t> es Clave Foránea, y el asterisco </a:t>
            </a:r>
            <a:r>
              <a:rPr lang="es-MX" sz="2000" b="1" dirty="0">
                <a:ea typeface="+mj-lt"/>
                <a:cs typeface="+mj-lt"/>
              </a:rPr>
              <a:t>*</a:t>
            </a:r>
            <a:r>
              <a:rPr lang="es-MX" sz="2000" dirty="0">
                <a:ea typeface="+mj-lt"/>
                <a:cs typeface="+mj-lt"/>
              </a:rPr>
              <a:t> es dato obligatorio):</a:t>
            </a:r>
            <a:endParaRPr lang="es-ES" sz="2000">
              <a:ea typeface="+mj-lt"/>
              <a:cs typeface="+mj-lt"/>
            </a:endParaRP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50E6B520-B107-4630-859C-135DA253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92" y="1715084"/>
            <a:ext cx="6719977" cy="393981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8CAF0B-9582-4846-88A8-CC2CC947C4C7}"/>
              </a:ext>
            </a:extLst>
          </p:cNvPr>
          <p:cNvSpPr txBox="1"/>
          <p:nvPr/>
        </p:nvSpPr>
        <p:spPr>
          <a:xfrm>
            <a:off x="7427342" y="1777042"/>
            <a:ext cx="435346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600" dirty="0">
                <a:latin typeface="Calibri"/>
                <a:ea typeface="Segoe UI"/>
                <a:cs typeface="Segoe UI"/>
              </a:rPr>
              <a:t>De acuerdo al diagrama anterior, realizar el modelo multidimensional correspondiente, según las consultas que más interesan a la gerencia para tomar decisiones: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  <a:endParaRPr lang="es-ES">
              <a:latin typeface="Calibri"/>
              <a:ea typeface="Calibri"/>
              <a:cs typeface="Calibri"/>
            </a:endParaRP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a)¿Cuáles son los 3 productos (nombre) más vendidos y los 3 menos vendidos en el mes de diciembre? </a:t>
            </a:r>
            <a:endParaRPr lang="es-ES">
              <a:latin typeface="Calibri"/>
              <a:ea typeface="Calibri"/>
              <a:cs typeface="Calibri"/>
            </a:endParaRP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b)¿Quién es el vendedor (nombres y apellidos) que más produce en las épocas de temporadas críticas (junio y julio)? </a:t>
            </a:r>
            <a:endParaRPr lang="es-ES">
              <a:latin typeface="Calibri"/>
              <a:ea typeface="Calibri"/>
              <a:cs typeface="Calibri"/>
            </a:endParaRPr>
          </a:p>
          <a:p>
            <a:pPr lvl="0" rtl="0"/>
            <a:r>
              <a:rPr lang="es-MX" sz="1600" dirty="0">
                <a:latin typeface="Calibri"/>
                <a:ea typeface="Calibri"/>
                <a:cs typeface="Calibri"/>
              </a:rPr>
              <a:t>c)¿En qué ciudad se vende la mayor cantidad productos de cada categoría? </a:t>
            </a: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d) Dar el listado de los clientes que tuvieron el mayor descuento durante el último año, por cada cuarto de año (de 3 meses). </a:t>
            </a:r>
          </a:p>
          <a:p>
            <a:pPr>
              <a:buAutoNum type="arabicPeriod" startAt="4"/>
            </a:pPr>
            <a:endParaRPr lang="es-MX" sz="1600" dirty="0">
              <a:latin typeface="Calibri"/>
              <a:ea typeface="Segoe UI"/>
              <a:cs typeface="Calibri"/>
            </a:endParaRPr>
          </a:p>
          <a:p>
            <a:pPr rtl="0"/>
            <a:r>
              <a:rPr lang="es-MX" sz="1600" dirty="0">
                <a:latin typeface="Calibri"/>
                <a:ea typeface="Segoe UI"/>
                <a:cs typeface="Segoe UI"/>
              </a:rPr>
              <a:t>Justifique adecuadamente para cada decisión tomada en la construcción del modelo final.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</a:p>
          <a:p>
            <a:pPr algn="r"/>
            <a:r>
              <a:rPr lang="es-MX" sz="1600" b="1" dirty="0">
                <a:latin typeface="Calibri"/>
                <a:ea typeface="Segoe UI"/>
                <a:cs typeface="Segoe UI"/>
              </a:rPr>
              <a:t>30 puntos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71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5567B-B850-4127-830D-5CABA967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884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4472C4"/>
                </a:solidFill>
                <a:cs typeface="Calibri Light"/>
              </a:rPr>
              <a:t>Dibuje aquí el modelo multidimensional</a:t>
            </a:r>
            <a:endParaRPr lang="es-ES" sz="3200" dirty="0">
              <a:solidFill>
                <a:srgbClr val="4472C4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69F0DE-94AB-4A09-BCB7-FE6469BD5293}"/>
              </a:ext>
            </a:extLst>
          </p:cNvPr>
          <p:cNvSpPr/>
          <p:nvPr/>
        </p:nvSpPr>
        <p:spPr>
          <a:xfrm>
            <a:off x="914400" y="981777"/>
            <a:ext cx="2674218" cy="242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Producto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idProducto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nombre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precio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categoria_idCategoria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7CDCD02-F101-418D-A9BD-7C52CA58FB7F}"/>
              </a:ext>
            </a:extLst>
          </p:cNvPr>
          <p:cNvSpPr/>
          <p:nvPr/>
        </p:nvSpPr>
        <p:spPr>
          <a:xfrm>
            <a:off x="914399" y="3795041"/>
            <a:ext cx="2521819" cy="244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Vendedor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idVendedor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identificacion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nombre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apellido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sueldo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4EC80C-F9F5-40ED-B328-AFB4A8ED643D}"/>
              </a:ext>
            </a:extLst>
          </p:cNvPr>
          <p:cNvSpPr/>
          <p:nvPr/>
        </p:nvSpPr>
        <p:spPr>
          <a:xfrm>
            <a:off x="4782955" y="1851077"/>
            <a:ext cx="2778894" cy="279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Ventas (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hechos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IdVentas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idProducto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idFactura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idVendedor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idTiempo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389AF8-4733-4884-B4EA-8961D2262B5F}"/>
              </a:ext>
            </a:extLst>
          </p:cNvPr>
          <p:cNvSpPr/>
          <p:nvPr/>
        </p:nvSpPr>
        <p:spPr>
          <a:xfrm>
            <a:off x="8629050" y="3795042"/>
            <a:ext cx="2521819" cy="244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IdTiempo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anio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895A66-1D04-453F-BA86-9E05B10AD767}"/>
              </a:ext>
            </a:extLst>
          </p:cNvPr>
          <p:cNvSpPr/>
          <p:nvPr/>
        </p:nvSpPr>
        <p:spPr>
          <a:xfrm>
            <a:off x="8500512" y="481566"/>
            <a:ext cx="2778894" cy="294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Facturas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idFactura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fecha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Forma_pago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cliente_idCliente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s-MX" dirty="0" err="1"/>
              <a:t>vendedor_idVendedor</a:t>
            </a:r>
            <a:r>
              <a:rPr lang="es-MX" dirty="0"/>
              <a:t> (FK)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7A69337-D969-4E22-8515-88FB2C3B3A4C}"/>
              </a:ext>
            </a:extLst>
          </p:cNvPr>
          <p:cNvCxnSpPr>
            <a:endCxn id="14" idx="1"/>
          </p:cNvCxnSpPr>
          <p:nvPr/>
        </p:nvCxnSpPr>
        <p:spPr>
          <a:xfrm>
            <a:off x="3588618" y="1955282"/>
            <a:ext cx="1194337" cy="12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A799F0F-77A9-481D-9594-4259499103D0}"/>
              </a:ext>
            </a:extLst>
          </p:cNvPr>
          <p:cNvCxnSpPr>
            <a:cxnSpLocks/>
          </p:cNvCxnSpPr>
          <p:nvPr/>
        </p:nvCxnSpPr>
        <p:spPr>
          <a:xfrm flipV="1">
            <a:off x="3436218" y="4023360"/>
            <a:ext cx="1346737" cy="61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AA8927F-37D4-48CC-9B88-6777249244BA}"/>
              </a:ext>
            </a:extLst>
          </p:cNvPr>
          <p:cNvCxnSpPr/>
          <p:nvPr/>
        </p:nvCxnSpPr>
        <p:spPr>
          <a:xfrm flipH="1">
            <a:off x="7561849" y="1493802"/>
            <a:ext cx="938663" cy="201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C4FEC5F-20DC-4113-86D4-AE3EDBB4456D}"/>
              </a:ext>
            </a:extLst>
          </p:cNvPr>
          <p:cNvCxnSpPr>
            <a:cxnSpLocks/>
          </p:cNvCxnSpPr>
          <p:nvPr/>
        </p:nvCxnSpPr>
        <p:spPr>
          <a:xfrm flipH="1" flipV="1">
            <a:off x="7574682" y="4225491"/>
            <a:ext cx="1028702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E27C-08E3-40B7-A2D3-F29C91ED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ECBD-5D25-4AD0-BB8D-4761C246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añadieron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recuadros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 que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negocio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pedían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medio de  las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dadas,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se les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añadió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recuadro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 día para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hacer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 forma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completa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935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436</Words>
  <Application>Microsoft Office PowerPoint</Application>
  <PresentationFormat>Panorámica</PresentationFormat>
  <Paragraphs>61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de Office</vt:lpstr>
      <vt:lpstr>Presentación de PowerPoint</vt:lpstr>
      <vt:lpstr>1.- Se pretende la creación de una Bodega de Datos (Data Warehouse) para una empresa de facturación a clientes. El diagrama relacional de la base de datos operacional es como se muestra a continuación (en done la P significa Clave Primaria, la F es Clave Foránea, y el asterisco * es dato obligatorio):</vt:lpstr>
      <vt:lpstr>Dibuje aquí el modelo multidimensional</vt:lpstr>
      <vt:lpstr>Justificación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Yanina De Luna Ocampo</dc:creator>
  <cp:lastModifiedBy>Yanina De Luna Ocampo</cp:lastModifiedBy>
  <cp:revision>189</cp:revision>
  <dcterms:created xsi:type="dcterms:W3CDTF">2021-09-21T23:25:52Z</dcterms:created>
  <dcterms:modified xsi:type="dcterms:W3CDTF">2022-03-14T21:48:24Z</dcterms:modified>
</cp:coreProperties>
</file>