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358" r:id="rId3"/>
    <p:sldId id="359" r:id="rId4"/>
    <p:sldId id="360" r:id="rId5"/>
    <p:sldId id="361" r:id="rId6"/>
    <p:sldId id="370" r:id="rId7"/>
    <p:sldId id="362" r:id="rId8"/>
    <p:sldId id="371" r:id="rId9"/>
    <p:sldId id="372" r:id="rId10"/>
    <p:sldId id="373" r:id="rId11"/>
    <p:sldId id="374" r:id="rId12"/>
    <p:sldId id="375" r:id="rId13"/>
    <p:sldId id="367" r:id="rId14"/>
    <p:sldId id="376" r:id="rId15"/>
    <p:sldId id="368" r:id="rId16"/>
    <p:sldId id="369" r:id="rId17"/>
    <p:sldId id="377" r:id="rId18"/>
    <p:sldId id="378" r:id="rId19"/>
    <p:sldId id="379" r:id="rId20"/>
    <p:sldId id="380" r:id="rId21"/>
    <p:sldId id="381" r:id="rId22"/>
    <p:sldId id="382" r:id="rId23"/>
    <p:sldId id="383" r:id="rId24"/>
  </p:sldIdLst>
  <p:sldSz cx="12192000" cy="6858000"/>
  <p:notesSz cx="7102475" cy="9388475"/>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biola" initials="F" lastIdx="1" clrIdx="0">
    <p:extLst>
      <p:ext uri="{19B8F6BF-5375-455C-9EA6-DF929625EA0E}">
        <p15:presenceInfo xmlns:p15="http://schemas.microsoft.com/office/powerpoint/2012/main" userId="Fabio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26T01:33:26.6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55,'332'-16,"-207"5,35-5,-66 7,163 7,-129 4,605 13,-593-6,0-7,155-18,-141 5,171 10,-147 3,-58-4,139 4,18 39,-134-16,78 5,382 5,-70-36,-488-1,52-9,23-2,32 0,26-1,-43 15,-49 0,128-13,-114 3,130 2,-208 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6T01:45:20.945"/>
    </inkml:context>
    <inkml:brush xml:id="br0">
      <inkml:brushProperty name="width" value="0.025" units="cm"/>
      <inkml:brushProperty name="height" value="0.025" units="cm"/>
      <inkml:brushProperty name="color" value="#66CC00"/>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6T01:45:21.786"/>
    </inkml:context>
    <inkml:brush xml:id="br0">
      <inkml:brushProperty name="width" value="0.025" units="cm"/>
      <inkml:brushProperty name="height" value="0.025" units="cm"/>
      <inkml:brushProperty name="color" value="#66CC00"/>
    </inkml:brush>
  </inkml:definitions>
  <inkml:trace contextRef="#ctx0" brushRef="#br0">1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6T01:45:22.301"/>
    </inkml:context>
    <inkml:brush xml:id="br0">
      <inkml:brushProperty name="width" value="0.025" units="cm"/>
      <inkml:brushProperty name="height" value="0.025" units="cm"/>
      <inkml:brushProperty name="color" value="#66CC00"/>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26T01:33:38.133"/>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56,'395'0,"-361"2,54 9,14 2,138 8,-154-11,0 1,91 0,42-10,206-3,-352-1,0-3,0-4,113-28,-108 16,2 4,156-16,134 32,-182 4,-30-4,181 5,-209 10,45 2,164-17,-316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6T01:37:00.470"/>
    </inkml:context>
    <inkml:brush xml:id="br0">
      <inkml:brushProperty name="width" value="0.025" units="cm"/>
      <inkml:brushProperty name="height" value="0.025" units="cm"/>
      <inkml:brushProperty name="color" value="#00A0D7"/>
    </inkml:brush>
  </inkml:definitions>
  <inkml:trace contextRef="#ctx0" brushRef="#br0">1 0 24575,'25'0'0,"0"2"0,1 0 0,37 10 0,-18-5-9,0-2 0,0-2 0,83-6 0,-32 1-1320,-74 2-5497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6T01:37:08.766"/>
    </inkml:context>
    <inkml:brush xml:id="br0">
      <inkml:brushProperty name="width" value="0.025" units="cm"/>
      <inkml:brushProperty name="height" value="0.025" units="cm"/>
      <inkml:brushProperty name="color" value="#00A0D7"/>
    </inkml:brush>
  </inkml:definitions>
  <inkml:trace contextRef="#ctx0" brushRef="#br0">1 3 24575,'119'-2'0,"130"5"0,-93 21-1365,-133-22-5461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6T01:37:02.863"/>
    </inkml:context>
    <inkml:brush xml:id="br0">
      <inkml:brushProperty name="width" value="0.025" units="cm"/>
      <inkml:brushProperty name="height" value="0.025" units="cm"/>
      <inkml:brushProperty name="color" value="#00A0D7"/>
    </inkml:brush>
  </inkml:definitions>
  <inkml:trace contextRef="#ctx0" brushRef="#br0">1 0 24575,'25'2'0,"0"1"0,0 1 0,0 1 0,32 12 0,22 3 0,-33-9 0,-26-5 0,1-2 0,0 0 0,29 1 0,368-7-1365,-395 2-5461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6T01:37:05.357"/>
    </inkml:context>
    <inkml:brush xml:id="br0">
      <inkml:brushProperty name="width" value="0.025" units="cm"/>
      <inkml:brushProperty name="height" value="0.025" units="cm"/>
      <inkml:brushProperty name="color" value="#00A0D7"/>
    </inkml:brush>
  </inkml:definitions>
  <inkml:trace contextRef="#ctx0" brushRef="#br0">0 2 24575,'94'-1'0,"102"3"0,-180 1 0,1 0 0,-1 1 0,29 11 0,-29-9 0,1 0 0,-1-2 0,26 5 0,34 4 0,-52-8 0,1-1 0,31 2 0,-9-5 0,194-4 0,-219-1-1365,-5-1-5461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6T01:37:13.648"/>
    </inkml:context>
    <inkml:brush xml:id="br0">
      <inkml:brushProperty name="width" value="0.025" units="cm"/>
      <inkml:brushProperty name="height" value="0.025" units="cm"/>
      <inkml:brushProperty name="color" value="#00A0D7"/>
    </inkml:brush>
  </inkml:definitions>
  <inkml:trace contextRef="#ctx0" brushRef="#br0">288 61 24575,'18'-16'0,"-13"12"0,-1 1 0,0-1 0,1-1 0,-2 1 0,1 0 0,0-1 0,3-6 0,-7 10 0,0 1 0,0 0 0,0 0 0,0-1 0,0 1 0,0 0 0,-1 0 0,1 0 0,0-1 0,0 1 0,0 0 0,0 0 0,0 0 0,-1 0 0,1 0 0,0-1 0,0 1 0,0 0 0,-1 0 0,1 0 0,0 0 0,0 0 0,0 0 0,-1 0 0,1 0 0,0-1 0,0 1 0,0 0 0,-1 0 0,1 0 0,0 0 0,0 0 0,-1 0 0,1 0 0,0 1 0,0-1 0,0 0 0,-1 0 0,1 0 0,0 0 0,0 0 0,0 0 0,-1 0 0,1 0 0,0 0 0,0 1 0,0-1 0,-1 0 0,1 0 0,0 0 0,-14 5 0,-40 26 0,44-24 0,-1 0 0,0-1 0,0-1 0,0 1 0,-1-2 0,0 1 0,-17 3 0,-110 15-1365,120-20-5461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6T01:37:16.577"/>
    </inkml:context>
    <inkml:brush xml:id="br0">
      <inkml:brushProperty name="width" value="0.025" units="cm"/>
      <inkml:brushProperty name="height" value="0.025" units="cm"/>
      <inkml:brushProperty name="color" value="#00A0D7"/>
    </inkml:brush>
  </inkml:definitions>
  <inkml:trace contextRef="#ctx0" brushRef="#br0">0 137 24575,'5'0'0,"5"-4"0,2-7 0,-2-4 0,3-1 0,2 2 0,0 0 0,-3-3 0,-9 2 0,-8-1 0,-4 2-8191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6T01:45:01.533"/>
    </inkml:context>
    <inkml:brush xml:id="br0">
      <inkml:brushProperty name="width" value="0.025" units="cm"/>
      <inkml:brushProperty name="height" value="0.025" units="cm"/>
      <inkml:brushProperty name="color" value="#66CC00"/>
    </inkml:brush>
  </inkml:definitions>
  <inkml:trace contextRef="#ctx0" brushRef="#br0">1 134 24575,'5'0'0,"1"1"0,-1 0 0,1 1 0,-1-1 0,1 1 0,-1 0 0,0 0 0,0 1 0,0-1 0,6 5 0,33 13 0,-21-14 0,43 3 0,10 2 0,70 16 0,-129-24 0,0 0 0,-1-1 0,1-1 0,0-1 0,0 0 0,0-1 0,0-1 0,-1 0 0,26-8 0,-41 10 0,0 0 0,-1 0 0,1 0 0,-1 0 0,1 0 0,-1 0 0,1-1 0,-1 1 0,1 0 0,0 0 0,-1 0 0,1-1 0,-1 1 0,0 0 0,1-1 0,-1 1 0,1 0 0,-1-1 0,1 1 0,-1 0 0,0-1 0,1 1 0,-1-1 0,0 1 0,1-1 0,-1 1 0,0-1 0,0 1 0,1-1 0,-1 1 0,0-1 0,0 0 0,-15-9 0,-29-2 0,8 8 0,-57 2 0,64 3 0,-1-1 0,0-2 0,-33-7 0,27 3 0,-48-4 0,171 31 0,311-13 0,-236-10 0,336 2 0,-470 1 0,0 2 0,34 8 0,14 1 0,130 25 0,-137-22 0,135 12 0,-199-27 0,1 0 0,-1 0 0,1 0 0,0-1 0,-1 0 0,1 0 0,-1-1 0,0 1 0,1-1 0,-1 0 0,0 0 0,0-1 0,0 0 0,0 0 0,-1 0 0,1 0 0,-1-1 0,0 0 0,0 0 0,0 0 0,0 0 0,5-8 0,-5 7 0,0 1 0,0 0 0,1 0 0,0 0 0,0 0 0,8-4 0,14-11 0,-26 19 0,0-1 0,-1 1 0,1-1 0,0 1 0,-1-1 0,1 1 0,0-1 0,-1 0 0,1 1 0,-1-1 0,1 0 0,-1 0 0,1 1 0,-1-1 0,0 0 0,1 0 0,-1 0 0,0 0 0,1 1 0,-1-1 0,0 0 0,0 0 0,0 0 0,0 0 0,0 0 0,0 0 0,0 1 0,-1-3 0,0 2 0,1 0 0,-1 0 0,0-1 0,-1 1 0,1 0 0,0 0 0,0 0 0,0 0 0,-1 1 0,1-1 0,0 0 0,-1 0 0,1 1 0,-3-2 0,-5 0 0,-1-1 0,0 1 0,-18-2 0,-2 2 0,0 2 0,0 0 0,-40 7 0,58-5 0,0 0 0,1 2 0,-1-1 0,1 2 0,0-1 0,0 1 0,1 1 0,-1 0 0,1 1 0,1-1 0,-13 12 0,17-14 0,-1 1 0,0-1 0,0-1 0,0 1 0,-1-1 0,1 0 0,-1-1 0,0 1 0,0-1 0,1-1 0,-1 1 0,-12 0 0,-9-1 0,-54-3 0,31-1 0,-75 4 0,289 23 0,-102-13 0,1-3 0,76 1 0,-119-9 0,-1 1 0,0-1 0,0-2 0,0 1 0,21-6 0,-35 6 0,-1 0 0,1 0 0,-1 0 0,1-1 0,-1 1 0,0-1 0,1 0 0,-1 0 0,0 0 0,0 0 0,0 0 0,0-1 0,-1 0 0,1 1 0,-1-1 0,1 0 0,-1 0 0,0 0 0,0 0 0,-1-1 0,1 1 0,0 0 0,-1-1 0,0 1 0,0-1 0,1-5 0,-2 7 0,0 1 0,1-1 0,-1 0 0,0 1 0,0-1 0,-1 0 0,1 1 0,0-1 0,0 0 0,-1 1 0,1-1 0,-1 1 0,0-1 0,1 0 0,-1 1 0,0 0 0,0-1 0,0 1 0,0-1 0,0 1 0,-1-1 0,-1 0 0,0 0 0,1 0 0,-1 0 0,0 0 0,0 1 0,0 0 0,0 0 0,0-1 0,-1 2 0,-3-2 0,-9 0 0,-1 0 0,1 2 0,-26 1 0,27 0 0,-146 3 0,272 15 0,-105-16 0,-19-2 0,-23-3 0,3-5 0,0-1 0,-42-16 0,-39-11 0,108 34 0,-6-2 0,0 0 0,-22-8 0,34 11 0,0 0 0,0 0 0,0 0 0,0-1 0,0 1 0,0 0 0,0 0 0,0 0 0,0 0 0,0 0 0,1 0 0,-1 0 0,0 0 0,0 0 0,0 0 0,0 0 0,0 0 0,0 0 0,0 0 0,0-1 0,0 1 0,0 0 0,0 0 0,0 0 0,0 0 0,0 0 0,0 0 0,0 0 0,0 0 0,0 0 0,0 0 0,0-1 0,0 1 0,0 0 0,0 0 0,0 0 0,0 0 0,0 0 0,0 0 0,0 0 0,0 0 0,0 0 0,0 0 0,0 0 0,0-1 0,0 1 0,0 0 0,0 0 0,-1 0 0,1 0 0,0 0 0,0 0 0,0 0 0,0 0 0,0 0 0,0 0 0,0 0 0,0 0 0,0 0 0,0 0 0,0 0 0,-1 0 0,1 0 0,0 0 0,0 0 0,0 0 0,0 0 0,0 0 0,0 0 0,11-3 0,15 1 0,-20 3 0,-1-1 0,0 1 0,0 0 0,0 1 0,10 3 0,-15-5 0,0 0 0,0 0 0,1 0 0,-1 0 0,0 0 0,0 0 0,0 0 0,0 0 0,0 0 0,0 0 0,0 0 0,0 0 0,1 1 0,-1-1 0,0 0 0,0 0 0,0 0 0,0 0 0,0 0 0,0 0 0,0 0 0,0 0 0,0 0 0,0 1 0,0-1 0,0 0 0,1 0 0,-1 0 0,0 0 0,0 0 0,0 0 0,0 0 0,0 1 0,0-1 0,0 0 0,0 0 0,0 0 0,0 0 0,0 0 0,0 0 0,0 1 0,-1-1 0,1 0 0,0 0 0,0 0 0,0 0 0,0 0 0,0 0 0,0 0 0,0 0 0,0 1 0,0-1 0,0 0 0,0 0 0,0 0 0,-1 0 0,-9 4 0,-15 1 0,-64-2 0,52-3 0,28 0 0,10 0 0,44 0 0,-24 0 0,-46 0 0,-8 1 0,1-2 0,-1-1 0,1-1 0,-50-12 0,77 12 0,6 2 0,12-1 0,-6 1 0,-10 0 0,-401-55 0,346 43 0,58 13 0,0 0 0,0 0 0,0 0 0,0 0 0,0 0 0,0 0 0,0-1 0,0 1 0,0 0 0,0 0 0,0 0 0,0 0 0,1 0 0,-1 0 0,0 0 0,0 0 0,0 0 0,0 0 0,0-1 0,0 1 0,0 0 0,0 0 0,0 0 0,0 0 0,0 0 0,0 0 0,0 0 0,0 0 0,0 0 0,0-1 0,-1 1 0,1 0 0,0 0 0,0 0 0,0 0 0,0 0 0,0 0 0,0 0 0,0 0 0,0 0 0,0 0 0,0 0 0,0 0 0,0-1 0,0 1 0,0 0 0,-1 0 0,1 0 0,0 0 0,0 0 0,0 0 0,0 0 0,0 0 0,0 0 0,0 0 0,0 0 0,0 0 0,-1 0 0,15-3 0,20 0 0,45 4 0,-100-1 0,15-1 0,0 1 0,0-1 0,0 1 0,1 1 0,-1-1 0,0 1 0,1 0 0,-1 1 0,-6 1 0,12-3 0,-1 0 0,1 1 0,-1-1 0,1 0 0,-1 0 0,1 1 0,-1-1 0,1 0 0,0 0 0,-1 1 0,1-1 0,-1 1 0,1-1 0,0 0 0,-1 1 0,1-1 0,0 1 0,0-1 0,-1 1 0,1-1 0,0 0 0,0 1 0,-1-1 0,1 1 0,0 0 0,0-1 0,0 1 0,0-1 0,0 1 0,0-1 0,0 1 0,0-1 0,0 1 0,0-1 0,0 1 0,0-1 0,1 1 0,-1-1 0,0 1 0,0-1 0,0 1 0,1-1 0,-1 1 0,0-1 0,1 0 0,-1 1 0,0-1 0,1 1 0,-1-1 0,1 0 0,-1 1 0,0-1 0,1 0 0,-1 0 0,1 1 0,31 17 0,-27-15 0,-4-3 0,1 1 0,-1 0 0,0-1 0,0 1 0,1 0 0,-1-1 0,0 1 0,0 0 0,0 0 0,0 0 0,0 0 0,0 0 0,0 0 0,-1 0 0,1 0 0,1 2 0,-2-2 0,-1-1 0,1 1 0,0-1 0,0 1 0,0-1 0,0 1 0,-1-1 0,1 0 0,0 1 0,0-1 0,-1 1 0,1-1 0,0 0 0,-1 1 0,1-1 0,0 0 0,-1 1 0,1-1 0,-1 0 0,1 0 0,-1 1 0,1-1 0,0 0 0,-1 0 0,1 0 0,-1 0 0,1 1 0,-2-1 0,-47 5 0,-38-6 0,54-1 0,1 2 0,-58 7 0,87-7-68,1 0 0,-1 0-1,0 1 1,1-1 0,-1 1 0,1 0-1,-1 0 1,1 0 0,-1 0 0,1 0-1,0 0 1,-1 0 0,1 1 0,0-1-1,0 1 1,0 0 0,0 0 0,0 0-1,-2 3 1,2 4-6758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1" y="0"/>
            <a:ext cx="3077739" cy="471054"/>
          </a:xfrm>
          <a:prstGeom prst="rect">
            <a:avLst/>
          </a:prstGeom>
        </p:spPr>
        <p:txBody>
          <a:bodyPr vert="horz" lIns="94229" tIns="47114" rIns="94229" bIns="47114" rtlCol="0"/>
          <a:lstStyle>
            <a:lvl1pPr algn="l">
              <a:defRPr sz="1200"/>
            </a:lvl1pPr>
          </a:lstStyle>
          <a:p>
            <a:endParaRPr lang="es-MX"/>
          </a:p>
        </p:txBody>
      </p:sp>
      <p:sp>
        <p:nvSpPr>
          <p:cNvPr id="3" name="Marcador de fecha 2"/>
          <p:cNvSpPr>
            <a:spLocks noGrp="1"/>
          </p:cNvSpPr>
          <p:nvPr>
            <p:ph type="dt" idx="1"/>
          </p:nvPr>
        </p:nvSpPr>
        <p:spPr>
          <a:xfrm>
            <a:off x="4023093" y="0"/>
            <a:ext cx="3077739" cy="471054"/>
          </a:xfrm>
          <a:prstGeom prst="rect">
            <a:avLst/>
          </a:prstGeom>
        </p:spPr>
        <p:txBody>
          <a:bodyPr vert="horz" lIns="94229" tIns="47114" rIns="94229" bIns="47114" rtlCol="0"/>
          <a:lstStyle>
            <a:lvl1pPr algn="r">
              <a:defRPr sz="1200"/>
            </a:lvl1pPr>
          </a:lstStyle>
          <a:p>
            <a:fld id="{84BB2E01-C397-4C26-9D05-42679757E808}" type="datetimeFigureOut">
              <a:rPr lang="es-MX" smtClean="0"/>
              <a:t>26/10/2021</a:t>
            </a:fld>
            <a:endParaRPr lang="es-MX"/>
          </a:p>
        </p:txBody>
      </p:sp>
      <p:sp>
        <p:nvSpPr>
          <p:cNvPr id="4" name="Marcador de imagen de diapositiva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s-MX"/>
          </a:p>
        </p:txBody>
      </p:sp>
      <p:sp>
        <p:nvSpPr>
          <p:cNvPr id="5" name="Marcador de notas 4"/>
          <p:cNvSpPr>
            <a:spLocks noGrp="1"/>
          </p:cNvSpPr>
          <p:nvPr>
            <p:ph type="body" sz="quarter" idx="3"/>
          </p:nvPr>
        </p:nvSpPr>
        <p:spPr>
          <a:xfrm>
            <a:off x="710248" y="4518205"/>
            <a:ext cx="5681980" cy="3696712"/>
          </a:xfrm>
          <a:prstGeom prst="rect">
            <a:avLst/>
          </a:prstGeom>
        </p:spPr>
        <p:txBody>
          <a:bodyPr vert="horz" lIns="94229" tIns="47114" rIns="94229" bIns="47114"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1" y="8917423"/>
            <a:ext cx="3077739" cy="471053"/>
          </a:xfrm>
          <a:prstGeom prst="rect">
            <a:avLst/>
          </a:prstGeom>
        </p:spPr>
        <p:txBody>
          <a:bodyPr vert="horz" lIns="94229" tIns="47114" rIns="94229" bIns="47114"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4023093" y="8917423"/>
            <a:ext cx="3077739" cy="471053"/>
          </a:xfrm>
          <a:prstGeom prst="rect">
            <a:avLst/>
          </a:prstGeom>
        </p:spPr>
        <p:txBody>
          <a:bodyPr vert="horz" lIns="94229" tIns="47114" rIns="94229" bIns="47114" rtlCol="0" anchor="b"/>
          <a:lstStyle>
            <a:lvl1pPr algn="r">
              <a:defRPr sz="1200"/>
            </a:lvl1pPr>
          </a:lstStyle>
          <a:p>
            <a:fld id="{808FE39C-3709-4B42-9A11-5C084A5C9D77}" type="slidenum">
              <a:rPr lang="es-MX" smtClean="0"/>
              <a:t>‹Nº›</a:t>
            </a:fld>
            <a:endParaRPr lang="es-MX"/>
          </a:p>
        </p:txBody>
      </p:sp>
    </p:spTree>
    <p:extLst>
      <p:ext uri="{BB962C8B-B14F-4D97-AF65-F5344CB8AC3E}">
        <p14:creationId xmlns:p14="http://schemas.microsoft.com/office/powerpoint/2010/main" val="2815599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808FE39C-3709-4B42-9A11-5C084A5C9D77}" type="slidenum">
              <a:rPr lang="es-MX" smtClean="0"/>
              <a:t>1</a:t>
            </a:fld>
            <a:endParaRPr lang="es-MX" dirty="0"/>
          </a:p>
        </p:txBody>
      </p:sp>
    </p:spTree>
    <p:extLst>
      <p:ext uri="{BB962C8B-B14F-4D97-AF65-F5344CB8AC3E}">
        <p14:creationId xmlns:p14="http://schemas.microsoft.com/office/powerpoint/2010/main" val="1001393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CEBABDC-CB31-43FC-AAFB-E274BFF0A718}" type="datetime1">
              <a:rPr lang="es-MX" smtClean="0"/>
              <a:t>26/10/2021</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DD655A9-2AB2-4445-B4B1-8C8656337950}" type="slidenum">
              <a:rPr lang="es-MX" smtClean="0"/>
              <a:t>‹Nº›</a:t>
            </a:fld>
            <a:endParaRPr lang="es-MX"/>
          </a:p>
        </p:txBody>
      </p:sp>
    </p:spTree>
    <p:extLst>
      <p:ext uri="{BB962C8B-B14F-4D97-AF65-F5344CB8AC3E}">
        <p14:creationId xmlns:p14="http://schemas.microsoft.com/office/powerpoint/2010/main" val="504930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556E1CF-24DF-46F7-8FD6-11969D766B1D}" type="datetime1">
              <a:rPr lang="es-MX" smtClean="0"/>
              <a:t>26/10/2021</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D655A9-2AB2-4445-B4B1-8C8656337950}" type="slidenum">
              <a:rPr lang="es-MX" smtClean="0"/>
              <a:t>‹Nº›</a:t>
            </a:fld>
            <a:endParaRPr lang="es-MX"/>
          </a:p>
        </p:txBody>
      </p:sp>
    </p:spTree>
    <p:extLst>
      <p:ext uri="{BB962C8B-B14F-4D97-AF65-F5344CB8AC3E}">
        <p14:creationId xmlns:p14="http://schemas.microsoft.com/office/powerpoint/2010/main" val="3569241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DCFCFB45-C5DB-4BD7-8153-F7DECFB6CDAC}" type="datetime1">
              <a:rPr lang="es-MX" smtClean="0"/>
              <a:t>26/10/2021</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D655A9-2AB2-4445-B4B1-8C8656337950}"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6027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2477994E-0926-4584-8764-95D59E006721}" type="datetime1">
              <a:rPr lang="es-MX" smtClean="0"/>
              <a:t>26/10/2021</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D655A9-2AB2-4445-B4B1-8C8656337950}" type="slidenum">
              <a:rPr lang="es-MX" smtClean="0"/>
              <a:t>‹Nº›</a:t>
            </a:fld>
            <a:endParaRPr lang="es-MX"/>
          </a:p>
        </p:txBody>
      </p:sp>
    </p:spTree>
    <p:extLst>
      <p:ext uri="{BB962C8B-B14F-4D97-AF65-F5344CB8AC3E}">
        <p14:creationId xmlns:p14="http://schemas.microsoft.com/office/powerpoint/2010/main" val="753779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9635DE49-7A1C-4B8D-8158-DD0310C7344F}" type="datetime1">
              <a:rPr lang="es-MX" smtClean="0"/>
              <a:t>26/10/2021</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D655A9-2AB2-4445-B4B1-8C8656337950}"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4749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6FC33B4D-03ED-442D-9FBB-21E22559F5F6}" type="datetime1">
              <a:rPr lang="es-MX" smtClean="0"/>
              <a:t>26/10/2021</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D655A9-2AB2-4445-B4B1-8C8656337950}" type="slidenum">
              <a:rPr lang="es-MX" smtClean="0"/>
              <a:t>‹Nº›</a:t>
            </a:fld>
            <a:endParaRPr lang="es-MX"/>
          </a:p>
        </p:txBody>
      </p:sp>
    </p:spTree>
    <p:extLst>
      <p:ext uri="{BB962C8B-B14F-4D97-AF65-F5344CB8AC3E}">
        <p14:creationId xmlns:p14="http://schemas.microsoft.com/office/powerpoint/2010/main" val="3331915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AC3B902-ABA9-4432-A91A-4965E81E1BBB}" type="datetime1">
              <a:rPr lang="es-MX" smtClean="0"/>
              <a:t>26/10/2021</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D655A9-2AB2-4445-B4B1-8C8656337950}" type="slidenum">
              <a:rPr lang="es-MX" smtClean="0"/>
              <a:t>‹Nº›</a:t>
            </a:fld>
            <a:endParaRPr lang="es-MX"/>
          </a:p>
        </p:txBody>
      </p:sp>
    </p:spTree>
    <p:extLst>
      <p:ext uri="{BB962C8B-B14F-4D97-AF65-F5344CB8AC3E}">
        <p14:creationId xmlns:p14="http://schemas.microsoft.com/office/powerpoint/2010/main" val="3046361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3286939-DF6D-4C9B-9313-B6F2FDE903E4}" type="datetime1">
              <a:rPr lang="es-MX" smtClean="0"/>
              <a:t>26/10/2021</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D655A9-2AB2-4445-B4B1-8C8656337950}" type="slidenum">
              <a:rPr lang="es-MX" smtClean="0"/>
              <a:t>‹Nº›</a:t>
            </a:fld>
            <a:endParaRPr lang="es-MX"/>
          </a:p>
        </p:txBody>
      </p:sp>
    </p:spTree>
    <p:extLst>
      <p:ext uri="{BB962C8B-B14F-4D97-AF65-F5344CB8AC3E}">
        <p14:creationId xmlns:p14="http://schemas.microsoft.com/office/powerpoint/2010/main" val="170743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8F635D-C42D-485E-8DE5-141C5F6F4331}" type="datetime1">
              <a:rPr lang="es-MX" smtClean="0"/>
              <a:t>26/10/2021</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D655A9-2AB2-4445-B4B1-8C8656337950}" type="slidenum">
              <a:rPr lang="es-MX" smtClean="0"/>
              <a:t>‹Nº›</a:t>
            </a:fld>
            <a:endParaRPr lang="es-MX"/>
          </a:p>
        </p:txBody>
      </p:sp>
    </p:spTree>
    <p:extLst>
      <p:ext uri="{BB962C8B-B14F-4D97-AF65-F5344CB8AC3E}">
        <p14:creationId xmlns:p14="http://schemas.microsoft.com/office/powerpoint/2010/main" val="2018640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CE64F807-6DBA-45C7-9DD6-73C305636090}" type="datetime1">
              <a:rPr lang="es-MX" smtClean="0"/>
              <a:t>26/10/2021</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D655A9-2AB2-4445-B4B1-8C8656337950}" type="slidenum">
              <a:rPr lang="es-MX" smtClean="0"/>
              <a:t>‹Nº›</a:t>
            </a:fld>
            <a:endParaRPr lang="es-MX"/>
          </a:p>
        </p:txBody>
      </p:sp>
    </p:spTree>
    <p:extLst>
      <p:ext uri="{BB962C8B-B14F-4D97-AF65-F5344CB8AC3E}">
        <p14:creationId xmlns:p14="http://schemas.microsoft.com/office/powerpoint/2010/main" val="2403052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2A6DDD-A7AF-43FA-9A89-11B71EF2C409}" type="datetime1">
              <a:rPr lang="es-MX" smtClean="0"/>
              <a:t>26/10/2021</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DD655A9-2AB2-4445-B4B1-8C8656337950}" type="slidenum">
              <a:rPr lang="es-MX" smtClean="0"/>
              <a:t>‹Nº›</a:t>
            </a:fld>
            <a:endParaRPr lang="es-MX"/>
          </a:p>
        </p:txBody>
      </p:sp>
    </p:spTree>
    <p:extLst>
      <p:ext uri="{BB962C8B-B14F-4D97-AF65-F5344CB8AC3E}">
        <p14:creationId xmlns:p14="http://schemas.microsoft.com/office/powerpoint/2010/main" val="355101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6107337-B54F-44DE-85BE-AC096F077729}" type="datetime1">
              <a:rPr lang="es-MX" smtClean="0"/>
              <a:t>26/10/2021</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DD655A9-2AB2-4445-B4B1-8C8656337950}" type="slidenum">
              <a:rPr lang="es-MX" smtClean="0"/>
              <a:t>‹Nº›</a:t>
            </a:fld>
            <a:endParaRPr lang="es-MX"/>
          </a:p>
        </p:txBody>
      </p:sp>
    </p:spTree>
    <p:extLst>
      <p:ext uri="{BB962C8B-B14F-4D97-AF65-F5344CB8AC3E}">
        <p14:creationId xmlns:p14="http://schemas.microsoft.com/office/powerpoint/2010/main" val="2625054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5E379A7-DB27-4580-9179-582ABB60C02F}" type="datetime1">
              <a:rPr lang="es-MX" smtClean="0"/>
              <a:t>26/10/2021</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DD655A9-2AB2-4445-B4B1-8C8656337950}" type="slidenum">
              <a:rPr lang="es-MX" smtClean="0"/>
              <a:t>‹Nº›</a:t>
            </a:fld>
            <a:endParaRPr lang="es-MX"/>
          </a:p>
        </p:txBody>
      </p:sp>
    </p:spTree>
    <p:extLst>
      <p:ext uri="{BB962C8B-B14F-4D97-AF65-F5344CB8AC3E}">
        <p14:creationId xmlns:p14="http://schemas.microsoft.com/office/powerpoint/2010/main" val="1551369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E2A66C-955B-418E-874D-EE29C5807923}" type="datetime1">
              <a:rPr lang="es-MX" smtClean="0"/>
              <a:t>26/10/2021</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DD655A9-2AB2-4445-B4B1-8C8656337950}" type="slidenum">
              <a:rPr lang="es-MX" smtClean="0"/>
              <a:t>‹Nº›</a:t>
            </a:fld>
            <a:endParaRPr lang="es-MX"/>
          </a:p>
        </p:txBody>
      </p:sp>
    </p:spTree>
    <p:extLst>
      <p:ext uri="{BB962C8B-B14F-4D97-AF65-F5344CB8AC3E}">
        <p14:creationId xmlns:p14="http://schemas.microsoft.com/office/powerpoint/2010/main" val="293761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69D9D1A0-1CF7-4FF2-BB2F-CA3F2FFED8F9}" type="datetime1">
              <a:rPr lang="es-MX" smtClean="0"/>
              <a:t>26/10/2021</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DD655A9-2AB2-4445-B4B1-8C8656337950}" type="slidenum">
              <a:rPr lang="es-MX" smtClean="0"/>
              <a:t>‹Nº›</a:t>
            </a:fld>
            <a:endParaRPr lang="es-MX"/>
          </a:p>
        </p:txBody>
      </p:sp>
    </p:spTree>
    <p:extLst>
      <p:ext uri="{BB962C8B-B14F-4D97-AF65-F5344CB8AC3E}">
        <p14:creationId xmlns:p14="http://schemas.microsoft.com/office/powerpoint/2010/main" val="337098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31DCA52-7A7B-4C5F-9BD6-2CC08D331E39}" type="datetime1">
              <a:rPr lang="es-MX" smtClean="0"/>
              <a:t>26/10/2021</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D655A9-2AB2-4445-B4B1-8C8656337950}" type="slidenum">
              <a:rPr lang="es-MX" smtClean="0"/>
              <a:t>‹Nº›</a:t>
            </a:fld>
            <a:endParaRPr lang="es-MX"/>
          </a:p>
        </p:txBody>
      </p:sp>
    </p:spTree>
    <p:extLst>
      <p:ext uri="{BB962C8B-B14F-4D97-AF65-F5344CB8AC3E}">
        <p14:creationId xmlns:p14="http://schemas.microsoft.com/office/powerpoint/2010/main" val="3108629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A130292-C00D-46D0-B273-E0D6B4D40685}" type="datetime1">
              <a:rPr lang="es-MX" smtClean="0"/>
              <a:t>26/10/2021</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DD655A9-2AB2-4445-B4B1-8C8656337950}" type="slidenum">
              <a:rPr lang="es-MX" smtClean="0"/>
              <a:t>‹Nº›</a:t>
            </a:fld>
            <a:endParaRPr lang="es-MX"/>
          </a:p>
        </p:txBody>
      </p:sp>
    </p:spTree>
    <p:extLst>
      <p:ext uri="{BB962C8B-B14F-4D97-AF65-F5344CB8AC3E}">
        <p14:creationId xmlns:p14="http://schemas.microsoft.com/office/powerpoint/2010/main" val="2940951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9.png"/><Relationship Id="rId18" Type="http://schemas.openxmlformats.org/officeDocument/2006/relationships/customXml" Target="../ink/ink8.xml"/><Relationship Id="rId3" Type="http://schemas.openxmlformats.org/officeDocument/2006/relationships/image" Target="../media/image14.png"/><Relationship Id="rId21" Type="http://schemas.openxmlformats.org/officeDocument/2006/relationships/image" Target="../media/image23.png"/><Relationship Id="rId7" Type="http://schemas.openxmlformats.org/officeDocument/2006/relationships/image" Target="../media/image16.png"/><Relationship Id="rId12" Type="http://schemas.openxmlformats.org/officeDocument/2006/relationships/customXml" Target="../ink/ink5.xml"/><Relationship Id="rId17" Type="http://schemas.openxmlformats.org/officeDocument/2006/relationships/image" Target="../media/image21.png"/><Relationship Id="rId25" Type="http://schemas.openxmlformats.org/officeDocument/2006/relationships/customXml" Target="../ink/ink12.xml"/><Relationship Id="rId2" Type="http://schemas.openxmlformats.org/officeDocument/2006/relationships/image" Target="../media/image13.png"/><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18.png"/><Relationship Id="rId24" Type="http://schemas.openxmlformats.org/officeDocument/2006/relationships/customXml" Target="../ink/ink11.xml"/><Relationship Id="rId5" Type="http://schemas.openxmlformats.org/officeDocument/2006/relationships/image" Target="../media/image15.png"/><Relationship Id="rId15" Type="http://schemas.openxmlformats.org/officeDocument/2006/relationships/image" Target="../media/image20.png"/><Relationship Id="rId23" Type="http://schemas.openxmlformats.org/officeDocument/2006/relationships/image" Target="../media/image24.png"/><Relationship Id="rId10" Type="http://schemas.openxmlformats.org/officeDocument/2006/relationships/customXml" Target="../ink/ink4.xml"/><Relationship Id="rId19" Type="http://schemas.openxmlformats.org/officeDocument/2006/relationships/image" Target="../media/image22.png"/><Relationship Id="rId4" Type="http://schemas.openxmlformats.org/officeDocument/2006/relationships/customXml" Target="../ink/ink1.xml"/><Relationship Id="rId9" Type="http://schemas.openxmlformats.org/officeDocument/2006/relationships/image" Target="../media/image17.png"/><Relationship Id="rId14" Type="http://schemas.openxmlformats.org/officeDocument/2006/relationships/customXml" Target="../ink/ink6.xml"/><Relationship Id="rId22" Type="http://schemas.openxmlformats.org/officeDocument/2006/relationships/customXml" Target="../ink/ink10.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www.cs.us.es/~fsancho/?e=104"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630018" y="3339548"/>
            <a:ext cx="9621078" cy="954107"/>
          </a:xfrm>
          <a:prstGeom prst="rect">
            <a:avLst/>
          </a:prstGeom>
          <a:noFill/>
        </p:spPr>
        <p:txBody>
          <a:bodyPr wrap="square" rtlCol="0">
            <a:spAutoFit/>
          </a:bodyPr>
          <a:lstStyle/>
          <a:p>
            <a:pPr algn="ctr"/>
            <a:r>
              <a:rPr lang="es-MX" sz="2800" dirty="0">
                <a:latin typeface="Bookman Old Style" panose="02050604050505020204" pitchFamily="18" charset="0"/>
              </a:rPr>
              <a:t>Minería de datos (</a:t>
            </a:r>
            <a:r>
              <a:rPr lang="es-MX" sz="2800" i="1" dirty="0">
                <a:latin typeface="Bookman Old Style" panose="02050604050505020204" pitchFamily="18" charset="0"/>
              </a:rPr>
              <a:t>Data Mining</a:t>
            </a:r>
            <a:r>
              <a:rPr lang="es-MX" sz="2800" dirty="0">
                <a:latin typeface="Bookman Old Style" panose="02050604050505020204" pitchFamily="18" charset="0"/>
              </a:rPr>
              <a:t>)</a:t>
            </a:r>
          </a:p>
          <a:p>
            <a:pPr algn="ctr"/>
            <a:r>
              <a:rPr lang="es-MX" sz="2800" dirty="0">
                <a:latin typeface="Bookman Old Style" panose="02050604050505020204" pitchFamily="18" charset="0"/>
              </a:rPr>
              <a:t>Medidas de particionamiento en árboles de decisión</a:t>
            </a:r>
          </a:p>
        </p:txBody>
      </p:sp>
      <p:sp>
        <p:nvSpPr>
          <p:cNvPr id="5" name="Marcador de número de diapositiva 4"/>
          <p:cNvSpPr>
            <a:spLocks noGrp="1"/>
          </p:cNvSpPr>
          <p:nvPr>
            <p:ph type="sldNum" sz="quarter" idx="12"/>
          </p:nvPr>
        </p:nvSpPr>
        <p:spPr/>
        <p:txBody>
          <a:bodyPr/>
          <a:lstStyle/>
          <a:p>
            <a:fld id="{7DD655A9-2AB2-4445-B4B1-8C8656337950}" type="slidenum">
              <a:rPr lang="es-MX" smtClean="0">
                <a:solidFill>
                  <a:schemeClr val="tx1"/>
                </a:solidFill>
              </a:rPr>
              <a:t>1</a:t>
            </a:fld>
            <a:endParaRPr lang="es-MX" dirty="0">
              <a:solidFill>
                <a:schemeClr val="tx1"/>
              </a:solidFill>
            </a:endParaRPr>
          </a:p>
        </p:txBody>
      </p:sp>
      <p:sp>
        <p:nvSpPr>
          <p:cNvPr id="6" name="CuadroTexto 5"/>
          <p:cNvSpPr txBox="1"/>
          <p:nvPr/>
        </p:nvSpPr>
        <p:spPr>
          <a:xfrm>
            <a:off x="1497496" y="649357"/>
            <a:ext cx="9753600" cy="1815882"/>
          </a:xfrm>
          <a:prstGeom prst="rect">
            <a:avLst/>
          </a:prstGeom>
          <a:noFill/>
        </p:spPr>
        <p:txBody>
          <a:bodyPr wrap="square" rtlCol="0">
            <a:spAutoFit/>
          </a:bodyPr>
          <a:lstStyle/>
          <a:p>
            <a:pPr algn="ctr"/>
            <a:r>
              <a:rPr lang="es-MX" sz="2800" dirty="0">
                <a:latin typeface="Bahnschrift SemiLight" panose="020B0502040204020203" pitchFamily="34" charset="0"/>
              </a:rPr>
              <a:t>Instituto Politécnico Nacional</a:t>
            </a:r>
          </a:p>
          <a:p>
            <a:pPr algn="ctr"/>
            <a:r>
              <a:rPr lang="es-MX" sz="2800" dirty="0">
                <a:latin typeface="Bahnschrift SemiLight" panose="020B0502040204020203" pitchFamily="34" charset="0"/>
              </a:rPr>
              <a:t>Escuela Superior de Cómputo</a:t>
            </a:r>
          </a:p>
          <a:p>
            <a:pPr algn="ctr"/>
            <a:r>
              <a:rPr lang="es-MX" sz="2800" dirty="0">
                <a:latin typeface="Bahnschrift SemiLight" panose="020B0502040204020203" pitchFamily="34" charset="0"/>
              </a:rPr>
              <a:t>Secretaría Académica</a:t>
            </a:r>
          </a:p>
          <a:p>
            <a:pPr algn="ctr"/>
            <a:r>
              <a:rPr lang="es-MX" sz="2800" dirty="0">
                <a:latin typeface="Bahnschrift SemiLight" panose="020B0502040204020203" pitchFamily="34" charset="0"/>
              </a:rPr>
              <a:t>Departamento de Ingeniería en Sistemas Computacionales</a:t>
            </a:r>
          </a:p>
        </p:txBody>
      </p:sp>
      <p:sp>
        <p:nvSpPr>
          <p:cNvPr id="7" name="CuadroTexto 6"/>
          <p:cNvSpPr txBox="1"/>
          <p:nvPr/>
        </p:nvSpPr>
        <p:spPr>
          <a:xfrm>
            <a:off x="6016488" y="5308451"/>
            <a:ext cx="5121915" cy="400110"/>
          </a:xfrm>
          <a:prstGeom prst="rect">
            <a:avLst/>
          </a:prstGeom>
          <a:noFill/>
        </p:spPr>
        <p:txBody>
          <a:bodyPr wrap="none" rtlCol="0">
            <a:spAutoFit/>
          </a:bodyPr>
          <a:lstStyle/>
          <a:p>
            <a:r>
              <a:rPr lang="es-MX" sz="2000" dirty="0"/>
              <a:t>Profesora: </a:t>
            </a:r>
            <a:r>
              <a:rPr lang="es-MX" sz="2000" i="1" dirty="0"/>
              <a:t>Dra. Fabiola Ocampo Botello</a:t>
            </a:r>
          </a:p>
        </p:txBody>
      </p:sp>
    </p:spTree>
    <p:extLst>
      <p:ext uri="{BB962C8B-B14F-4D97-AF65-F5344CB8AC3E}">
        <p14:creationId xmlns:p14="http://schemas.microsoft.com/office/powerpoint/2010/main" val="1072558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vert="horz" lIns="91440" tIns="45720" rIns="91440" bIns="45720" rtlCol="0" anchor="ctr"/>
          <a:lstStyle/>
          <a:p>
            <a:fld id="{7DD655A9-2AB2-4445-B4B1-8C8656337950}" type="slidenum">
              <a:rPr lang="es-MX">
                <a:solidFill>
                  <a:schemeClr val="tx1"/>
                </a:solidFill>
              </a:rPr>
              <a:pPr/>
              <a:t>10</a:t>
            </a:fld>
            <a:endParaRPr lang="es-MX">
              <a:solidFill>
                <a:schemeClr val="tx1"/>
              </a:solidFill>
            </a:endParaRPr>
          </a:p>
        </p:txBody>
      </p:sp>
      <p:sp>
        <p:nvSpPr>
          <p:cNvPr id="13" name="CuadroTexto 12">
            <a:extLst>
              <a:ext uri="{FF2B5EF4-FFF2-40B4-BE49-F238E27FC236}">
                <a16:creationId xmlns:a16="http://schemas.microsoft.com/office/drawing/2014/main" id="{02B2DB2F-91BB-4D6C-9A27-EF38301092D1}"/>
              </a:ext>
            </a:extLst>
          </p:cNvPr>
          <p:cNvSpPr txBox="1"/>
          <p:nvPr/>
        </p:nvSpPr>
        <p:spPr>
          <a:xfrm>
            <a:off x="3256634" y="6404124"/>
            <a:ext cx="5925791" cy="307777"/>
          </a:xfrm>
          <a:prstGeom prst="rect">
            <a:avLst/>
          </a:prstGeom>
          <a:noFill/>
        </p:spPr>
        <p:txBody>
          <a:bodyPr wrap="square">
            <a:spAutoFit/>
          </a:bodyPr>
          <a:lstStyle/>
          <a:p>
            <a:r>
              <a:rPr lang="es-MX" sz="1400" dirty="0">
                <a:latin typeface="Bookman Old Style" panose="02050604050505020204" pitchFamily="18" charset="0"/>
                <a:ea typeface="Calibri" panose="020F0502020204030204" pitchFamily="34" charset="0"/>
                <a:cs typeface="Times New Roman" panose="02020603050405020304" pitchFamily="18" charset="0"/>
              </a:rPr>
              <a:t>Data </a:t>
            </a:r>
            <a:r>
              <a:rPr lang="es-MX" sz="1400" dirty="0" err="1">
                <a:latin typeface="Bookman Old Style" panose="02050604050505020204" pitchFamily="18" charset="0"/>
                <a:ea typeface="Calibri" panose="020F0502020204030204" pitchFamily="34" charset="0"/>
                <a:cs typeface="Times New Roman" panose="02020603050405020304" pitchFamily="18" charset="0"/>
              </a:rPr>
              <a:t>Mining</a:t>
            </a:r>
            <a:r>
              <a:rPr lang="es-MX" sz="1400" dirty="0">
                <a:latin typeface="Bookman Old Style" panose="02050604050505020204" pitchFamily="18" charset="0"/>
                <a:ea typeface="Calibri" panose="020F0502020204030204" pitchFamily="34" charset="0"/>
                <a:cs typeface="Times New Roman" panose="02020603050405020304" pitchFamily="18" charset="0"/>
              </a:rPr>
              <a:t>. ESCOM-IPN. </a:t>
            </a:r>
            <a:r>
              <a:rPr lang="es-MX" sz="1400" i="1" dirty="0">
                <a:latin typeface="Bookman Old Style" panose="02050604050505020204" pitchFamily="18" charset="0"/>
                <a:ea typeface="Calibri" panose="020F0502020204030204" pitchFamily="34" charset="0"/>
                <a:cs typeface="Times New Roman" panose="02020603050405020304" pitchFamily="18" charset="0"/>
              </a:rPr>
              <a:t>Dra. Fabiola Ocampo Botello</a:t>
            </a:r>
            <a:endParaRPr lang="es-MX" sz="1400" i="1" dirty="0"/>
          </a:p>
        </p:txBody>
      </p:sp>
      <p:sp>
        <p:nvSpPr>
          <p:cNvPr id="5" name="CuadroTexto 4">
            <a:extLst>
              <a:ext uri="{FF2B5EF4-FFF2-40B4-BE49-F238E27FC236}">
                <a16:creationId xmlns:a16="http://schemas.microsoft.com/office/drawing/2014/main" id="{F278D890-BC89-4625-9575-757D4458B84A}"/>
              </a:ext>
            </a:extLst>
          </p:cNvPr>
          <p:cNvSpPr txBox="1"/>
          <p:nvPr/>
        </p:nvSpPr>
        <p:spPr>
          <a:xfrm>
            <a:off x="921695" y="494207"/>
            <a:ext cx="4176778" cy="369332"/>
          </a:xfrm>
          <a:prstGeom prst="rect">
            <a:avLst/>
          </a:prstGeom>
          <a:noFill/>
        </p:spPr>
        <p:txBody>
          <a:bodyPr wrap="square">
            <a:spAutoFit/>
          </a:bodyPr>
          <a:lstStyle/>
          <a:p>
            <a:r>
              <a:rPr lang="es-MX" b="1" dirty="0">
                <a:latin typeface="Bookman Old Style" panose="02050604050505020204" pitchFamily="18" charset="0"/>
                <a:cs typeface="Times New Roman" panose="02020603050405020304" pitchFamily="18" charset="0"/>
              </a:rPr>
              <a:t>División de atributos continuos</a:t>
            </a:r>
          </a:p>
        </p:txBody>
      </p:sp>
      <p:pic>
        <p:nvPicPr>
          <p:cNvPr id="4" name="Imagen 3">
            <a:extLst>
              <a:ext uri="{FF2B5EF4-FFF2-40B4-BE49-F238E27FC236}">
                <a16:creationId xmlns:a16="http://schemas.microsoft.com/office/drawing/2014/main" id="{65A35DE1-A5A5-46CD-A810-7E242BC8A30E}"/>
              </a:ext>
            </a:extLst>
          </p:cNvPr>
          <p:cNvPicPr>
            <a:picLocks noChangeAspect="1"/>
          </p:cNvPicPr>
          <p:nvPr/>
        </p:nvPicPr>
        <p:blipFill>
          <a:blip r:embed="rId2"/>
          <a:stretch>
            <a:fillRect/>
          </a:stretch>
        </p:blipFill>
        <p:spPr>
          <a:xfrm>
            <a:off x="531812" y="1057668"/>
            <a:ext cx="6206545" cy="2374614"/>
          </a:xfrm>
          <a:prstGeom prst="rect">
            <a:avLst/>
          </a:prstGeom>
        </p:spPr>
      </p:pic>
      <p:sp>
        <p:nvSpPr>
          <p:cNvPr id="7" name="CuadroTexto 6">
            <a:extLst>
              <a:ext uri="{FF2B5EF4-FFF2-40B4-BE49-F238E27FC236}">
                <a16:creationId xmlns:a16="http://schemas.microsoft.com/office/drawing/2014/main" id="{2851C1C2-6A19-4986-935D-250C8EDC1F70}"/>
              </a:ext>
            </a:extLst>
          </p:cNvPr>
          <p:cNvSpPr txBox="1"/>
          <p:nvPr/>
        </p:nvSpPr>
        <p:spPr>
          <a:xfrm>
            <a:off x="1302327" y="3733450"/>
            <a:ext cx="4793673" cy="276999"/>
          </a:xfrm>
          <a:prstGeom prst="rect">
            <a:avLst/>
          </a:prstGeom>
          <a:noFill/>
        </p:spPr>
        <p:txBody>
          <a:bodyPr wrap="square">
            <a:spAutoFit/>
          </a:bodyPr>
          <a:lstStyle/>
          <a:p>
            <a:pPr algn="just"/>
            <a:r>
              <a:rPr lang="es-MX" sz="1200" dirty="0">
                <a:latin typeface="Bookman Old Style" panose="02050604050505020204" pitchFamily="18" charset="0"/>
              </a:rPr>
              <a:t>Figura tomada de Tan, </a:t>
            </a:r>
            <a:r>
              <a:rPr lang="es-MX" sz="1200" dirty="0" err="1">
                <a:latin typeface="Bookman Old Style" panose="02050604050505020204" pitchFamily="18" charset="0"/>
              </a:rPr>
              <a:t>Steinbach</a:t>
            </a:r>
            <a:r>
              <a:rPr lang="es-MX" sz="1200" dirty="0">
                <a:latin typeface="Bookman Old Style" panose="02050604050505020204" pitchFamily="18" charset="0"/>
              </a:rPr>
              <a:t> &amp; Kumar </a:t>
            </a:r>
            <a:r>
              <a:rPr lang="es-MX" sz="1200" dirty="0" err="1">
                <a:latin typeface="Bookman Old Style" panose="02050604050505020204" pitchFamily="18" charset="0"/>
              </a:rPr>
              <a:t>Vipin</a:t>
            </a:r>
            <a:r>
              <a:rPr lang="es-MX" sz="1200" dirty="0">
                <a:latin typeface="Bookman Old Style" panose="02050604050505020204" pitchFamily="18" charset="0"/>
              </a:rPr>
              <a:t> (2014)</a:t>
            </a:r>
            <a:endParaRPr lang="es-MX" sz="1200" dirty="0"/>
          </a:p>
        </p:txBody>
      </p:sp>
      <p:sp>
        <p:nvSpPr>
          <p:cNvPr id="8" name="CuadroTexto 7">
            <a:extLst>
              <a:ext uri="{FF2B5EF4-FFF2-40B4-BE49-F238E27FC236}">
                <a16:creationId xmlns:a16="http://schemas.microsoft.com/office/drawing/2014/main" id="{0256FE39-A170-4A2C-B5F5-7D11450B78EA}"/>
              </a:ext>
            </a:extLst>
          </p:cNvPr>
          <p:cNvSpPr txBox="1"/>
          <p:nvPr/>
        </p:nvSpPr>
        <p:spPr>
          <a:xfrm>
            <a:off x="6738357" y="884312"/>
            <a:ext cx="5046952" cy="3539430"/>
          </a:xfrm>
          <a:prstGeom prst="rect">
            <a:avLst/>
          </a:prstGeom>
          <a:noFill/>
        </p:spPr>
        <p:txBody>
          <a:bodyPr wrap="square">
            <a:spAutoFit/>
          </a:bodyPr>
          <a:lstStyle/>
          <a:p>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Considere que la condición de prueba Ingreso anual </a:t>
            </a:r>
            <a:r>
              <a:rPr lang="es-MX" sz="1400" b="1" dirty="0">
                <a:effectLst/>
                <a:latin typeface="Bookman Old Style" panose="02050604050505020204" pitchFamily="18" charset="0"/>
                <a:ea typeface="Calibri" panose="020F0502020204030204" pitchFamily="34" charset="0"/>
                <a:cs typeface="Times New Roman" panose="02020603050405020304" pitchFamily="18" charset="0"/>
              </a:rPr>
              <a:t>≤ v</a:t>
            </a:r>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 se usa para dividir los registros de capacitación para el problema de clasificación.</a:t>
            </a:r>
          </a:p>
          <a:p>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Un método de fuerza bruta para encontrar v es considerar cada valor del atributo en los N registros como una posición de división candidata. </a:t>
            </a:r>
          </a:p>
          <a:p>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Para cada candidato v, el conjunto de datos se escanea una vez para contar el número de registros con ingresos anuales menores o mayores que v. </a:t>
            </a:r>
          </a:p>
          <a:p>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Luego calculamos el índice de Gini para cada candidato y elegimos el que da el valor más bajo. </a:t>
            </a:r>
          </a:p>
          <a:p>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Este enfoque es computacionalmente costoso porque requiere operaciones O(N) para calcular el índice de Gini en cada posición de división candidata. </a:t>
            </a:r>
          </a:p>
          <a:p>
            <a:endParaRPr lang="es-MX" sz="1400" dirty="0">
              <a:latin typeface="Bookman Old Style" panose="02050604050505020204" pitchFamily="18" charset="0"/>
              <a:ea typeface="Calibri" panose="020F0502020204030204" pitchFamily="34" charset="0"/>
              <a:cs typeface="Times New Roman" panose="02020603050405020304" pitchFamily="18" charset="0"/>
            </a:endParaRPr>
          </a:p>
          <a:p>
            <a:endParaRPr lang="es-MX" sz="1400" dirty="0">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10" name="CuadroTexto 9">
            <a:extLst>
              <a:ext uri="{FF2B5EF4-FFF2-40B4-BE49-F238E27FC236}">
                <a16:creationId xmlns:a16="http://schemas.microsoft.com/office/drawing/2014/main" id="{FEEF9C74-A77D-43FC-B5E8-887B70BC4741}"/>
              </a:ext>
            </a:extLst>
          </p:cNvPr>
          <p:cNvSpPr txBox="1"/>
          <p:nvPr/>
        </p:nvSpPr>
        <p:spPr>
          <a:xfrm>
            <a:off x="1939636" y="4514789"/>
            <a:ext cx="8922327" cy="1384995"/>
          </a:xfrm>
          <a:prstGeom prst="rect">
            <a:avLst/>
          </a:prstGeom>
          <a:noFill/>
        </p:spPr>
        <p:txBody>
          <a:bodyPr wrap="square">
            <a:spAutoFit/>
          </a:bodyPr>
          <a:lstStyle/>
          <a:p>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Para el primer candidato, v = 55, ninguno de los registros tiene ingresos anuales inferiores a $55K. Como resultado, el índice de Gini para el nodo descendiente con Ingreso anual &lt;$ 55K es cero. </a:t>
            </a:r>
          </a:p>
          <a:p>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Por otro lado, el número de registros con ingresos anuales mayores o iguales a $55K es 3 (para la clase Sí) y 7 (para la clase No), respectivamente. </a:t>
            </a:r>
          </a:p>
          <a:p>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Por tanto, el índice de Gini para este nodo es 0,420. </a:t>
            </a:r>
          </a:p>
          <a:p>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El índice de Gini general para esta posición dividida candidata es igual a 0 × 0 + 1 × 0,420 = 0,420. </a:t>
            </a:r>
          </a:p>
        </p:txBody>
      </p:sp>
    </p:spTree>
    <p:extLst>
      <p:ext uri="{BB962C8B-B14F-4D97-AF65-F5344CB8AC3E}">
        <p14:creationId xmlns:p14="http://schemas.microsoft.com/office/powerpoint/2010/main" val="4132867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vert="horz" lIns="91440" tIns="45720" rIns="91440" bIns="45720" rtlCol="0" anchor="ctr"/>
          <a:lstStyle/>
          <a:p>
            <a:fld id="{7DD655A9-2AB2-4445-B4B1-8C8656337950}" type="slidenum">
              <a:rPr lang="es-MX">
                <a:solidFill>
                  <a:schemeClr val="tx1"/>
                </a:solidFill>
              </a:rPr>
              <a:pPr/>
              <a:t>11</a:t>
            </a:fld>
            <a:endParaRPr lang="es-MX">
              <a:solidFill>
                <a:schemeClr val="tx1"/>
              </a:solidFill>
            </a:endParaRPr>
          </a:p>
        </p:txBody>
      </p:sp>
      <p:sp>
        <p:nvSpPr>
          <p:cNvPr id="13" name="CuadroTexto 12">
            <a:extLst>
              <a:ext uri="{FF2B5EF4-FFF2-40B4-BE49-F238E27FC236}">
                <a16:creationId xmlns:a16="http://schemas.microsoft.com/office/drawing/2014/main" id="{02B2DB2F-91BB-4D6C-9A27-EF38301092D1}"/>
              </a:ext>
            </a:extLst>
          </p:cNvPr>
          <p:cNvSpPr txBox="1"/>
          <p:nvPr/>
        </p:nvSpPr>
        <p:spPr>
          <a:xfrm>
            <a:off x="3256634" y="6404124"/>
            <a:ext cx="5925791" cy="307777"/>
          </a:xfrm>
          <a:prstGeom prst="rect">
            <a:avLst/>
          </a:prstGeom>
          <a:noFill/>
        </p:spPr>
        <p:txBody>
          <a:bodyPr wrap="square">
            <a:spAutoFit/>
          </a:bodyPr>
          <a:lstStyle/>
          <a:p>
            <a:r>
              <a:rPr lang="es-MX" sz="1400" dirty="0">
                <a:latin typeface="Bookman Old Style" panose="02050604050505020204" pitchFamily="18" charset="0"/>
                <a:ea typeface="Calibri" panose="020F0502020204030204" pitchFamily="34" charset="0"/>
                <a:cs typeface="Times New Roman" panose="02020603050405020304" pitchFamily="18" charset="0"/>
              </a:rPr>
              <a:t>Data </a:t>
            </a:r>
            <a:r>
              <a:rPr lang="es-MX" sz="1400" dirty="0" err="1">
                <a:latin typeface="Bookman Old Style" panose="02050604050505020204" pitchFamily="18" charset="0"/>
                <a:ea typeface="Calibri" panose="020F0502020204030204" pitchFamily="34" charset="0"/>
                <a:cs typeface="Times New Roman" panose="02020603050405020304" pitchFamily="18" charset="0"/>
              </a:rPr>
              <a:t>Mining</a:t>
            </a:r>
            <a:r>
              <a:rPr lang="es-MX" sz="1400" dirty="0">
                <a:latin typeface="Bookman Old Style" panose="02050604050505020204" pitchFamily="18" charset="0"/>
                <a:ea typeface="Calibri" panose="020F0502020204030204" pitchFamily="34" charset="0"/>
                <a:cs typeface="Times New Roman" panose="02020603050405020304" pitchFamily="18" charset="0"/>
              </a:rPr>
              <a:t>. ESCOM-IPN. </a:t>
            </a:r>
            <a:r>
              <a:rPr lang="es-MX" sz="1400" i="1" dirty="0">
                <a:latin typeface="Bookman Old Style" panose="02050604050505020204" pitchFamily="18" charset="0"/>
                <a:ea typeface="Calibri" panose="020F0502020204030204" pitchFamily="34" charset="0"/>
                <a:cs typeface="Times New Roman" panose="02020603050405020304" pitchFamily="18" charset="0"/>
              </a:rPr>
              <a:t>Dra. Fabiola Ocampo Botello</a:t>
            </a:r>
            <a:endParaRPr lang="es-MX" sz="1400" i="1" dirty="0"/>
          </a:p>
        </p:txBody>
      </p:sp>
      <p:sp>
        <p:nvSpPr>
          <p:cNvPr id="5" name="CuadroTexto 4">
            <a:extLst>
              <a:ext uri="{FF2B5EF4-FFF2-40B4-BE49-F238E27FC236}">
                <a16:creationId xmlns:a16="http://schemas.microsoft.com/office/drawing/2014/main" id="{D3A14AAF-A661-4D24-BBE0-F33BEC06611E}"/>
              </a:ext>
            </a:extLst>
          </p:cNvPr>
          <p:cNvSpPr txBox="1"/>
          <p:nvPr/>
        </p:nvSpPr>
        <p:spPr>
          <a:xfrm>
            <a:off x="1464530" y="488270"/>
            <a:ext cx="9509998" cy="523220"/>
          </a:xfrm>
          <a:prstGeom prst="rect">
            <a:avLst/>
          </a:prstGeom>
          <a:noFill/>
        </p:spPr>
        <p:txBody>
          <a:bodyPr wrap="square">
            <a:spAutoFit/>
          </a:bodyPr>
          <a:lstStyle/>
          <a:p>
            <a:r>
              <a:rPr lang="es-MX" sz="2800" b="1" dirty="0">
                <a:latin typeface="Bookman Old Style" panose="02050604050505020204" pitchFamily="18" charset="0"/>
              </a:rPr>
              <a:t>Características</a:t>
            </a:r>
            <a:r>
              <a:rPr lang="es-MX" sz="2400" b="1" dirty="0">
                <a:latin typeface="Bookman Old Style" panose="02050604050505020204" pitchFamily="18" charset="0"/>
              </a:rPr>
              <a:t> de la inducción del árbol de decisión</a:t>
            </a:r>
          </a:p>
        </p:txBody>
      </p:sp>
      <p:sp>
        <p:nvSpPr>
          <p:cNvPr id="7" name="CuadroTexto 6">
            <a:extLst>
              <a:ext uri="{FF2B5EF4-FFF2-40B4-BE49-F238E27FC236}">
                <a16:creationId xmlns:a16="http://schemas.microsoft.com/office/drawing/2014/main" id="{17C9B709-7579-4B2B-BE66-F6A7415B69A0}"/>
              </a:ext>
            </a:extLst>
          </p:cNvPr>
          <p:cNvSpPr txBox="1"/>
          <p:nvPr/>
        </p:nvSpPr>
        <p:spPr>
          <a:xfrm>
            <a:off x="3455263" y="1006447"/>
            <a:ext cx="5818909" cy="338554"/>
          </a:xfrm>
          <a:prstGeom prst="rect">
            <a:avLst/>
          </a:prstGeom>
          <a:noFill/>
        </p:spPr>
        <p:txBody>
          <a:bodyPr wrap="square">
            <a:spAutoFit/>
          </a:bodyPr>
          <a:lstStyle/>
          <a:p>
            <a:pPr algn="ctr"/>
            <a:r>
              <a:rPr lang="es-MX" sz="1600" dirty="0">
                <a:latin typeface="Bookman Old Style" panose="02050604050505020204" pitchFamily="18" charset="0"/>
              </a:rPr>
              <a:t>Tan, </a:t>
            </a:r>
            <a:r>
              <a:rPr lang="es-MX" sz="1600" dirty="0" err="1">
                <a:latin typeface="Bookman Old Style" panose="02050604050505020204" pitchFamily="18" charset="0"/>
              </a:rPr>
              <a:t>Steinbach</a:t>
            </a:r>
            <a:r>
              <a:rPr lang="es-MX" sz="1600" dirty="0">
                <a:latin typeface="Bookman Old Style" panose="02050604050505020204" pitchFamily="18" charset="0"/>
              </a:rPr>
              <a:t> &amp; Kumar </a:t>
            </a:r>
            <a:r>
              <a:rPr lang="es-MX" sz="1600" dirty="0" err="1">
                <a:latin typeface="Bookman Old Style" panose="02050604050505020204" pitchFamily="18" charset="0"/>
              </a:rPr>
              <a:t>Vipin</a:t>
            </a:r>
            <a:r>
              <a:rPr lang="es-MX" sz="1600" dirty="0">
                <a:latin typeface="Bookman Old Style" panose="02050604050505020204" pitchFamily="18" charset="0"/>
              </a:rPr>
              <a:t> (2014. Sección 4.3.7)</a:t>
            </a:r>
          </a:p>
        </p:txBody>
      </p:sp>
      <p:sp>
        <p:nvSpPr>
          <p:cNvPr id="9" name="CuadroTexto 8">
            <a:extLst>
              <a:ext uri="{FF2B5EF4-FFF2-40B4-BE49-F238E27FC236}">
                <a16:creationId xmlns:a16="http://schemas.microsoft.com/office/drawing/2014/main" id="{2B812982-57A4-4693-815C-33498F8EC3C9}"/>
              </a:ext>
            </a:extLst>
          </p:cNvPr>
          <p:cNvSpPr txBox="1"/>
          <p:nvPr/>
        </p:nvSpPr>
        <p:spPr>
          <a:xfrm>
            <a:off x="1264525" y="1534710"/>
            <a:ext cx="9662949" cy="369332"/>
          </a:xfrm>
          <a:prstGeom prst="rect">
            <a:avLst/>
          </a:prstGeom>
          <a:noFill/>
        </p:spPr>
        <p:txBody>
          <a:bodyPr wrap="square">
            <a:spAutoFit/>
          </a:bodyPr>
          <a:lstStyle/>
          <a:p>
            <a:r>
              <a:rPr lang="es-MX" dirty="0">
                <a:latin typeface="Bookman Old Style" panose="02050604050505020204" pitchFamily="18" charset="0"/>
              </a:rPr>
              <a:t>Características importantes de los algoritmos de inducción de árboles de decisión:</a:t>
            </a:r>
          </a:p>
        </p:txBody>
      </p:sp>
      <p:sp>
        <p:nvSpPr>
          <p:cNvPr id="11" name="CuadroTexto 10">
            <a:extLst>
              <a:ext uri="{FF2B5EF4-FFF2-40B4-BE49-F238E27FC236}">
                <a16:creationId xmlns:a16="http://schemas.microsoft.com/office/drawing/2014/main" id="{B2AA5A0E-DD97-424F-9567-56237DD7BC22}"/>
              </a:ext>
            </a:extLst>
          </p:cNvPr>
          <p:cNvSpPr txBox="1"/>
          <p:nvPr/>
        </p:nvSpPr>
        <p:spPr>
          <a:xfrm>
            <a:off x="1464530" y="2192112"/>
            <a:ext cx="9800377" cy="830997"/>
          </a:xfrm>
          <a:prstGeom prst="rect">
            <a:avLst/>
          </a:prstGeom>
          <a:noFill/>
        </p:spPr>
        <p:txBody>
          <a:bodyPr wrap="square">
            <a:spAutoFit/>
          </a:bodyPr>
          <a:lstStyle/>
          <a:p>
            <a:r>
              <a:rPr lang="es-MX" sz="1600" b="1" dirty="0">
                <a:latin typeface="Bookman Old Style" panose="02050604050505020204" pitchFamily="18" charset="0"/>
              </a:rPr>
              <a:t>1) </a:t>
            </a:r>
            <a:r>
              <a:rPr lang="es-MX" sz="1600" dirty="0">
                <a:latin typeface="Bookman Old Style" panose="02050604050505020204" pitchFamily="18" charset="0"/>
              </a:rPr>
              <a:t>La inducción del árbol de decisiones es un enfoque </a:t>
            </a:r>
            <a:r>
              <a:rPr lang="es-MX" sz="1600" u="sng" dirty="0">
                <a:latin typeface="Bookman Old Style" panose="02050604050505020204" pitchFamily="18" charset="0"/>
              </a:rPr>
              <a:t>no paramétrico</a:t>
            </a:r>
            <a:r>
              <a:rPr lang="es-MX" sz="1600" dirty="0">
                <a:latin typeface="Bookman Old Style" panose="02050604050505020204" pitchFamily="18" charset="0"/>
              </a:rPr>
              <a:t> para construir modelos de clasificación. En otras palabras, no requiere ningún supuesto previo con respecto al tipo de distribuciones de probabilidad satisfechas por la clase y otros atributos.</a:t>
            </a:r>
          </a:p>
        </p:txBody>
      </p:sp>
      <p:sp>
        <p:nvSpPr>
          <p:cNvPr id="14" name="CuadroTexto 13">
            <a:extLst>
              <a:ext uri="{FF2B5EF4-FFF2-40B4-BE49-F238E27FC236}">
                <a16:creationId xmlns:a16="http://schemas.microsoft.com/office/drawing/2014/main" id="{5EDCB192-20A5-4984-9302-624B39DA4F29}"/>
              </a:ext>
            </a:extLst>
          </p:cNvPr>
          <p:cNvSpPr txBox="1"/>
          <p:nvPr/>
        </p:nvSpPr>
        <p:spPr>
          <a:xfrm>
            <a:off x="1856509" y="3465560"/>
            <a:ext cx="9408397" cy="830997"/>
          </a:xfrm>
          <a:prstGeom prst="rect">
            <a:avLst/>
          </a:prstGeom>
          <a:noFill/>
        </p:spPr>
        <p:txBody>
          <a:bodyPr wrap="square">
            <a:spAutoFit/>
          </a:bodyPr>
          <a:lstStyle/>
          <a:p>
            <a:r>
              <a:rPr lang="es-MX" sz="1600" b="1" dirty="0">
                <a:latin typeface="Bookman Old Style" panose="02050604050505020204" pitchFamily="18" charset="0"/>
              </a:rPr>
              <a:t>2) </a:t>
            </a:r>
            <a:r>
              <a:rPr lang="es-MX" sz="1600" dirty="0">
                <a:latin typeface="Bookman Old Style" panose="02050604050505020204" pitchFamily="18" charset="0"/>
              </a:rPr>
              <a:t>Encontrar un </a:t>
            </a:r>
            <a:r>
              <a:rPr lang="es-MX" sz="1600" u="sng" dirty="0">
                <a:latin typeface="Bookman Old Style" panose="02050604050505020204" pitchFamily="18" charset="0"/>
              </a:rPr>
              <a:t>árbol de decisión óptimo </a:t>
            </a:r>
            <a:r>
              <a:rPr lang="es-MX" sz="1600" dirty="0">
                <a:latin typeface="Bookman Old Style" panose="02050604050505020204" pitchFamily="18" charset="0"/>
              </a:rPr>
              <a:t>es un problema NP-completo. Muchos algoritmos de árboles de decisión emplean un enfoque basado en la heurística para guiar su búsqueda en el vasto espacio de hipótesis. </a:t>
            </a:r>
          </a:p>
        </p:txBody>
      </p:sp>
      <p:sp>
        <p:nvSpPr>
          <p:cNvPr id="15" name="CuadroTexto 14">
            <a:extLst>
              <a:ext uri="{FF2B5EF4-FFF2-40B4-BE49-F238E27FC236}">
                <a16:creationId xmlns:a16="http://schemas.microsoft.com/office/drawing/2014/main" id="{2F15D84C-2563-489D-9BD3-2E70B5173815}"/>
              </a:ext>
            </a:extLst>
          </p:cNvPr>
          <p:cNvSpPr txBox="1"/>
          <p:nvPr/>
        </p:nvSpPr>
        <p:spPr>
          <a:xfrm>
            <a:off x="1856510" y="4722401"/>
            <a:ext cx="9408396" cy="1323439"/>
          </a:xfrm>
          <a:prstGeom prst="rect">
            <a:avLst/>
          </a:prstGeom>
          <a:noFill/>
        </p:spPr>
        <p:txBody>
          <a:bodyPr wrap="square">
            <a:spAutoFit/>
          </a:bodyPr>
          <a:lstStyle/>
          <a:p>
            <a:r>
              <a:rPr lang="es-MX" sz="1600" b="1" dirty="0">
                <a:latin typeface="Bookman Old Style" panose="02050604050505020204" pitchFamily="18" charset="0"/>
              </a:rPr>
              <a:t>3) </a:t>
            </a:r>
            <a:r>
              <a:rPr lang="es-MX" sz="1600" dirty="0">
                <a:latin typeface="Bookman Old Style" panose="02050604050505020204" pitchFamily="18" charset="0"/>
              </a:rPr>
              <a:t>Las técnicas desarrolladas para </a:t>
            </a:r>
            <a:r>
              <a:rPr lang="es-MX" sz="1600" u="sng" dirty="0">
                <a:latin typeface="Bookman Old Style" panose="02050604050505020204" pitchFamily="18" charset="0"/>
              </a:rPr>
              <a:t>construir árboles de decisión</a:t>
            </a:r>
            <a:r>
              <a:rPr lang="es-MX" sz="1600" dirty="0">
                <a:latin typeface="Bookman Old Style" panose="02050604050505020204" pitchFamily="18" charset="0"/>
              </a:rPr>
              <a:t> hacen posible construir modelos rápidamente incluso cuando el tamaño del conjunto de entrenamiento es muy grande. Una vez que se ha construido un árbol de decisión, clasificar un registro de prueba es extremadamente rápido, en el peor de los casos de O(w), donde w es la profundidad máxima del árbol.</a:t>
            </a:r>
          </a:p>
        </p:txBody>
      </p:sp>
    </p:spTree>
    <p:extLst>
      <p:ext uri="{BB962C8B-B14F-4D97-AF65-F5344CB8AC3E}">
        <p14:creationId xmlns:p14="http://schemas.microsoft.com/office/powerpoint/2010/main" val="638888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vert="horz" lIns="91440" tIns="45720" rIns="91440" bIns="45720" rtlCol="0" anchor="ctr"/>
          <a:lstStyle/>
          <a:p>
            <a:fld id="{7DD655A9-2AB2-4445-B4B1-8C8656337950}" type="slidenum">
              <a:rPr lang="es-MX">
                <a:solidFill>
                  <a:schemeClr val="tx1"/>
                </a:solidFill>
              </a:rPr>
              <a:pPr/>
              <a:t>12</a:t>
            </a:fld>
            <a:endParaRPr lang="es-MX">
              <a:solidFill>
                <a:schemeClr val="tx1"/>
              </a:solidFill>
            </a:endParaRPr>
          </a:p>
        </p:txBody>
      </p:sp>
      <p:sp>
        <p:nvSpPr>
          <p:cNvPr id="13" name="CuadroTexto 12">
            <a:extLst>
              <a:ext uri="{FF2B5EF4-FFF2-40B4-BE49-F238E27FC236}">
                <a16:creationId xmlns:a16="http://schemas.microsoft.com/office/drawing/2014/main" id="{02B2DB2F-91BB-4D6C-9A27-EF38301092D1}"/>
              </a:ext>
            </a:extLst>
          </p:cNvPr>
          <p:cNvSpPr txBox="1"/>
          <p:nvPr/>
        </p:nvSpPr>
        <p:spPr>
          <a:xfrm>
            <a:off x="3256634" y="6404124"/>
            <a:ext cx="5925791" cy="307777"/>
          </a:xfrm>
          <a:prstGeom prst="rect">
            <a:avLst/>
          </a:prstGeom>
          <a:noFill/>
        </p:spPr>
        <p:txBody>
          <a:bodyPr wrap="square">
            <a:spAutoFit/>
          </a:bodyPr>
          <a:lstStyle/>
          <a:p>
            <a:r>
              <a:rPr lang="es-MX" sz="1400" dirty="0">
                <a:latin typeface="Bookman Old Style" panose="02050604050505020204" pitchFamily="18" charset="0"/>
                <a:ea typeface="Calibri" panose="020F0502020204030204" pitchFamily="34" charset="0"/>
                <a:cs typeface="Times New Roman" panose="02020603050405020304" pitchFamily="18" charset="0"/>
              </a:rPr>
              <a:t>Data </a:t>
            </a:r>
            <a:r>
              <a:rPr lang="es-MX" sz="1400" dirty="0" err="1">
                <a:latin typeface="Bookman Old Style" panose="02050604050505020204" pitchFamily="18" charset="0"/>
                <a:ea typeface="Calibri" panose="020F0502020204030204" pitchFamily="34" charset="0"/>
                <a:cs typeface="Times New Roman" panose="02020603050405020304" pitchFamily="18" charset="0"/>
              </a:rPr>
              <a:t>Mining</a:t>
            </a:r>
            <a:r>
              <a:rPr lang="es-MX" sz="1400" dirty="0">
                <a:latin typeface="Bookman Old Style" panose="02050604050505020204" pitchFamily="18" charset="0"/>
                <a:ea typeface="Calibri" panose="020F0502020204030204" pitchFamily="34" charset="0"/>
                <a:cs typeface="Times New Roman" panose="02020603050405020304" pitchFamily="18" charset="0"/>
              </a:rPr>
              <a:t>. ESCOM-IPN. </a:t>
            </a:r>
            <a:r>
              <a:rPr lang="es-MX" sz="1400" i="1" dirty="0">
                <a:latin typeface="Bookman Old Style" panose="02050604050505020204" pitchFamily="18" charset="0"/>
                <a:ea typeface="Calibri" panose="020F0502020204030204" pitchFamily="34" charset="0"/>
                <a:cs typeface="Times New Roman" panose="02020603050405020304" pitchFamily="18" charset="0"/>
              </a:rPr>
              <a:t>Dra. Fabiola Ocampo Botello</a:t>
            </a:r>
            <a:endParaRPr lang="es-MX" sz="1400" i="1" dirty="0"/>
          </a:p>
        </p:txBody>
      </p:sp>
      <p:sp>
        <p:nvSpPr>
          <p:cNvPr id="5" name="CuadroTexto 4">
            <a:extLst>
              <a:ext uri="{FF2B5EF4-FFF2-40B4-BE49-F238E27FC236}">
                <a16:creationId xmlns:a16="http://schemas.microsoft.com/office/drawing/2014/main" id="{DF6BE076-1438-45E9-86C3-66035C377839}"/>
              </a:ext>
            </a:extLst>
          </p:cNvPr>
          <p:cNvSpPr txBox="1"/>
          <p:nvPr/>
        </p:nvSpPr>
        <p:spPr>
          <a:xfrm>
            <a:off x="1037928" y="473555"/>
            <a:ext cx="10646071" cy="830997"/>
          </a:xfrm>
          <a:prstGeom prst="rect">
            <a:avLst/>
          </a:prstGeom>
          <a:noFill/>
        </p:spPr>
        <p:txBody>
          <a:bodyPr wrap="square">
            <a:spAutoFit/>
          </a:bodyPr>
          <a:lstStyle/>
          <a:p>
            <a:r>
              <a:rPr lang="es-MX" sz="1600" b="1" dirty="0">
                <a:latin typeface="Bookman Old Style" panose="02050604050505020204" pitchFamily="18" charset="0"/>
              </a:rPr>
              <a:t>4) </a:t>
            </a:r>
            <a:r>
              <a:rPr lang="es-MX" sz="1600" dirty="0">
                <a:latin typeface="Bookman Old Style" panose="02050604050505020204" pitchFamily="18" charset="0"/>
              </a:rPr>
              <a:t>Los árboles de decisión, especialmente los árboles de menor tamaño, son relativamente fáciles de interpretar. Las precisiones de los árboles también son comparables a otras técnicas de clasificación para muchos conjuntos de datos simples. </a:t>
            </a:r>
          </a:p>
        </p:txBody>
      </p:sp>
      <p:sp>
        <p:nvSpPr>
          <p:cNvPr id="7" name="CuadroTexto 6">
            <a:extLst>
              <a:ext uri="{FF2B5EF4-FFF2-40B4-BE49-F238E27FC236}">
                <a16:creationId xmlns:a16="http://schemas.microsoft.com/office/drawing/2014/main" id="{CDC19759-1968-49A9-BFE1-3023B60C70CE}"/>
              </a:ext>
            </a:extLst>
          </p:cNvPr>
          <p:cNvSpPr txBox="1"/>
          <p:nvPr/>
        </p:nvSpPr>
        <p:spPr>
          <a:xfrm>
            <a:off x="1037927" y="1528208"/>
            <a:ext cx="10646071" cy="1077218"/>
          </a:xfrm>
          <a:prstGeom prst="rect">
            <a:avLst/>
          </a:prstGeom>
          <a:noFill/>
        </p:spPr>
        <p:txBody>
          <a:bodyPr wrap="square">
            <a:spAutoFit/>
          </a:bodyPr>
          <a:lstStyle/>
          <a:p>
            <a:r>
              <a:rPr lang="es-MX" sz="1600" b="1" dirty="0">
                <a:latin typeface="Bookman Old Style" panose="02050604050505020204" pitchFamily="18" charset="0"/>
              </a:rPr>
              <a:t>5)</a:t>
            </a:r>
            <a:r>
              <a:rPr lang="es-MX" sz="1600" dirty="0">
                <a:latin typeface="Bookman Old Style" panose="02050604050505020204" pitchFamily="18" charset="0"/>
              </a:rPr>
              <a:t> Los árboles de decisión proporcionan una representación expresiva para aprender funciones valoradas discretamente. Sin embargo, no se generalizan bien a ciertos tipos de problemas booleanos. Un ejemplo notable es la función de paridad, cuyo valor es 0(1) cuando hay un número impar (par) de atributos booleanos con el valor Verdadero. </a:t>
            </a:r>
          </a:p>
        </p:txBody>
      </p:sp>
      <p:sp>
        <p:nvSpPr>
          <p:cNvPr id="9" name="CuadroTexto 8">
            <a:extLst>
              <a:ext uri="{FF2B5EF4-FFF2-40B4-BE49-F238E27FC236}">
                <a16:creationId xmlns:a16="http://schemas.microsoft.com/office/drawing/2014/main" id="{C5CDB7D1-0542-4D54-ADC7-9437300AFB1F}"/>
              </a:ext>
            </a:extLst>
          </p:cNvPr>
          <p:cNvSpPr txBox="1"/>
          <p:nvPr/>
        </p:nvSpPr>
        <p:spPr>
          <a:xfrm>
            <a:off x="1884218" y="2751614"/>
            <a:ext cx="9402618" cy="584775"/>
          </a:xfrm>
          <a:prstGeom prst="rect">
            <a:avLst/>
          </a:prstGeom>
          <a:noFill/>
        </p:spPr>
        <p:txBody>
          <a:bodyPr wrap="square">
            <a:spAutoFit/>
          </a:bodyPr>
          <a:lstStyle/>
          <a:p>
            <a:r>
              <a:rPr lang="es-MX" sz="1600" b="1" dirty="0">
                <a:latin typeface="Bookman Old Style" panose="02050604050505020204" pitchFamily="18" charset="0"/>
              </a:rPr>
              <a:t>6) </a:t>
            </a:r>
            <a:r>
              <a:rPr lang="es-MX" sz="1600" dirty="0">
                <a:latin typeface="Bookman Old Style" panose="02050604050505020204" pitchFamily="18" charset="0"/>
              </a:rPr>
              <a:t>Los algoritmos de árbol de decisión son bastante robustos a la presencia de ruido, especialmente cuando se emplean métodos para evitar el sobreajuste.</a:t>
            </a:r>
          </a:p>
        </p:txBody>
      </p:sp>
      <p:sp>
        <p:nvSpPr>
          <p:cNvPr id="11" name="CuadroTexto 10">
            <a:extLst>
              <a:ext uri="{FF2B5EF4-FFF2-40B4-BE49-F238E27FC236}">
                <a16:creationId xmlns:a16="http://schemas.microsoft.com/office/drawing/2014/main" id="{2ADDC247-A803-460C-8624-2166C2277D9C}"/>
              </a:ext>
            </a:extLst>
          </p:cNvPr>
          <p:cNvSpPr txBox="1"/>
          <p:nvPr/>
        </p:nvSpPr>
        <p:spPr>
          <a:xfrm>
            <a:off x="1801090" y="3627615"/>
            <a:ext cx="9993745" cy="2308324"/>
          </a:xfrm>
          <a:prstGeom prst="rect">
            <a:avLst/>
          </a:prstGeom>
          <a:noFill/>
        </p:spPr>
        <p:txBody>
          <a:bodyPr wrap="square">
            <a:spAutoFit/>
          </a:bodyPr>
          <a:lstStyle/>
          <a:p>
            <a:r>
              <a:rPr lang="es-MX" sz="1600" b="1" dirty="0">
                <a:latin typeface="Bookman Old Style" panose="02050604050505020204" pitchFamily="18" charset="0"/>
              </a:rPr>
              <a:t>7) </a:t>
            </a:r>
            <a:r>
              <a:rPr lang="es-MX" sz="1600" dirty="0">
                <a:latin typeface="Bookman Old Style" panose="02050604050505020204" pitchFamily="18" charset="0"/>
              </a:rPr>
              <a:t>La presencia de atributos redundantes no afecta negativamente la precisión de los árboles de decisión. Un atributo es redundante si está fuertemente correlacionado con otro atributo en los datos. </a:t>
            </a:r>
          </a:p>
          <a:p>
            <a:r>
              <a:rPr lang="es-MX" sz="1600" dirty="0">
                <a:latin typeface="Bookman Old Style" panose="02050604050505020204" pitchFamily="18" charset="0"/>
              </a:rPr>
              <a:t>Uno de los dos atributos redundantes no se utilizará para dividir una vez que se haya elegido el otro atributo. </a:t>
            </a:r>
          </a:p>
          <a:p>
            <a:r>
              <a:rPr lang="es-MX" sz="1600" dirty="0">
                <a:latin typeface="Bookman Old Style" panose="02050604050505020204" pitchFamily="18" charset="0"/>
              </a:rPr>
              <a:t>Sin embargo, si el conjunto de datos contiene muchos atributos irrelevantes, es decir, atributos que no son útiles para la tarea de clasificación, entonces algunos de los atributos irrelevantes pueden elegirse accidentalmente durante el proceso de crecimiento del árbol, lo que da como resultado un árbol de decisión más grande que necesario. </a:t>
            </a:r>
          </a:p>
        </p:txBody>
      </p:sp>
    </p:spTree>
    <p:extLst>
      <p:ext uri="{BB962C8B-B14F-4D97-AF65-F5344CB8AC3E}">
        <p14:creationId xmlns:p14="http://schemas.microsoft.com/office/powerpoint/2010/main" val="55755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vert="horz" lIns="91440" tIns="45720" rIns="91440" bIns="45720" rtlCol="0" anchor="ctr"/>
          <a:lstStyle/>
          <a:p>
            <a:fld id="{7DD655A9-2AB2-4445-B4B1-8C8656337950}" type="slidenum">
              <a:rPr lang="es-MX">
                <a:solidFill>
                  <a:schemeClr val="tx1"/>
                </a:solidFill>
              </a:rPr>
              <a:pPr/>
              <a:t>13</a:t>
            </a:fld>
            <a:endParaRPr lang="es-MX">
              <a:solidFill>
                <a:schemeClr val="tx1"/>
              </a:solidFill>
            </a:endParaRPr>
          </a:p>
        </p:txBody>
      </p:sp>
      <p:sp>
        <p:nvSpPr>
          <p:cNvPr id="7" name="CuadroTexto 6">
            <a:extLst>
              <a:ext uri="{FF2B5EF4-FFF2-40B4-BE49-F238E27FC236}">
                <a16:creationId xmlns:a16="http://schemas.microsoft.com/office/drawing/2014/main" id="{28A3BA34-98FB-4D26-A41C-B41455B4A618}"/>
              </a:ext>
            </a:extLst>
          </p:cNvPr>
          <p:cNvSpPr txBox="1"/>
          <p:nvPr/>
        </p:nvSpPr>
        <p:spPr>
          <a:xfrm>
            <a:off x="3439695" y="6363546"/>
            <a:ext cx="5925791" cy="307777"/>
          </a:xfrm>
          <a:prstGeom prst="rect">
            <a:avLst/>
          </a:prstGeom>
          <a:noFill/>
        </p:spPr>
        <p:txBody>
          <a:bodyPr wrap="square">
            <a:spAutoFit/>
          </a:bodyPr>
          <a:lstStyle/>
          <a:p>
            <a:r>
              <a:rPr lang="es-MX" sz="1400" dirty="0">
                <a:latin typeface="Bookman Old Style" panose="02050604050505020204" pitchFamily="18" charset="0"/>
                <a:ea typeface="Calibri" panose="020F0502020204030204" pitchFamily="34" charset="0"/>
                <a:cs typeface="Times New Roman" panose="02020603050405020304" pitchFamily="18" charset="0"/>
              </a:rPr>
              <a:t>Data </a:t>
            </a:r>
            <a:r>
              <a:rPr lang="es-MX" sz="1400" dirty="0" err="1">
                <a:latin typeface="Bookman Old Style" panose="02050604050505020204" pitchFamily="18" charset="0"/>
                <a:ea typeface="Calibri" panose="020F0502020204030204" pitchFamily="34" charset="0"/>
                <a:cs typeface="Times New Roman" panose="02020603050405020304" pitchFamily="18" charset="0"/>
              </a:rPr>
              <a:t>Mining</a:t>
            </a:r>
            <a:r>
              <a:rPr lang="es-MX" sz="1400" dirty="0">
                <a:latin typeface="Bookman Old Style" panose="02050604050505020204" pitchFamily="18" charset="0"/>
                <a:ea typeface="Calibri" panose="020F0502020204030204" pitchFamily="34" charset="0"/>
                <a:cs typeface="Times New Roman" panose="02020603050405020304" pitchFamily="18" charset="0"/>
              </a:rPr>
              <a:t>. ESCOM-IPN. </a:t>
            </a:r>
            <a:r>
              <a:rPr lang="es-MX" sz="1400" i="1" dirty="0">
                <a:latin typeface="Bookman Old Style" panose="02050604050505020204" pitchFamily="18" charset="0"/>
                <a:ea typeface="Calibri" panose="020F0502020204030204" pitchFamily="34" charset="0"/>
                <a:cs typeface="Times New Roman" panose="02020603050405020304" pitchFamily="18" charset="0"/>
              </a:rPr>
              <a:t>Dra. Fabiola Ocampo Botello</a:t>
            </a:r>
            <a:endParaRPr lang="es-MX" sz="1400" i="1" dirty="0"/>
          </a:p>
        </p:txBody>
      </p:sp>
      <p:sp>
        <p:nvSpPr>
          <p:cNvPr id="5" name="CuadroTexto 4">
            <a:extLst>
              <a:ext uri="{FF2B5EF4-FFF2-40B4-BE49-F238E27FC236}">
                <a16:creationId xmlns:a16="http://schemas.microsoft.com/office/drawing/2014/main" id="{BEDB7AA7-F562-49BD-9E64-7C5C8B035A48}"/>
              </a:ext>
            </a:extLst>
          </p:cNvPr>
          <p:cNvSpPr txBox="1"/>
          <p:nvPr/>
        </p:nvSpPr>
        <p:spPr>
          <a:xfrm>
            <a:off x="1191490" y="467003"/>
            <a:ext cx="10501745" cy="1815882"/>
          </a:xfrm>
          <a:prstGeom prst="rect">
            <a:avLst/>
          </a:prstGeom>
          <a:noFill/>
        </p:spPr>
        <p:txBody>
          <a:bodyPr wrap="square">
            <a:spAutoFit/>
          </a:bodyPr>
          <a:lstStyle/>
          <a:p>
            <a:r>
              <a:rPr lang="es-MX" sz="1600" b="1" dirty="0">
                <a:latin typeface="Bookman Old Style" panose="02050604050505020204" pitchFamily="18" charset="0"/>
              </a:rPr>
              <a:t>8) </a:t>
            </a:r>
            <a:r>
              <a:rPr lang="es-MX" sz="1600" dirty="0">
                <a:latin typeface="Bookman Old Style" panose="02050604050505020204" pitchFamily="18" charset="0"/>
              </a:rPr>
              <a:t>Dado que la mayoría de los algoritmos de árboles de decisión emplean un enfoque de particionamiento recursivo de arriba hacia abajo, el número de registros se reduce a medida que recorremos el árbol. </a:t>
            </a:r>
          </a:p>
          <a:p>
            <a:r>
              <a:rPr lang="es-MX" sz="1600" dirty="0">
                <a:latin typeface="Bookman Old Style" panose="02050604050505020204" pitchFamily="18" charset="0"/>
              </a:rPr>
              <a:t>En los nodos hoja, el número de registros puede ser demasiado pequeño para tomar una decisión estadísticamente significativa sobre la representación de clase de los nodos. Esto se conoce como el </a:t>
            </a:r>
            <a:r>
              <a:rPr lang="es-MX" sz="1600" b="1" dirty="0">
                <a:latin typeface="Bookman Old Style" panose="02050604050505020204" pitchFamily="18" charset="0"/>
              </a:rPr>
              <a:t>problema de la fragmentación de datos</a:t>
            </a:r>
            <a:r>
              <a:rPr lang="es-MX" sz="1600" dirty="0">
                <a:latin typeface="Bookman Old Style" panose="02050604050505020204" pitchFamily="18" charset="0"/>
              </a:rPr>
              <a:t>. Una posible solución es no permitir más divisiones cuando el número de registros cae por debajo de un cierto umbral. </a:t>
            </a:r>
          </a:p>
        </p:txBody>
      </p:sp>
      <p:sp>
        <p:nvSpPr>
          <p:cNvPr id="8" name="CuadroTexto 7">
            <a:extLst>
              <a:ext uri="{FF2B5EF4-FFF2-40B4-BE49-F238E27FC236}">
                <a16:creationId xmlns:a16="http://schemas.microsoft.com/office/drawing/2014/main" id="{592BE04D-A133-42C4-9E52-B64999AF2AFC}"/>
              </a:ext>
            </a:extLst>
          </p:cNvPr>
          <p:cNvSpPr txBox="1"/>
          <p:nvPr/>
        </p:nvSpPr>
        <p:spPr>
          <a:xfrm>
            <a:off x="1191490" y="2475188"/>
            <a:ext cx="10067630" cy="830997"/>
          </a:xfrm>
          <a:prstGeom prst="rect">
            <a:avLst/>
          </a:prstGeom>
          <a:noFill/>
        </p:spPr>
        <p:txBody>
          <a:bodyPr wrap="square">
            <a:spAutoFit/>
          </a:bodyPr>
          <a:lstStyle/>
          <a:p>
            <a:r>
              <a:rPr lang="es-MX" sz="1600" b="1" dirty="0">
                <a:latin typeface="Bookman Old Style" panose="02050604050505020204" pitchFamily="18" charset="0"/>
              </a:rPr>
              <a:t>9) </a:t>
            </a:r>
            <a:r>
              <a:rPr lang="es-MX" sz="1600" dirty="0">
                <a:latin typeface="Bookman Old Style" panose="02050604050505020204" pitchFamily="18" charset="0"/>
              </a:rPr>
              <a:t>Un subárbol se puede replicar varias veces en un árbol de decisión, como se ilustra en la Figura 4.19. Esto hace que el árbol de decisiones sea más complejo de lo necesario y quizás más difícil de interpretar. </a:t>
            </a:r>
          </a:p>
        </p:txBody>
      </p:sp>
      <p:pic>
        <p:nvPicPr>
          <p:cNvPr id="6" name="Imagen 5">
            <a:extLst>
              <a:ext uri="{FF2B5EF4-FFF2-40B4-BE49-F238E27FC236}">
                <a16:creationId xmlns:a16="http://schemas.microsoft.com/office/drawing/2014/main" id="{4AB34898-47D2-44D3-8909-66912DB4C06D}"/>
              </a:ext>
            </a:extLst>
          </p:cNvPr>
          <p:cNvPicPr>
            <a:picLocks noChangeAspect="1"/>
          </p:cNvPicPr>
          <p:nvPr/>
        </p:nvPicPr>
        <p:blipFill>
          <a:blip r:embed="rId2"/>
          <a:stretch>
            <a:fillRect/>
          </a:stretch>
        </p:blipFill>
        <p:spPr>
          <a:xfrm>
            <a:off x="6442362" y="3048397"/>
            <a:ext cx="5418827" cy="2670422"/>
          </a:xfrm>
          <a:prstGeom prst="rect">
            <a:avLst/>
          </a:prstGeom>
        </p:spPr>
      </p:pic>
      <p:sp>
        <p:nvSpPr>
          <p:cNvPr id="10" name="CuadroTexto 9">
            <a:extLst>
              <a:ext uri="{FF2B5EF4-FFF2-40B4-BE49-F238E27FC236}">
                <a16:creationId xmlns:a16="http://schemas.microsoft.com/office/drawing/2014/main" id="{91BACCA5-D511-4F69-8346-863014CFC993}"/>
              </a:ext>
            </a:extLst>
          </p:cNvPr>
          <p:cNvSpPr txBox="1"/>
          <p:nvPr/>
        </p:nvSpPr>
        <p:spPr>
          <a:xfrm>
            <a:off x="1499973" y="3441273"/>
            <a:ext cx="4927596" cy="2554545"/>
          </a:xfrm>
          <a:prstGeom prst="rect">
            <a:avLst/>
          </a:prstGeom>
          <a:noFill/>
        </p:spPr>
        <p:txBody>
          <a:bodyPr wrap="square">
            <a:spAutoFit/>
          </a:bodyPr>
          <a:lstStyle/>
          <a:p>
            <a:r>
              <a:rPr lang="es-MX" sz="1600" dirty="0">
                <a:latin typeface="Bookman Old Style" panose="02050604050505020204" pitchFamily="18" charset="0"/>
              </a:rPr>
              <a:t>Tal situación puede surgir de implementaciones de árboles de decisión que se basan en una condición de prueba de atributo único en cada nodo interno. Dado que la mayoría de los algoritmos del árbol de decisión utilizan una estrategia de partición de divide y vencerás, la misma condición de prueba se puede aplicar a diferentes partes del espacio de atributos, lo que conduce al problema de replicación del subárbol. </a:t>
            </a:r>
          </a:p>
        </p:txBody>
      </p:sp>
      <p:sp>
        <p:nvSpPr>
          <p:cNvPr id="11" name="CuadroTexto 10">
            <a:extLst>
              <a:ext uri="{FF2B5EF4-FFF2-40B4-BE49-F238E27FC236}">
                <a16:creationId xmlns:a16="http://schemas.microsoft.com/office/drawing/2014/main" id="{2382B0F9-2DA7-4BE7-9721-B7914346D7E2}"/>
              </a:ext>
            </a:extLst>
          </p:cNvPr>
          <p:cNvSpPr txBox="1"/>
          <p:nvPr/>
        </p:nvSpPr>
        <p:spPr>
          <a:xfrm>
            <a:off x="7082310" y="5718819"/>
            <a:ext cx="4793673" cy="276999"/>
          </a:xfrm>
          <a:prstGeom prst="rect">
            <a:avLst/>
          </a:prstGeom>
          <a:noFill/>
        </p:spPr>
        <p:txBody>
          <a:bodyPr wrap="square">
            <a:spAutoFit/>
          </a:bodyPr>
          <a:lstStyle/>
          <a:p>
            <a:pPr algn="just"/>
            <a:r>
              <a:rPr lang="es-MX" sz="1200" dirty="0">
                <a:latin typeface="Bookman Old Style" panose="02050604050505020204" pitchFamily="18" charset="0"/>
              </a:rPr>
              <a:t>Figura tomada de Tan, </a:t>
            </a:r>
            <a:r>
              <a:rPr lang="es-MX" sz="1200" dirty="0" err="1">
                <a:latin typeface="Bookman Old Style" panose="02050604050505020204" pitchFamily="18" charset="0"/>
              </a:rPr>
              <a:t>Steinbach</a:t>
            </a:r>
            <a:r>
              <a:rPr lang="es-MX" sz="1200" dirty="0">
                <a:latin typeface="Bookman Old Style" panose="02050604050505020204" pitchFamily="18" charset="0"/>
              </a:rPr>
              <a:t> &amp; Kumar </a:t>
            </a:r>
            <a:r>
              <a:rPr lang="es-MX" sz="1200" dirty="0" err="1">
                <a:latin typeface="Bookman Old Style" panose="02050604050505020204" pitchFamily="18" charset="0"/>
              </a:rPr>
              <a:t>Vipin</a:t>
            </a:r>
            <a:r>
              <a:rPr lang="es-MX" sz="1200" dirty="0">
                <a:latin typeface="Bookman Old Style" panose="02050604050505020204" pitchFamily="18" charset="0"/>
              </a:rPr>
              <a:t> (2014)</a:t>
            </a:r>
            <a:endParaRPr lang="es-MX" sz="1200" dirty="0"/>
          </a:p>
        </p:txBody>
      </p:sp>
    </p:spTree>
    <p:extLst>
      <p:ext uri="{BB962C8B-B14F-4D97-AF65-F5344CB8AC3E}">
        <p14:creationId xmlns:p14="http://schemas.microsoft.com/office/powerpoint/2010/main" val="2837017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vert="horz" lIns="91440" tIns="45720" rIns="91440" bIns="45720" rtlCol="0" anchor="ctr"/>
          <a:lstStyle/>
          <a:p>
            <a:fld id="{7DD655A9-2AB2-4445-B4B1-8C8656337950}" type="slidenum">
              <a:rPr lang="es-MX">
                <a:solidFill>
                  <a:schemeClr val="tx1"/>
                </a:solidFill>
              </a:rPr>
              <a:pPr/>
              <a:t>14</a:t>
            </a:fld>
            <a:endParaRPr lang="es-MX">
              <a:solidFill>
                <a:schemeClr val="tx1"/>
              </a:solidFill>
            </a:endParaRPr>
          </a:p>
        </p:txBody>
      </p:sp>
      <p:sp>
        <p:nvSpPr>
          <p:cNvPr id="7" name="CuadroTexto 6">
            <a:extLst>
              <a:ext uri="{FF2B5EF4-FFF2-40B4-BE49-F238E27FC236}">
                <a16:creationId xmlns:a16="http://schemas.microsoft.com/office/drawing/2014/main" id="{28A3BA34-98FB-4D26-A41C-B41455B4A618}"/>
              </a:ext>
            </a:extLst>
          </p:cNvPr>
          <p:cNvSpPr txBox="1"/>
          <p:nvPr/>
        </p:nvSpPr>
        <p:spPr>
          <a:xfrm>
            <a:off x="3439695" y="6363546"/>
            <a:ext cx="5925791" cy="307777"/>
          </a:xfrm>
          <a:prstGeom prst="rect">
            <a:avLst/>
          </a:prstGeom>
          <a:noFill/>
        </p:spPr>
        <p:txBody>
          <a:bodyPr wrap="square">
            <a:spAutoFit/>
          </a:bodyPr>
          <a:lstStyle/>
          <a:p>
            <a:r>
              <a:rPr lang="es-MX" sz="1400" dirty="0">
                <a:latin typeface="Bookman Old Style" panose="02050604050505020204" pitchFamily="18" charset="0"/>
                <a:ea typeface="Calibri" panose="020F0502020204030204" pitchFamily="34" charset="0"/>
                <a:cs typeface="Times New Roman" panose="02020603050405020304" pitchFamily="18" charset="0"/>
              </a:rPr>
              <a:t>Data </a:t>
            </a:r>
            <a:r>
              <a:rPr lang="es-MX" sz="1400" dirty="0" err="1">
                <a:latin typeface="Bookman Old Style" panose="02050604050505020204" pitchFamily="18" charset="0"/>
                <a:ea typeface="Calibri" panose="020F0502020204030204" pitchFamily="34" charset="0"/>
                <a:cs typeface="Times New Roman" panose="02020603050405020304" pitchFamily="18" charset="0"/>
              </a:rPr>
              <a:t>Mining</a:t>
            </a:r>
            <a:r>
              <a:rPr lang="es-MX" sz="1400" dirty="0">
                <a:latin typeface="Bookman Old Style" panose="02050604050505020204" pitchFamily="18" charset="0"/>
                <a:ea typeface="Calibri" panose="020F0502020204030204" pitchFamily="34" charset="0"/>
                <a:cs typeface="Times New Roman" panose="02020603050405020304" pitchFamily="18" charset="0"/>
              </a:rPr>
              <a:t>. ESCOM-IPN. </a:t>
            </a:r>
            <a:r>
              <a:rPr lang="es-MX" sz="1400" i="1" dirty="0">
                <a:latin typeface="Bookman Old Style" panose="02050604050505020204" pitchFamily="18" charset="0"/>
                <a:ea typeface="Calibri" panose="020F0502020204030204" pitchFamily="34" charset="0"/>
                <a:cs typeface="Times New Roman" panose="02020603050405020304" pitchFamily="18" charset="0"/>
              </a:rPr>
              <a:t>Dra. Fabiola Ocampo Botello</a:t>
            </a:r>
            <a:endParaRPr lang="es-MX" sz="1400" i="1" dirty="0"/>
          </a:p>
        </p:txBody>
      </p:sp>
      <p:sp>
        <p:nvSpPr>
          <p:cNvPr id="5" name="CuadroTexto 4">
            <a:extLst>
              <a:ext uri="{FF2B5EF4-FFF2-40B4-BE49-F238E27FC236}">
                <a16:creationId xmlns:a16="http://schemas.microsoft.com/office/drawing/2014/main" id="{039F814E-33CF-444F-8BCB-F04B86DD77F7}"/>
              </a:ext>
            </a:extLst>
          </p:cNvPr>
          <p:cNvSpPr txBox="1"/>
          <p:nvPr/>
        </p:nvSpPr>
        <p:spPr>
          <a:xfrm>
            <a:off x="1126836" y="434008"/>
            <a:ext cx="10196945" cy="2554545"/>
          </a:xfrm>
          <a:prstGeom prst="rect">
            <a:avLst/>
          </a:prstGeom>
          <a:noFill/>
        </p:spPr>
        <p:txBody>
          <a:bodyPr wrap="square">
            <a:spAutoFit/>
          </a:bodyPr>
          <a:lstStyle/>
          <a:p>
            <a:r>
              <a:rPr lang="es-MX" sz="1600" b="1" dirty="0">
                <a:latin typeface="Bookman Old Style" panose="02050604050505020204" pitchFamily="18" charset="0"/>
              </a:rPr>
              <a:t>10)</a:t>
            </a:r>
            <a:r>
              <a:rPr lang="es-MX" sz="1600" dirty="0">
                <a:latin typeface="Bookman Old Style" panose="02050604050505020204" pitchFamily="18" charset="0"/>
              </a:rPr>
              <a:t> Cuando las condiciones de prueba usan un solo atributo a la vez. Como consecuencia, el procedimiento de crecimiento de árboles puede verse como el proceso de dividir el espacio de atributos en regiones disjuntas hasta que cada región contenga registros de la misma clase (ver Figura 4.20). </a:t>
            </a:r>
          </a:p>
          <a:p>
            <a:r>
              <a:rPr lang="es-MX" sz="1600" dirty="0">
                <a:latin typeface="Bookman Old Style" panose="02050604050505020204" pitchFamily="18" charset="0"/>
              </a:rPr>
              <a:t>El límite entre dos regiones vecinas de diferentes clases se conoce como </a:t>
            </a:r>
            <a:r>
              <a:rPr lang="es-MX" sz="1600" b="1" dirty="0">
                <a:latin typeface="Bookman Old Style" panose="02050604050505020204" pitchFamily="18" charset="0"/>
              </a:rPr>
              <a:t>límite de decisión</a:t>
            </a:r>
            <a:r>
              <a:rPr lang="es-MX" sz="1600" dirty="0">
                <a:latin typeface="Bookman Old Style" panose="02050604050505020204" pitchFamily="18" charset="0"/>
              </a:rPr>
              <a:t>. Dado que la condición de prueba implica solo un atributo, los límites de decisión son rectilíneos; es decir, paralelo a los "ejes de coordenadas". Esto limita la expresividad de la representación del árbol de decisiones para modelar relaciones complejas entre atributos continuos. La figura 4.21 ilustra un conjunto de datos que no puede clasificarse eficazmente mediante un algoritmo de árbol de decisión que utiliza condiciones de prueba que involucran solo un atributo a la vez. </a:t>
            </a:r>
          </a:p>
        </p:txBody>
      </p:sp>
      <p:pic>
        <p:nvPicPr>
          <p:cNvPr id="4" name="Imagen 3">
            <a:extLst>
              <a:ext uri="{FF2B5EF4-FFF2-40B4-BE49-F238E27FC236}">
                <a16:creationId xmlns:a16="http://schemas.microsoft.com/office/drawing/2014/main" id="{0C36EC42-9C75-4070-8ECF-AFE53D8A1E76}"/>
              </a:ext>
            </a:extLst>
          </p:cNvPr>
          <p:cNvPicPr>
            <a:picLocks noChangeAspect="1"/>
          </p:cNvPicPr>
          <p:nvPr/>
        </p:nvPicPr>
        <p:blipFill>
          <a:blip r:embed="rId2"/>
          <a:stretch>
            <a:fillRect/>
          </a:stretch>
        </p:blipFill>
        <p:spPr>
          <a:xfrm>
            <a:off x="2946803" y="3112097"/>
            <a:ext cx="5614903" cy="2834886"/>
          </a:xfrm>
          <a:prstGeom prst="rect">
            <a:avLst/>
          </a:prstGeom>
        </p:spPr>
      </p:pic>
      <p:sp>
        <p:nvSpPr>
          <p:cNvPr id="8" name="CuadroTexto 7">
            <a:extLst>
              <a:ext uri="{FF2B5EF4-FFF2-40B4-BE49-F238E27FC236}">
                <a16:creationId xmlns:a16="http://schemas.microsoft.com/office/drawing/2014/main" id="{FF733A1B-4963-49D7-B04C-77856847B694}"/>
              </a:ext>
            </a:extLst>
          </p:cNvPr>
          <p:cNvSpPr txBox="1"/>
          <p:nvPr/>
        </p:nvSpPr>
        <p:spPr>
          <a:xfrm>
            <a:off x="8811492" y="5194650"/>
            <a:ext cx="3094182" cy="461665"/>
          </a:xfrm>
          <a:prstGeom prst="rect">
            <a:avLst/>
          </a:prstGeom>
          <a:noFill/>
        </p:spPr>
        <p:txBody>
          <a:bodyPr wrap="square">
            <a:spAutoFit/>
          </a:bodyPr>
          <a:lstStyle/>
          <a:p>
            <a:pPr algn="just"/>
            <a:r>
              <a:rPr lang="es-MX" sz="1200" dirty="0">
                <a:latin typeface="Bookman Old Style" panose="02050604050505020204" pitchFamily="18" charset="0"/>
              </a:rPr>
              <a:t>Figura tomada de Tan, </a:t>
            </a:r>
            <a:r>
              <a:rPr lang="es-MX" sz="1200" dirty="0" err="1">
                <a:latin typeface="Bookman Old Style" panose="02050604050505020204" pitchFamily="18" charset="0"/>
              </a:rPr>
              <a:t>Steinbach</a:t>
            </a:r>
            <a:r>
              <a:rPr lang="es-MX" sz="1200" dirty="0">
                <a:latin typeface="Bookman Old Style" panose="02050604050505020204" pitchFamily="18" charset="0"/>
              </a:rPr>
              <a:t> &amp; Kumar </a:t>
            </a:r>
            <a:r>
              <a:rPr lang="es-MX" sz="1200" dirty="0" err="1">
                <a:latin typeface="Bookman Old Style" panose="02050604050505020204" pitchFamily="18" charset="0"/>
              </a:rPr>
              <a:t>Vipin</a:t>
            </a:r>
            <a:r>
              <a:rPr lang="es-MX" sz="1200" dirty="0">
                <a:latin typeface="Bookman Old Style" panose="02050604050505020204" pitchFamily="18" charset="0"/>
              </a:rPr>
              <a:t> (2014)</a:t>
            </a:r>
            <a:endParaRPr lang="es-MX" sz="1200" dirty="0"/>
          </a:p>
        </p:txBody>
      </p:sp>
    </p:spTree>
    <p:extLst>
      <p:ext uri="{BB962C8B-B14F-4D97-AF65-F5344CB8AC3E}">
        <p14:creationId xmlns:p14="http://schemas.microsoft.com/office/powerpoint/2010/main" val="4206037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vert="horz" lIns="91440" tIns="45720" rIns="91440" bIns="45720" rtlCol="0" anchor="ctr"/>
          <a:lstStyle/>
          <a:p>
            <a:fld id="{7DD655A9-2AB2-4445-B4B1-8C8656337950}" type="slidenum">
              <a:rPr lang="es-MX">
                <a:solidFill>
                  <a:schemeClr val="tx1"/>
                </a:solidFill>
              </a:rPr>
              <a:pPr/>
              <a:t>15</a:t>
            </a:fld>
            <a:endParaRPr lang="es-MX">
              <a:solidFill>
                <a:schemeClr val="tx1"/>
              </a:solidFill>
            </a:endParaRPr>
          </a:p>
        </p:txBody>
      </p:sp>
      <p:sp>
        <p:nvSpPr>
          <p:cNvPr id="7" name="CuadroTexto 6">
            <a:extLst>
              <a:ext uri="{FF2B5EF4-FFF2-40B4-BE49-F238E27FC236}">
                <a16:creationId xmlns:a16="http://schemas.microsoft.com/office/drawing/2014/main" id="{28A3BA34-98FB-4D26-A41C-B41455B4A618}"/>
              </a:ext>
            </a:extLst>
          </p:cNvPr>
          <p:cNvSpPr txBox="1"/>
          <p:nvPr/>
        </p:nvSpPr>
        <p:spPr>
          <a:xfrm>
            <a:off x="3439695" y="6363546"/>
            <a:ext cx="5925791" cy="307777"/>
          </a:xfrm>
          <a:prstGeom prst="rect">
            <a:avLst/>
          </a:prstGeom>
          <a:noFill/>
        </p:spPr>
        <p:txBody>
          <a:bodyPr wrap="square">
            <a:spAutoFit/>
          </a:bodyPr>
          <a:lstStyle/>
          <a:p>
            <a:r>
              <a:rPr lang="es-MX" sz="1400" dirty="0">
                <a:latin typeface="Bookman Old Style" panose="02050604050505020204" pitchFamily="18" charset="0"/>
                <a:ea typeface="Calibri" panose="020F0502020204030204" pitchFamily="34" charset="0"/>
                <a:cs typeface="Times New Roman" panose="02020603050405020304" pitchFamily="18" charset="0"/>
              </a:rPr>
              <a:t>Data </a:t>
            </a:r>
            <a:r>
              <a:rPr lang="es-MX" sz="1400" dirty="0" err="1">
                <a:latin typeface="Bookman Old Style" panose="02050604050505020204" pitchFamily="18" charset="0"/>
                <a:ea typeface="Calibri" panose="020F0502020204030204" pitchFamily="34" charset="0"/>
                <a:cs typeface="Times New Roman" panose="02020603050405020304" pitchFamily="18" charset="0"/>
              </a:rPr>
              <a:t>Mining</a:t>
            </a:r>
            <a:r>
              <a:rPr lang="es-MX" sz="1400" dirty="0">
                <a:latin typeface="Bookman Old Style" panose="02050604050505020204" pitchFamily="18" charset="0"/>
                <a:ea typeface="Calibri" panose="020F0502020204030204" pitchFamily="34" charset="0"/>
                <a:cs typeface="Times New Roman" panose="02020603050405020304" pitchFamily="18" charset="0"/>
              </a:rPr>
              <a:t>. ESCOM-IPN. </a:t>
            </a:r>
            <a:r>
              <a:rPr lang="es-MX" sz="1400" i="1" dirty="0">
                <a:latin typeface="Bookman Old Style" panose="02050604050505020204" pitchFamily="18" charset="0"/>
                <a:ea typeface="Calibri" panose="020F0502020204030204" pitchFamily="34" charset="0"/>
                <a:cs typeface="Times New Roman" panose="02020603050405020304" pitchFamily="18" charset="0"/>
              </a:rPr>
              <a:t>Dra. Fabiola Ocampo Botello</a:t>
            </a:r>
            <a:endParaRPr lang="es-MX" sz="1400" i="1" dirty="0"/>
          </a:p>
        </p:txBody>
      </p:sp>
      <p:sp>
        <p:nvSpPr>
          <p:cNvPr id="5" name="CuadroTexto 4">
            <a:extLst>
              <a:ext uri="{FF2B5EF4-FFF2-40B4-BE49-F238E27FC236}">
                <a16:creationId xmlns:a16="http://schemas.microsoft.com/office/drawing/2014/main" id="{FAFA489F-A9F9-420E-B4A0-3FD130BB5AA8}"/>
              </a:ext>
            </a:extLst>
          </p:cNvPr>
          <p:cNvSpPr txBox="1"/>
          <p:nvPr/>
        </p:nvSpPr>
        <p:spPr>
          <a:xfrm>
            <a:off x="921695" y="1053886"/>
            <a:ext cx="4858328" cy="1569660"/>
          </a:xfrm>
          <a:prstGeom prst="rect">
            <a:avLst/>
          </a:prstGeom>
          <a:noFill/>
        </p:spPr>
        <p:txBody>
          <a:bodyPr wrap="square">
            <a:spAutoFit/>
          </a:bodyPr>
          <a:lstStyle/>
          <a:p>
            <a:r>
              <a:rPr lang="es-MX" sz="1600" dirty="0">
                <a:latin typeface="Bookman Old Style" panose="02050604050505020204" pitchFamily="18" charset="0"/>
              </a:rPr>
              <a:t>Continúa el número </a:t>
            </a:r>
            <a:r>
              <a:rPr lang="es-MX" sz="1600" b="1" dirty="0">
                <a:latin typeface="Bookman Old Style" panose="02050604050505020204" pitchFamily="18" charset="0"/>
              </a:rPr>
              <a:t>10)</a:t>
            </a:r>
            <a:r>
              <a:rPr lang="es-MX" sz="1600" dirty="0">
                <a:latin typeface="Bookman Old Style" panose="02050604050505020204" pitchFamily="18" charset="0"/>
              </a:rPr>
              <a:t> La figura 4.21 ilustra un conjunto de datos que no puede clasificarse eficazmente mediante un algoritmo de árbol de decisión que utiliza condiciones de prueba que involucran solo un atributo a la vez. </a:t>
            </a:r>
            <a:endParaRPr lang="es-MX" sz="1600" dirty="0"/>
          </a:p>
        </p:txBody>
      </p:sp>
      <p:pic>
        <p:nvPicPr>
          <p:cNvPr id="4" name="Imagen 3">
            <a:extLst>
              <a:ext uri="{FF2B5EF4-FFF2-40B4-BE49-F238E27FC236}">
                <a16:creationId xmlns:a16="http://schemas.microsoft.com/office/drawing/2014/main" id="{DDED32B4-7912-42B3-957E-EB1197758CF5}"/>
              </a:ext>
            </a:extLst>
          </p:cNvPr>
          <p:cNvPicPr>
            <a:picLocks noChangeAspect="1"/>
          </p:cNvPicPr>
          <p:nvPr/>
        </p:nvPicPr>
        <p:blipFill>
          <a:blip r:embed="rId2"/>
          <a:stretch>
            <a:fillRect/>
          </a:stretch>
        </p:blipFill>
        <p:spPr>
          <a:xfrm>
            <a:off x="5884370" y="519052"/>
            <a:ext cx="5614903" cy="3407959"/>
          </a:xfrm>
          <a:prstGeom prst="rect">
            <a:avLst/>
          </a:prstGeom>
        </p:spPr>
      </p:pic>
      <p:sp>
        <p:nvSpPr>
          <p:cNvPr id="8" name="CuadroTexto 7">
            <a:extLst>
              <a:ext uri="{FF2B5EF4-FFF2-40B4-BE49-F238E27FC236}">
                <a16:creationId xmlns:a16="http://schemas.microsoft.com/office/drawing/2014/main" id="{917BF40B-84B9-49D7-B5B7-638B34297132}"/>
              </a:ext>
            </a:extLst>
          </p:cNvPr>
          <p:cNvSpPr txBox="1"/>
          <p:nvPr/>
        </p:nvSpPr>
        <p:spPr>
          <a:xfrm>
            <a:off x="3602183" y="2765487"/>
            <a:ext cx="3094182" cy="461665"/>
          </a:xfrm>
          <a:prstGeom prst="rect">
            <a:avLst/>
          </a:prstGeom>
          <a:noFill/>
        </p:spPr>
        <p:txBody>
          <a:bodyPr wrap="square">
            <a:spAutoFit/>
          </a:bodyPr>
          <a:lstStyle/>
          <a:p>
            <a:pPr algn="just"/>
            <a:r>
              <a:rPr lang="es-MX" sz="1200" dirty="0">
                <a:latin typeface="Bookman Old Style" panose="02050604050505020204" pitchFamily="18" charset="0"/>
              </a:rPr>
              <a:t>Figura tomada de Tan, </a:t>
            </a:r>
            <a:r>
              <a:rPr lang="es-MX" sz="1200" dirty="0" err="1">
                <a:latin typeface="Bookman Old Style" panose="02050604050505020204" pitchFamily="18" charset="0"/>
              </a:rPr>
              <a:t>Steinbach</a:t>
            </a:r>
            <a:r>
              <a:rPr lang="es-MX" sz="1200" dirty="0">
                <a:latin typeface="Bookman Old Style" panose="02050604050505020204" pitchFamily="18" charset="0"/>
              </a:rPr>
              <a:t> &amp; Kumar </a:t>
            </a:r>
            <a:r>
              <a:rPr lang="es-MX" sz="1200" dirty="0" err="1">
                <a:latin typeface="Bookman Old Style" panose="02050604050505020204" pitchFamily="18" charset="0"/>
              </a:rPr>
              <a:t>Vipin</a:t>
            </a:r>
            <a:r>
              <a:rPr lang="es-MX" sz="1200" dirty="0">
                <a:latin typeface="Bookman Old Style" panose="02050604050505020204" pitchFamily="18" charset="0"/>
              </a:rPr>
              <a:t> (2014)</a:t>
            </a:r>
            <a:endParaRPr lang="es-MX" sz="1200" dirty="0"/>
          </a:p>
        </p:txBody>
      </p:sp>
      <p:sp>
        <p:nvSpPr>
          <p:cNvPr id="9" name="CuadroTexto 8">
            <a:extLst>
              <a:ext uri="{FF2B5EF4-FFF2-40B4-BE49-F238E27FC236}">
                <a16:creationId xmlns:a16="http://schemas.microsoft.com/office/drawing/2014/main" id="{C6F27D94-E85B-41D5-87A8-D29CEE57517A}"/>
              </a:ext>
            </a:extLst>
          </p:cNvPr>
          <p:cNvSpPr txBox="1"/>
          <p:nvPr/>
        </p:nvSpPr>
        <p:spPr>
          <a:xfrm>
            <a:off x="2006081" y="4139185"/>
            <a:ext cx="8793018" cy="1657826"/>
          </a:xfrm>
          <a:prstGeom prst="rect">
            <a:avLst/>
          </a:prstGeom>
          <a:noFill/>
        </p:spPr>
        <p:txBody>
          <a:bodyPr wrap="square">
            <a:spAutoFit/>
          </a:bodyPr>
          <a:lstStyle/>
          <a:p>
            <a:pPr>
              <a:lnSpc>
                <a:spcPct val="107000"/>
              </a:lnSpc>
              <a:spcAft>
                <a:spcPts val="800"/>
              </a:spcAft>
            </a:pPr>
            <a:r>
              <a:rPr lang="es-MX" sz="1600" b="1" dirty="0">
                <a:latin typeface="Bookman Old Style" panose="02050604050505020204" pitchFamily="18" charset="0"/>
                <a:ea typeface="Calibri" panose="020F0502020204030204" pitchFamily="34" charset="0"/>
                <a:cs typeface="Times New Roman" panose="02020603050405020304" pitchFamily="18" charset="0"/>
              </a:rPr>
              <a:t>11) </a:t>
            </a:r>
            <a:r>
              <a:rPr lang="es-MX" sz="1600" dirty="0">
                <a:effectLst/>
                <a:latin typeface="Bookman Old Style" panose="02050604050505020204" pitchFamily="18" charset="0"/>
                <a:ea typeface="Calibri" panose="020F0502020204030204" pitchFamily="34" charset="0"/>
                <a:cs typeface="Times New Roman" panose="02020603050405020304" pitchFamily="18" charset="0"/>
              </a:rPr>
              <a:t>Los estudios han demostrado que la elección de la medida de impurezas tiene poco efecto sobre el rendimiento de los algoritmos de inducción de árboles de decisión. Esto se debe a que muchas medidas de impurezas son bastante consistentes entre sí, como se muestra en la </a:t>
            </a:r>
            <a:r>
              <a:rPr lang="es-MX" sz="1600">
                <a:effectLst/>
                <a:latin typeface="Bookman Old Style" panose="02050604050505020204" pitchFamily="18" charset="0"/>
                <a:ea typeface="Calibri" panose="020F0502020204030204" pitchFamily="34" charset="0"/>
                <a:cs typeface="Times New Roman" panose="02020603050405020304" pitchFamily="18" charset="0"/>
              </a:rPr>
              <a:t>Figura 4.13. </a:t>
            </a:r>
            <a:r>
              <a:rPr lang="es-MX" sz="1600" dirty="0">
                <a:effectLst/>
                <a:latin typeface="Bookman Old Style" panose="02050604050505020204" pitchFamily="18" charset="0"/>
                <a:ea typeface="Calibri" panose="020F0502020204030204" pitchFamily="34" charset="0"/>
                <a:cs typeface="Times New Roman" panose="02020603050405020304" pitchFamily="18" charset="0"/>
              </a:rPr>
              <a:t>De hecho, la estrategia utilizada para podar el árbol tiene un mayor impacto en el árbol final que la elección de la medida de impurezas. (Página 172)</a:t>
            </a:r>
            <a:endParaRPr lang="es-MX" sz="1400" dirty="0">
              <a:effectLst/>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9047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vert="horz" lIns="91440" tIns="45720" rIns="91440" bIns="45720" rtlCol="0" anchor="ctr"/>
          <a:lstStyle/>
          <a:p>
            <a:fld id="{7DD655A9-2AB2-4445-B4B1-8C8656337950}" type="slidenum">
              <a:rPr lang="es-MX">
                <a:solidFill>
                  <a:schemeClr val="tx1"/>
                </a:solidFill>
              </a:rPr>
              <a:pPr/>
              <a:t>16</a:t>
            </a:fld>
            <a:endParaRPr lang="es-MX">
              <a:solidFill>
                <a:schemeClr val="tx1"/>
              </a:solidFill>
            </a:endParaRPr>
          </a:p>
        </p:txBody>
      </p:sp>
      <p:sp>
        <p:nvSpPr>
          <p:cNvPr id="7" name="CuadroTexto 6">
            <a:extLst>
              <a:ext uri="{FF2B5EF4-FFF2-40B4-BE49-F238E27FC236}">
                <a16:creationId xmlns:a16="http://schemas.microsoft.com/office/drawing/2014/main" id="{28A3BA34-98FB-4D26-A41C-B41455B4A618}"/>
              </a:ext>
            </a:extLst>
          </p:cNvPr>
          <p:cNvSpPr txBox="1"/>
          <p:nvPr/>
        </p:nvSpPr>
        <p:spPr>
          <a:xfrm>
            <a:off x="3439695" y="6363546"/>
            <a:ext cx="5925791" cy="307777"/>
          </a:xfrm>
          <a:prstGeom prst="rect">
            <a:avLst/>
          </a:prstGeom>
          <a:noFill/>
        </p:spPr>
        <p:txBody>
          <a:bodyPr wrap="square">
            <a:spAutoFit/>
          </a:bodyPr>
          <a:lstStyle/>
          <a:p>
            <a:r>
              <a:rPr lang="es-MX" sz="1400" dirty="0">
                <a:latin typeface="Bookman Old Style" panose="02050604050505020204" pitchFamily="18" charset="0"/>
                <a:ea typeface="Calibri" panose="020F0502020204030204" pitchFamily="34" charset="0"/>
                <a:cs typeface="Times New Roman" panose="02020603050405020304" pitchFamily="18" charset="0"/>
              </a:rPr>
              <a:t>Data </a:t>
            </a:r>
            <a:r>
              <a:rPr lang="es-MX" sz="1400" dirty="0" err="1">
                <a:latin typeface="Bookman Old Style" panose="02050604050505020204" pitchFamily="18" charset="0"/>
                <a:ea typeface="Calibri" panose="020F0502020204030204" pitchFamily="34" charset="0"/>
                <a:cs typeface="Times New Roman" panose="02020603050405020304" pitchFamily="18" charset="0"/>
              </a:rPr>
              <a:t>Mining</a:t>
            </a:r>
            <a:r>
              <a:rPr lang="es-MX" sz="1400" dirty="0">
                <a:latin typeface="Bookman Old Style" panose="02050604050505020204" pitchFamily="18" charset="0"/>
                <a:ea typeface="Calibri" panose="020F0502020204030204" pitchFamily="34" charset="0"/>
                <a:cs typeface="Times New Roman" panose="02020603050405020304" pitchFamily="18" charset="0"/>
              </a:rPr>
              <a:t>. ESCOM-IPN. </a:t>
            </a:r>
            <a:r>
              <a:rPr lang="es-MX" sz="1400" i="1" dirty="0">
                <a:latin typeface="Bookman Old Style" panose="02050604050505020204" pitchFamily="18" charset="0"/>
                <a:ea typeface="Calibri" panose="020F0502020204030204" pitchFamily="34" charset="0"/>
                <a:cs typeface="Times New Roman" panose="02020603050405020304" pitchFamily="18" charset="0"/>
              </a:rPr>
              <a:t>Dra. Fabiola Ocampo Botello</a:t>
            </a:r>
            <a:endParaRPr lang="es-MX" sz="1400" i="1" dirty="0"/>
          </a:p>
        </p:txBody>
      </p:sp>
      <p:pic>
        <p:nvPicPr>
          <p:cNvPr id="4" name="Imagen 3">
            <a:extLst>
              <a:ext uri="{FF2B5EF4-FFF2-40B4-BE49-F238E27FC236}">
                <a16:creationId xmlns:a16="http://schemas.microsoft.com/office/drawing/2014/main" id="{61CCF745-EFBE-4226-97B9-1976236330B8}"/>
              </a:ext>
            </a:extLst>
          </p:cNvPr>
          <p:cNvPicPr>
            <a:picLocks noChangeAspect="1"/>
          </p:cNvPicPr>
          <p:nvPr/>
        </p:nvPicPr>
        <p:blipFill>
          <a:blip r:embed="rId2"/>
          <a:stretch>
            <a:fillRect/>
          </a:stretch>
        </p:blipFill>
        <p:spPr>
          <a:xfrm>
            <a:off x="6375195" y="1110325"/>
            <a:ext cx="5016911" cy="3784340"/>
          </a:xfrm>
          <a:prstGeom prst="rect">
            <a:avLst/>
          </a:prstGeom>
        </p:spPr>
      </p:pic>
      <p:sp>
        <p:nvSpPr>
          <p:cNvPr id="8" name="CuadroTexto 7">
            <a:extLst>
              <a:ext uri="{FF2B5EF4-FFF2-40B4-BE49-F238E27FC236}">
                <a16:creationId xmlns:a16="http://schemas.microsoft.com/office/drawing/2014/main" id="{DE0903F9-D225-4E09-8AB3-AC164C3E11AB}"/>
              </a:ext>
            </a:extLst>
          </p:cNvPr>
          <p:cNvSpPr txBox="1"/>
          <p:nvPr/>
        </p:nvSpPr>
        <p:spPr>
          <a:xfrm>
            <a:off x="1173019" y="1363412"/>
            <a:ext cx="5024582" cy="2554545"/>
          </a:xfrm>
          <a:prstGeom prst="rect">
            <a:avLst/>
          </a:prstGeom>
          <a:noFill/>
        </p:spPr>
        <p:txBody>
          <a:bodyPr wrap="square">
            <a:spAutoFit/>
          </a:bodyPr>
          <a:lstStyle/>
          <a:p>
            <a:r>
              <a:rPr lang="es-MX" sz="1600" b="1" dirty="0">
                <a:latin typeface="Bookman Old Style" panose="02050604050505020204" pitchFamily="18" charset="0"/>
              </a:rPr>
              <a:t>11) </a:t>
            </a:r>
            <a:r>
              <a:rPr lang="es-MX" sz="1600" dirty="0">
                <a:latin typeface="Bookman Old Style" panose="02050604050505020204" pitchFamily="18" charset="0"/>
              </a:rPr>
              <a:t>Los estudios han demostrado que la elección de la medida de impurezas tiene poco efecto sobre el rendimiento de los algoritmos de inducción de árboles de decisión. Esto se debe a que muchas medidas de impurezas son bastante consistentes entre sí, como se muestra en la Figura 4.13. </a:t>
            </a:r>
          </a:p>
          <a:p>
            <a:r>
              <a:rPr lang="es-MX" sz="1600" dirty="0">
                <a:latin typeface="Bookman Old Style" panose="02050604050505020204" pitchFamily="18" charset="0"/>
              </a:rPr>
              <a:t>De hecho, la estrategia utilizada para podar el árbol tiene un mayor impacto en el árbol final que la elección de la medida de impurezas. </a:t>
            </a:r>
          </a:p>
        </p:txBody>
      </p:sp>
      <p:sp>
        <p:nvSpPr>
          <p:cNvPr id="9" name="CuadroTexto 8">
            <a:extLst>
              <a:ext uri="{FF2B5EF4-FFF2-40B4-BE49-F238E27FC236}">
                <a16:creationId xmlns:a16="http://schemas.microsoft.com/office/drawing/2014/main" id="{EBE6B5B9-5956-4CB9-9D82-91439E2995E3}"/>
              </a:ext>
            </a:extLst>
          </p:cNvPr>
          <p:cNvSpPr txBox="1"/>
          <p:nvPr/>
        </p:nvSpPr>
        <p:spPr>
          <a:xfrm>
            <a:off x="6402590" y="5084313"/>
            <a:ext cx="5194505" cy="276999"/>
          </a:xfrm>
          <a:prstGeom prst="rect">
            <a:avLst/>
          </a:prstGeom>
          <a:noFill/>
        </p:spPr>
        <p:txBody>
          <a:bodyPr wrap="square">
            <a:spAutoFit/>
          </a:bodyPr>
          <a:lstStyle/>
          <a:p>
            <a:pPr algn="just"/>
            <a:r>
              <a:rPr lang="es-MX" sz="1200" dirty="0">
                <a:latin typeface="Bookman Old Style" panose="02050604050505020204" pitchFamily="18" charset="0"/>
              </a:rPr>
              <a:t>Figura tomada de Tan, </a:t>
            </a:r>
            <a:r>
              <a:rPr lang="es-MX" sz="1200" dirty="0" err="1">
                <a:latin typeface="Bookman Old Style" panose="02050604050505020204" pitchFamily="18" charset="0"/>
              </a:rPr>
              <a:t>Steinbach</a:t>
            </a:r>
            <a:r>
              <a:rPr lang="es-MX" sz="1200" dirty="0">
                <a:latin typeface="Bookman Old Style" panose="02050604050505020204" pitchFamily="18" charset="0"/>
              </a:rPr>
              <a:t> &amp; Kumar </a:t>
            </a:r>
            <a:r>
              <a:rPr lang="es-MX" sz="1200" dirty="0" err="1">
                <a:latin typeface="Bookman Old Style" panose="02050604050505020204" pitchFamily="18" charset="0"/>
              </a:rPr>
              <a:t>Vipin</a:t>
            </a:r>
            <a:r>
              <a:rPr lang="es-MX" sz="1200" dirty="0">
                <a:latin typeface="Bookman Old Style" panose="02050604050505020204" pitchFamily="18" charset="0"/>
              </a:rPr>
              <a:t> (2014)</a:t>
            </a:r>
            <a:endParaRPr lang="es-MX" sz="1200" dirty="0"/>
          </a:p>
        </p:txBody>
      </p:sp>
    </p:spTree>
    <p:extLst>
      <p:ext uri="{BB962C8B-B14F-4D97-AF65-F5344CB8AC3E}">
        <p14:creationId xmlns:p14="http://schemas.microsoft.com/office/powerpoint/2010/main" val="2153339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vert="horz" lIns="91440" tIns="45720" rIns="91440" bIns="45720" rtlCol="0" anchor="ctr"/>
          <a:lstStyle/>
          <a:p>
            <a:fld id="{7DD655A9-2AB2-4445-B4B1-8C8656337950}" type="slidenum">
              <a:rPr lang="es-MX">
                <a:solidFill>
                  <a:schemeClr val="tx1"/>
                </a:solidFill>
              </a:rPr>
              <a:pPr/>
              <a:t>17</a:t>
            </a:fld>
            <a:endParaRPr lang="es-MX">
              <a:solidFill>
                <a:schemeClr val="tx1"/>
              </a:solidFill>
            </a:endParaRPr>
          </a:p>
        </p:txBody>
      </p:sp>
      <p:sp>
        <p:nvSpPr>
          <p:cNvPr id="7" name="CuadroTexto 6">
            <a:extLst>
              <a:ext uri="{FF2B5EF4-FFF2-40B4-BE49-F238E27FC236}">
                <a16:creationId xmlns:a16="http://schemas.microsoft.com/office/drawing/2014/main" id="{28A3BA34-98FB-4D26-A41C-B41455B4A618}"/>
              </a:ext>
            </a:extLst>
          </p:cNvPr>
          <p:cNvSpPr txBox="1"/>
          <p:nvPr/>
        </p:nvSpPr>
        <p:spPr>
          <a:xfrm>
            <a:off x="3439695" y="6363546"/>
            <a:ext cx="5925791" cy="307777"/>
          </a:xfrm>
          <a:prstGeom prst="rect">
            <a:avLst/>
          </a:prstGeom>
          <a:noFill/>
        </p:spPr>
        <p:txBody>
          <a:bodyPr wrap="square">
            <a:spAutoFit/>
          </a:bodyPr>
          <a:lstStyle/>
          <a:p>
            <a:r>
              <a:rPr lang="es-MX" sz="1400" dirty="0">
                <a:latin typeface="Bookman Old Style" panose="02050604050505020204" pitchFamily="18" charset="0"/>
                <a:ea typeface="Calibri" panose="020F0502020204030204" pitchFamily="34" charset="0"/>
                <a:cs typeface="Times New Roman" panose="02020603050405020304" pitchFamily="18" charset="0"/>
              </a:rPr>
              <a:t>Data </a:t>
            </a:r>
            <a:r>
              <a:rPr lang="es-MX" sz="1400" dirty="0" err="1">
                <a:latin typeface="Bookman Old Style" panose="02050604050505020204" pitchFamily="18" charset="0"/>
                <a:ea typeface="Calibri" panose="020F0502020204030204" pitchFamily="34" charset="0"/>
                <a:cs typeface="Times New Roman" panose="02020603050405020304" pitchFamily="18" charset="0"/>
              </a:rPr>
              <a:t>Mining</a:t>
            </a:r>
            <a:r>
              <a:rPr lang="es-MX" sz="1400" dirty="0">
                <a:latin typeface="Bookman Old Style" panose="02050604050505020204" pitchFamily="18" charset="0"/>
                <a:ea typeface="Calibri" panose="020F0502020204030204" pitchFamily="34" charset="0"/>
                <a:cs typeface="Times New Roman" panose="02020603050405020304" pitchFamily="18" charset="0"/>
              </a:rPr>
              <a:t>. ESCOM-IPN. </a:t>
            </a:r>
            <a:r>
              <a:rPr lang="es-MX" sz="1400" i="1" dirty="0">
                <a:latin typeface="Bookman Old Style" panose="02050604050505020204" pitchFamily="18" charset="0"/>
                <a:ea typeface="Calibri" panose="020F0502020204030204" pitchFamily="34" charset="0"/>
                <a:cs typeface="Times New Roman" panose="02020603050405020304" pitchFamily="18" charset="0"/>
              </a:rPr>
              <a:t>Dra. Fabiola Ocampo Botello</a:t>
            </a:r>
            <a:endParaRPr lang="es-MX" sz="1400" i="1" dirty="0"/>
          </a:p>
        </p:txBody>
      </p:sp>
      <p:sp>
        <p:nvSpPr>
          <p:cNvPr id="5" name="CuadroTexto 4">
            <a:extLst>
              <a:ext uri="{FF2B5EF4-FFF2-40B4-BE49-F238E27FC236}">
                <a16:creationId xmlns:a16="http://schemas.microsoft.com/office/drawing/2014/main" id="{2CCFEDD7-3A4A-4F2F-BF2A-45C56B8C64D4}"/>
              </a:ext>
            </a:extLst>
          </p:cNvPr>
          <p:cNvSpPr txBox="1"/>
          <p:nvPr/>
        </p:nvSpPr>
        <p:spPr>
          <a:xfrm>
            <a:off x="3829367" y="346424"/>
            <a:ext cx="4533265" cy="523220"/>
          </a:xfrm>
          <a:prstGeom prst="rect">
            <a:avLst/>
          </a:prstGeom>
          <a:noFill/>
        </p:spPr>
        <p:txBody>
          <a:bodyPr wrap="square">
            <a:spAutoFit/>
          </a:bodyPr>
          <a:lstStyle/>
          <a:p>
            <a:r>
              <a:rPr lang="es-MX" sz="2800" b="1" dirty="0"/>
              <a:t>Sobreajuste del modelo</a:t>
            </a:r>
          </a:p>
        </p:txBody>
      </p:sp>
      <p:sp>
        <p:nvSpPr>
          <p:cNvPr id="6" name="CuadroTexto 5">
            <a:extLst>
              <a:ext uri="{FF2B5EF4-FFF2-40B4-BE49-F238E27FC236}">
                <a16:creationId xmlns:a16="http://schemas.microsoft.com/office/drawing/2014/main" id="{13299A1A-FD32-4399-BF91-E5EAB5209920}"/>
              </a:ext>
            </a:extLst>
          </p:cNvPr>
          <p:cNvSpPr txBox="1"/>
          <p:nvPr/>
        </p:nvSpPr>
        <p:spPr>
          <a:xfrm>
            <a:off x="3493135" y="869644"/>
            <a:ext cx="5818909" cy="338554"/>
          </a:xfrm>
          <a:prstGeom prst="rect">
            <a:avLst/>
          </a:prstGeom>
          <a:noFill/>
        </p:spPr>
        <p:txBody>
          <a:bodyPr wrap="square">
            <a:spAutoFit/>
          </a:bodyPr>
          <a:lstStyle/>
          <a:p>
            <a:pPr algn="ctr"/>
            <a:r>
              <a:rPr lang="es-MX" sz="1600" dirty="0">
                <a:latin typeface="Bookman Old Style" panose="02050604050505020204" pitchFamily="18" charset="0"/>
              </a:rPr>
              <a:t>Tan, </a:t>
            </a:r>
            <a:r>
              <a:rPr lang="es-MX" sz="1600" dirty="0" err="1">
                <a:latin typeface="Bookman Old Style" panose="02050604050505020204" pitchFamily="18" charset="0"/>
              </a:rPr>
              <a:t>Steinbach</a:t>
            </a:r>
            <a:r>
              <a:rPr lang="es-MX" sz="1600" dirty="0">
                <a:latin typeface="Bookman Old Style" panose="02050604050505020204" pitchFamily="18" charset="0"/>
              </a:rPr>
              <a:t> &amp; Kumar </a:t>
            </a:r>
            <a:r>
              <a:rPr lang="es-MX" sz="1600" dirty="0" err="1">
                <a:latin typeface="Bookman Old Style" panose="02050604050505020204" pitchFamily="18" charset="0"/>
              </a:rPr>
              <a:t>Vipin</a:t>
            </a:r>
            <a:r>
              <a:rPr lang="es-MX" sz="1600" dirty="0">
                <a:latin typeface="Bookman Old Style" panose="02050604050505020204" pitchFamily="18" charset="0"/>
              </a:rPr>
              <a:t> (2014. Sección 4.4)</a:t>
            </a:r>
          </a:p>
        </p:txBody>
      </p:sp>
      <p:sp>
        <p:nvSpPr>
          <p:cNvPr id="8" name="CuadroTexto 7">
            <a:extLst>
              <a:ext uri="{FF2B5EF4-FFF2-40B4-BE49-F238E27FC236}">
                <a16:creationId xmlns:a16="http://schemas.microsoft.com/office/drawing/2014/main" id="{19823C14-19A7-4080-BB45-158C7429024E}"/>
              </a:ext>
            </a:extLst>
          </p:cNvPr>
          <p:cNvSpPr txBox="1"/>
          <p:nvPr/>
        </p:nvSpPr>
        <p:spPr>
          <a:xfrm>
            <a:off x="1856506" y="1576511"/>
            <a:ext cx="9753601" cy="2062103"/>
          </a:xfrm>
          <a:prstGeom prst="rect">
            <a:avLst/>
          </a:prstGeom>
          <a:noFill/>
        </p:spPr>
        <p:txBody>
          <a:bodyPr wrap="square">
            <a:spAutoFit/>
          </a:bodyPr>
          <a:lstStyle/>
          <a:p>
            <a:r>
              <a:rPr lang="es-MX" sz="1600" dirty="0">
                <a:latin typeface="Bookman Old Style" panose="02050604050505020204" pitchFamily="18" charset="0"/>
              </a:rPr>
              <a:t>Los errores cometidos por un modelo de clasificación generalmente se dividen en dos tipos: </a:t>
            </a:r>
          </a:p>
          <a:p>
            <a:pPr marL="342900" indent="-342900">
              <a:buAutoNum type="alphaLcParenR"/>
            </a:pPr>
            <a:r>
              <a:rPr lang="es-MX" sz="1600" dirty="0">
                <a:latin typeface="Bookman Old Style" panose="02050604050505020204" pitchFamily="18" charset="0"/>
              </a:rPr>
              <a:t>errores de entrenamiento y </a:t>
            </a:r>
          </a:p>
          <a:p>
            <a:pPr marL="342900" indent="-342900">
              <a:buAutoNum type="alphaLcParenR"/>
            </a:pPr>
            <a:r>
              <a:rPr lang="es-MX" sz="1600" dirty="0">
                <a:latin typeface="Bookman Old Style" panose="02050604050505020204" pitchFamily="18" charset="0"/>
              </a:rPr>
              <a:t>errores de generalización. </a:t>
            </a:r>
          </a:p>
          <a:p>
            <a:endParaRPr lang="es-MX" sz="1600" dirty="0">
              <a:latin typeface="Bookman Old Style" panose="02050604050505020204" pitchFamily="18" charset="0"/>
            </a:endParaRPr>
          </a:p>
          <a:p>
            <a:r>
              <a:rPr lang="es-MX" sz="1600" dirty="0">
                <a:latin typeface="Bookman Old Style" panose="02050604050505020204" pitchFamily="18" charset="0"/>
              </a:rPr>
              <a:t>El </a:t>
            </a:r>
            <a:r>
              <a:rPr lang="es-MX" sz="1600" b="1" dirty="0">
                <a:latin typeface="Bookman Old Style" panose="02050604050505020204" pitchFamily="18" charset="0"/>
              </a:rPr>
              <a:t>error de entrenamiento</a:t>
            </a:r>
            <a:r>
              <a:rPr lang="es-MX" sz="1600" dirty="0">
                <a:latin typeface="Bookman Old Style" panose="02050604050505020204" pitchFamily="18" charset="0"/>
              </a:rPr>
              <a:t>, también conocido como error de </a:t>
            </a:r>
            <a:r>
              <a:rPr lang="es-MX" sz="1600" dirty="0" err="1">
                <a:latin typeface="Bookman Old Style" panose="02050604050505020204" pitchFamily="18" charset="0"/>
              </a:rPr>
              <a:t>resustitución</a:t>
            </a:r>
            <a:r>
              <a:rPr lang="es-MX" sz="1600" dirty="0">
                <a:latin typeface="Bookman Old Style" panose="02050604050505020204" pitchFamily="18" charset="0"/>
              </a:rPr>
              <a:t> o error aparente, </a:t>
            </a:r>
            <a:r>
              <a:rPr lang="es-MX" sz="1600" u="sng" dirty="0">
                <a:latin typeface="Bookman Old Style" panose="02050604050505020204" pitchFamily="18" charset="0"/>
              </a:rPr>
              <a:t>es el número de errores de clasificación errónea cometidos en los registros de entrenamiento</a:t>
            </a:r>
            <a:r>
              <a:rPr lang="es-MX" sz="1600" dirty="0">
                <a:latin typeface="Bookman Old Style" panose="02050604050505020204" pitchFamily="18" charset="0"/>
              </a:rPr>
              <a:t>, mientras que el </a:t>
            </a:r>
            <a:r>
              <a:rPr lang="es-MX" sz="1600" b="1" dirty="0">
                <a:latin typeface="Bookman Old Style" panose="02050604050505020204" pitchFamily="18" charset="0"/>
              </a:rPr>
              <a:t>error de generalización </a:t>
            </a:r>
            <a:r>
              <a:rPr lang="es-MX" sz="1600" u="sng" dirty="0">
                <a:latin typeface="Bookman Old Style" panose="02050604050505020204" pitchFamily="18" charset="0"/>
              </a:rPr>
              <a:t>es el error esperado del modelo en registros no vistos anteriormente</a:t>
            </a:r>
            <a:r>
              <a:rPr lang="es-MX" sz="1600" dirty="0">
                <a:latin typeface="Bookman Old Style" panose="02050604050505020204" pitchFamily="18" charset="0"/>
              </a:rPr>
              <a:t>. </a:t>
            </a:r>
          </a:p>
        </p:txBody>
      </p:sp>
      <p:sp>
        <p:nvSpPr>
          <p:cNvPr id="10" name="CuadroTexto 9">
            <a:extLst>
              <a:ext uri="{FF2B5EF4-FFF2-40B4-BE49-F238E27FC236}">
                <a16:creationId xmlns:a16="http://schemas.microsoft.com/office/drawing/2014/main" id="{79ABA8FB-4207-4137-89FB-90D9920CD363}"/>
              </a:ext>
            </a:extLst>
          </p:cNvPr>
          <p:cNvSpPr txBox="1"/>
          <p:nvPr/>
        </p:nvSpPr>
        <p:spPr>
          <a:xfrm>
            <a:off x="2318325" y="3952790"/>
            <a:ext cx="8829962" cy="923330"/>
          </a:xfrm>
          <a:prstGeom prst="rect">
            <a:avLst/>
          </a:prstGeom>
          <a:noFill/>
        </p:spPr>
        <p:txBody>
          <a:bodyPr wrap="square">
            <a:spAutoFit/>
          </a:bodyPr>
          <a:lstStyle/>
          <a:p>
            <a:r>
              <a:rPr lang="es-MX" i="1" dirty="0">
                <a:latin typeface="Bookman Old Style" panose="02050604050505020204" pitchFamily="18" charset="0"/>
                <a:ea typeface="Calibri" panose="020F0502020204030204" pitchFamily="34" charset="0"/>
                <a:cs typeface="Times New Roman" panose="02020603050405020304" pitchFamily="18" charset="0"/>
              </a:rPr>
              <a:t>U</a:t>
            </a:r>
            <a:r>
              <a:rPr lang="es-MX" sz="1800" i="1" dirty="0">
                <a:effectLst/>
                <a:latin typeface="Bookman Old Style" panose="02050604050505020204" pitchFamily="18" charset="0"/>
                <a:ea typeface="Calibri" panose="020F0502020204030204" pitchFamily="34" charset="0"/>
                <a:cs typeface="Times New Roman" panose="02020603050405020304" pitchFamily="18" charset="0"/>
              </a:rPr>
              <a:t>n buen modelo de clasificación no solo debe ajustarse bien a los datos de entrenamiento, sino que también debe clasificar con precisión los registros que nunca antes había visto.</a:t>
            </a:r>
            <a:endParaRPr lang="es-MX" i="1" dirty="0">
              <a:latin typeface="Bookman Old Style" panose="02050604050505020204" pitchFamily="18" charset="0"/>
            </a:endParaRPr>
          </a:p>
        </p:txBody>
      </p:sp>
      <p:sp>
        <p:nvSpPr>
          <p:cNvPr id="12" name="CuadroTexto 11">
            <a:extLst>
              <a:ext uri="{FF2B5EF4-FFF2-40B4-BE49-F238E27FC236}">
                <a16:creationId xmlns:a16="http://schemas.microsoft.com/office/drawing/2014/main" id="{DA43BF4E-7FB8-45BF-A5EB-2B4DDD1241CE}"/>
              </a:ext>
            </a:extLst>
          </p:cNvPr>
          <p:cNvSpPr txBox="1"/>
          <p:nvPr/>
        </p:nvSpPr>
        <p:spPr>
          <a:xfrm>
            <a:off x="1690270" y="5060067"/>
            <a:ext cx="10224638" cy="923330"/>
          </a:xfrm>
          <a:prstGeom prst="rect">
            <a:avLst/>
          </a:prstGeom>
          <a:noFill/>
        </p:spPr>
        <p:txBody>
          <a:bodyPr wrap="square">
            <a:spAutoFit/>
          </a:bodyPr>
          <a:lstStyle/>
          <a:p>
            <a:r>
              <a:rPr lang="es-MX" dirty="0">
                <a:latin typeface="Bookman Old Style" panose="02050604050505020204" pitchFamily="18" charset="0"/>
              </a:rPr>
              <a:t>Un modelo que se ajusta demasiado bien a los datos de entrenamiento puede tener un error de generalización más pobre que un modelo con un error de entrenamiento más alto. Esta situación se conoce como </a:t>
            </a:r>
            <a:r>
              <a:rPr lang="es-MX" b="1" dirty="0">
                <a:latin typeface="Bookman Old Style" panose="02050604050505020204" pitchFamily="18" charset="0"/>
              </a:rPr>
              <a:t>sobreajuste del modelo (</a:t>
            </a:r>
            <a:r>
              <a:rPr lang="es-MX" b="1" i="1" dirty="0" err="1">
                <a:latin typeface="Bookman Old Style" panose="02050604050505020204" pitchFamily="18" charset="0"/>
              </a:rPr>
              <a:t>overfitting</a:t>
            </a:r>
            <a:r>
              <a:rPr lang="es-MX" b="1" i="1" dirty="0">
                <a:latin typeface="Bookman Old Style" panose="02050604050505020204" pitchFamily="18" charset="0"/>
              </a:rPr>
              <a:t> </a:t>
            </a:r>
            <a:r>
              <a:rPr lang="es-MX" b="1" i="1" dirty="0" err="1">
                <a:latin typeface="Bookman Old Style" panose="02050604050505020204" pitchFamily="18" charset="0"/>
              </a:rPr>
              <a:t>model</a:t>
            </a:r>
            <a:r>
              <a:rPr lang="es-MX" b="1" dirty="0">
                <a:latin typeface="Bookman Old Style" panose="02050604050505020204" pitchFamily="18" charset="0"/>
              </a:rPr>
              <a:t>).</a:t>
            </a:r>
          </a:p>
        </p:txBody>
      </p:sp>
    </p:spTree>
    <p:extLst>
      <p:ext uri="{BB962C8B-B14F-4D97-AF65-F5344CB8AC3E}">
        <p14:creationId xmlns:p14="http://schemas.microsoft.com/office/powerpoint/2010/main" val="3846101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vert="horz" lIns="91440" tIns="45720" rIns="91440" bIns="45720" rtlCol="0" anchor="ctr"/>
          <a:lstStyle/>
          <a:p>
            <a:fld id="{7DD655A9-2AB2-4445-B4B1-8C8656337950}" type="slidenum">
              <a:rPr lang="es-MX">
                <a:solidFill>
                  <a:schemeClr val="tx1"/>
                </a:solidFill>
              </a:rPr>
              <a:pPr/>
              <a:t>18</a:t>
            </a:fld>
            <a:endParaRPr lang="es-MX">
              <a:solidFill>
                <a:schemeClr val="tx1"/>
              </a:solidFill>
            </a:endParaRPr>
          </a:p>
        </p:txBody>
      </p:sp>
      <p:sp>
        <p:nvSpPr>
          <p:cNvPr id="7" name="CuadroTexto 6">
            <a:extLst>
              <a:ext uri="{FF2B5EF4-FFF2-40B4-BE49-F238E27FC236}">
                <a16:creationId xmlns:a16="http://schemas.microsoft.com/office/drawing/2014/main" id="{28A3BA34-98FB-4D26-A41C-B41455B4A618}"/>
              </a:ext>
            </a:extLst>
          </p:cNvPr>
          <p:cNvSpPr txBox="1"/>
          <p:nvPr/>
        </p:nvSpPr>
        <p:spPr>
          <a:xfrm>
            <a:off x="3439695" y="6363546"/>
            <a:ext cx="5925791" cy="307777"/>
          </a:xfrm>
          <a:prstGeom prst="rect">
            <a:avLst/>
          </a:prstGeom>
          <a:noFill/>
        </p:spPr>
        <p:txBody>
          <a:bodyPr wrap="square">
            <a:spAutoFit/>
          </a:bodyPr>
          <a:lstStyle/>
          <a:p>
            <a:r>
              <a:rPr lang="es-MX" sz="1400" dirty="0">
                <a:latin typeface="Bookman Old Style" panose="02050604050505020204" pitchFamily="18" charset="0"/>
                <a:ea typeface="Calibri" panose="020F0502020204030204" pitchFamily="34" charset="0"/>
                <a:cs typeface="Times New Roman" panose="02020603050405020304" pitchFamily="18" charset="0"/>
              </a:rPr>
              <a:t>Data </a:t>
            </a:r>
            <a:r>
              <a:rPr lang="es-MX" sz="1400" dirty="0" err="1">
                <a:latin typeface="Bookman Old Style" panose="02050604050505020204" pitchFamily="18" charset="0"/>
                <a:ea typeface="Calibri" panose="020F0502020204030204" pitchFamily="34" charset="0"/>
                <a:cs typeface="Times New Roman" panose="02020603050405020304" pitchFamily="18" charset="0"/>
              </a:rPr>
              <a:t>Mining</a:t>
            </a:r>
            <a:r>
              <a:rPr lang="es-MX" sz="1400" dirty="0">
                <a:latin typeface="Bookman Old Style" panose="02050604050505020204" pitchFamily="18" charset="0"/>
                <a:ea typeface="Calibri" panose="020F0502020204030204" pitchFamily="34" charset="0"/>
                <a:cs typeface="Times New Roman" panose="02020603050405020304" pitchFamily="18" charset="0"/>
              </a:rPr>
              <a:t>. ESCOM-IPN. </a:t>
            </a:r>
            <a:r>
              <a:rPr lang="es-MX" sz="1400" i="1" dirty="0">
                <a:latin typeface="Bookman Old Style" panose="02050604050505020204" pitchFamily="18" charset="0"/>
                <a:ea typeface="Calibri" panose="020F0502020204030204" pitchFamily="34" charset="0"/>
                <a:cs typeface="Times New Roman" panose="02020603050405020304" pitchFamily="18" charset="0"/>
              </a:rPr>
              <a:t>Dra. Fabiola Ocampo Botello</a:t>
            </a:r>
            <a:endParaRPr lang="es-MX" sz="1400" i="1" dirty="0"/>
          </a:p>
        </p:txBody>
      </p:sp>
      <p:pic>
        <p:nvPicPr>
          <p:cNvPr id="3" name="Imagen 2">
            <a:extLst>
              <a:ext uri="{FF2B5EF4-FFF2-40B4-BE49-F238E27FC236}">
                <a16:creationId xmlns:a16="http://schemas.microsoft.com/office/drawing/2014/main" id="{E7AB24A6-423B-4985-9729-EC7ED2C39244}"/>
              </a:ext>
            </a:extLst>
          </p:cNvPr>
          <p:cNvPicPr>
            <a:picLocks noChangeAspect="1"/>
          </p:cNvPicPr>
          <p:nvPr/>
        </p:nvPicPr>
        <p:blipFill>
          <a:blip r:embed="rId2"/>
          <a:stretch>
            <a:fillRect/>
          </a:stretch>
        </p:blipFill>
        <p:spPr>
          <a:xfrm>
            <a:off x="773913" y="807754"/>
            <a:ext cx="5560390" cy="4669408"/>
          </a:xfrm>
          <a:prstGeom prst="rect">
            <a:avLst/>
          </a:prstGeom>
        </p:spPr>
      </p:pic>
      <p:sp>
        <p:nvSpPr>
          <p:cNvPr id="6" name="CuadroTexto 5">
            <a:extLst>
              <a:ext uri="{FF2B5EF4-FFF2-40B4-BE49-F238E27FC236}">
                <a16:creationId xmlns:a16="http://schemas.microsoft.com/office/drawing/2014/main" id="{6517FF60-A2EB-477F-A821-1005DEB77810}"/>
              </a:ext>
            </a:extLst>
          </p:cNvPr>
          <p:cNvSpPr txBox="1"/>
          <p:nvPr/>
        </p:nvSpPr>
        <p:spPr>
          <a:xfrm>
            <a:off x="6576404" y="946770"/>
            <a:ext cx="5338619" cy="4770537"/>
          </a:xfrm>
          <a:prstGeom prst="rect">
            <a:avLst/>
          </a:prstGeom>
          <a:noFill/>
        </p:spPr>
        <p:txBody>
          <a:bodyPr wrap="square">
            <a:spAutoFit/>
          </a:bodyPr>
          <a:lstStyle/>
          <a:p>
            <a:r>
              <a:rPr lang="es-MX" sz="1600" dirty="0">
                <a:effectLst/>
                <a:latin typeface="Bookman Old Style" panose="02050604050505020204" pitchFamily="18" charset="0"/>
                <a:ea typeface="Calibri" panose="020F0502020204030204" pitchFamily="34" charset="0"/>
                <a:cs typeface="Times New Roman" panose="02020603050405020304" pitchFamily="18" charset="0"/>
              </a:rPr>
              <a:t>Observe que las tasas de error de entrenamiento y prueba del modelo son grandes cuando el tamaño del árbol es muy pequeño. Esta situación se conoce como desajuste del modelo (</a:t>
            </a:r>
            <a:r>
              <a:rPr lang="es-MX" sz="1600" i="1" dirty="0" err="1">
                <a:effectLst/>
                <a:latin typeface="Bookman Old Style" panose="02050604050505020204" pitchFamily="18" charset="0"/>
                <a:ea typeface="Calibri" panose="020F0502020204030204" pitchFamily="34" charset="0"/>
                <a:cs typeface="Times New Roman" panose="02020603050405020304" pitchFamily="18" charset="0"/>
              </a:rPr>
              <a:t>underfitting</a:t>
            </a:r>
            <a:r>
              <a:rPr lang="es-MX" sz="1600" i="1" dirty="0">
                <a:effectLst/>
                <a:latin typeface="Bookman Old Style" panose="02050604050505020204" pitchFamily="18" charset="0"/>
                <a:ea typeface="Calibri" panose="020F0502020204030204" pitchFamily="34" charset="0"/>
                <a:cs typeface="Times New Roman" panose="02020603050405020304" pitchFamily="18" charset="0"/>
              </a:rPr>
              <a:t> </a:t>
            </a:r>
            <a:r>
              <a:rPr lang="es-MX" sz="1600" i="1" dirty="0" err="1">
                <a:effectLst/>
                <a:latin typeface="Bookman Old Style" panose="02050604050505020204" pitchFamily="18" charset="0"/>
                <a:ea typeface="Calibri" panose="020F0502020204030204" pitchFamily="34" charset="0"/>
                <a:cs typeface="Times New Roman" panose="02020603050405020304" pitchFamily="18" charset="0"/>
              </a:rPr>
              <a:t>model</a:t>
            </a:r>
            <a:r>
              <a:rPr lang="es-MX" sz="1600" dirty="0">
                <a:effectLst/>
                <a:latin typeface="Bookman Old Style" panose="02050604050505020204" pitchFamily="18" charset="0"/>
                <a:ea typeface="Calibri" panose="020F0502020204030204" pitchFamily="34" charset="0"/>
                <a:cs typeface="Times New Roman" panose="02020603050405020304" pitchFamily="18" charset="0"/>
              </a:rPr>
              <a:t>). </a:t>
            </a:r>
          </a:p>
          <a:p>
            <a:endParaRPr lang="es-MX" sz="16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s-MX" sz="1600" dirty="0">
                <a:effectLst/>
                <a:latin typeface="Bookman Old Style" panose="02050604050505020204" pitchFamily="18" charset="0"/>
                <a:ea typeface="Calibri" panose="020F0502020204030204" pitchFamily="34" charset="0"/>
                <a:cs typeface="Times New Roman" panose="02020603050405020304" pitchFamily="18" charset="0"/>
              </a:rPr>
              <a:t>El desajuste se produce porque el modelo aún tiene que conocer la verdadera estructura de los datos. Como resultado, tiene un desempeño deficiente tanto en el entrenamiento como en los conjuntos de prueba. </a:t>
            </a:r>
          </a:p>
          <a:p>
            <a:endParaRPr lang="es-MX" sz="1600" dirty="0">
              <a:latin typeface="Bookman Old Style" panose="02050604050505020204" pitchFamily="18" charset="0"/>
              <a:ea typeface="Calibri" panose="020F0502020204030204" pitchFamily="34" charset="0"/>
              <a:cs typeface="Times New Roman" panose="02020603050405020304" pitchFamily="18" charset="0"/>
            </a:endParaRPr>
          </a:p>
          <a:p>
            <a:r>
              <a:rPr lang="es-MX" sz="1600" u="sng" dirty="0">
                <a:effectLst/>
                <a:latin typeface="Bookman Old Style" panose="02050604050505020204" pitchFamily="18" charset="0"/>
                <a:ea typeface="Calibri" panose="020F0502020204030204" pitchFamily="34" charset="0"/>
                <a:cs typeface="Times New Roman" panose="02020603050405020304" pitchFamily="18" charset="0"/>
              </a:rPr>
              <a:t>A medida que aumenta el número de nodos en el árbol de decisión, el árbol tendrá menos errores de prueba y entrenamiento</a:t>
            </a:r>
            <a:r>
              <a:rPr lang="es-MX" sz="1600" dirty="0">
                <a:effectLst/>
                <a:latin typeface="Bookman Old Style" panose="02050604050505020204" pitchFamily="18" charset="0"/>
                <a:ea typeface="Calibri" panose="020F0502020204030204" pitchFamily="34" charset="0"/>
                <a:cs typeface="Times New Roman" panose="02020603050405020304" pitchFamily="18" charset="0"/>
              </a:rPr>
              <a:t>. Sin embargo, </a:t>
            </a:r>
            <a:r>
              <a:rPr lang="es-MX" sz="1600" u="sng" dirty="0">
                <a:effectLst/>
                <a:latin typeface="Bookman Old Style" panose="02050604050505020204" pitchFamily="18" charset="0"/>
                <a:ea typeface="Calibri" panose="020F0502020204030204" pitchFamily="34" charset="0"/>
                <a:cs typeface="Times New Roman" panose="02020603050405020304" pitchFamily="18" charset="0"/>
              </a:rPr>
              <a:t>una vez que el árbol se vuelve demasiado grande, su tasa de error de prueba comienza a aumentar aunque su tasa de error de entrenamiento continúa disminuyendo</a:t>
            </a:r>
            <a:r>
              <a:rPr lang="es-MX" sz="1600" dirty="0">
                <a:effectLst/>
                <a:latin typeface="Bookman Old Style" panose="02050604050505020204" pitchFamily="18" charset="0"/>
                <a:ea typeface="Calibri" panose="020F0502020204030204" pitchFamily="34" charset="0"/>
                <a:cs typeface="Times New Roman" panose="02020603050405020304" pitchFamily="18" charset="0"/>
              </a:rPr>
              <a:t>. Este fenómeno se conoce como sobreajuste del modelo (</a:t>
            </a:r>
            <a:r>
              <a:rPr lang="es-MX" sz="1600" i="1" dirty="0" err="1">
                <a:effectLst/>
                <a:latin typeface="Bookman Old Style" panose="02050604050505020204" pitchFamily="18" charset="0"/>
                <a:ea typeface="Calibri" panose="020F0502020204030204" pitchFamily="34" charset="0"/>
                <a:cs typeface="Times New Roman" panose="02020603050405020304" pitchFamily="18" charset="0"/>
              </a:rPr>
              <a:t>overfitting</a:t>
            </a:r>
            <a:r>
              <a:rPr lang="es-MX" sz="1600" i="1" dirty="0">
                <a:effectLst/>
                <a:latin typeface="Bookman Old Style" panose="02050604050505020204" pitchFamily="18" charset="0"/>
                <a:ea typeface="Calibri" panose="020F0502020204030204" pitchFamily="34" charset="0"/>
                <a:cs typeface="Times New Roman" panose="02020603050405020304" pitchFamily="18" charset="0"/>
              </a:rPr>
              <a:t> </a:t>
            </a:r>
            <a:r>
              <a:rPr lang="es-MX" sz="1600" i="1" dirty="0" err="1">
                <a:effectLst/>
                <a:latin typeface="Bookman Old Style" panose="02050604050505020204" pitchFamily="18" charset="0"/>
                <a:ea typeface="Calibri" panose="020F0502020204030204" pitchFamily="34" charset="0"/>
                <a:cs typeface="Times New Roman" panose="02020603050405020304" pitchFamily="18" charset="0"/>
              </a:rPr>
              <a:t>model</a:t>
            </a:r>
            <a:r>
              <a:rPr lang="es-MX" sz="16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2917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vert="horz" lIns="91440" tIns="45720" rIns="91440" bIns="45720" rtlCol="0" anchor="ctr"/>
          <a:lstStyle/>
          <a:p>
            <a:fld id="{7DD655A9-2AB2-4445-B4B1-8C8656337950}" type="slidenum">
              <a:rPr lang="es-MX">
                <a:solidFill>
                  <a:schemeClr val="tx1"/>
                </a:solidFill>
              </a:rPr>
              <a:pPr/>
              <a:t>19</a:t>
            </a:fld>
            <a:endParaRPr lang="es-MX">
              <a:solidFill>
                <a:schemeClr val="tx1"/>
              </a:solidFill>
            </a:endParaRPr>
          </a:p>
        </p:txBody>
      </p:sp>
      <p:sp>
        <p:nvSpPr>
          <p:cNvPr id="7" name="CuadroTexto 6">
            <a:extLst>
              <a:ext uri="{FF2B5EF4-FFF2-40B4-BE49-F238E27FC236}">
                <a16:creationId xmlns:a16="http://schemas.microsoft.com/office/drawing/2014/main" id="{28A3BA34-98FB-4D26-A41C-B41455B4A618}"/>
              </a:ext>
            </a:extLst>
          </p:cNvPr>
          <p:cNvSpPr txBox="1"/>
          <p:nvPr/>
        </p:nvSpPr>
        <p:spPr>
          <a:xfrm>
            <a:off x="3439695" y="6363546"/>
            <a:ext cx="5925791" cy="307777"/>
          </a:xfrm>
          <a:prstGeom prst="rect">
            <a:avLst/>
          </a:prstGeom>
          <a:noFill/>
        </p:spPr>
        <p:txBody>
          <a:bodyPr wrap="square">
            <a:spAutoFit/>
          </a:bodyPr>
          <a:lstStyle/>
          <a:p>
            <a:r>
              <a:rPr lang="es-MX" sz="1400" dirty="0">
                <a:latin typeface="Bookman Old Style" panose="02050604050505020204" pitchFamily="18" charset="0"/>
                <a:ea typeface="Calibri" panose="020F0502020204030204" pitchFamily="34" charset="0"/>
                <a:cs typeface="Times New Roman" panose="02020603050405020304" pitchFamily="18" charset="0"/>
              </a:rPr>
              <a:t>Data </a:t>
            </a:r>
            <a:r>
              <a:rPr lang="es-MX" sz="1400" dirty="0" err="1">
                <a:latin typeface="Bookman Old Style" panose="02050604050505020204" pitchFamily="18" charset="0"/>
                <a:ea typeface="Calibri" panose="020F0502020204030204" pitchFamily="34" charset="0"/>
                <a:cs typeface="Times New Roman" panose="02020603050405020304" pitchFamily="18" charset="0"/>
              </a:rPr>
              <a:t>Mining</a:t>
            </a:r>
            <a:r>
              <a:rPr lang="es-MX" sz="1400" dirty="0">
                <a:latin typeface="Bookman Old Style" panose="02050604050505020204" pitchFamily="18" charset="0"/>
                <a:ea typeface="Calibri" panose="020F0502020204030204" pitchFamily="34" charset="0"/>
                <a:cs typeface="Times New Roman" panose="02020603050405020304" pitchFamily="18" charset="0"/>
              </a:rPr>
              <a:t>. ESCOM-IPN. </a:t>
            </a:r>
            <a:r>
              <a:rPr lang="es-MX" sz="1400" i="1" dirty="0">
                <a:latin typeface="Bookman Old Style" panose="02050604050505020204" pitchFamily="18" charset="0"/>
                <a:ea typeface="Calibri" panose="020F0502020204030204" pitchFamily="34" charset="0"/>
                <a:cs typeface="Times New Roman" panose="02020603050405020304" pitchFamily="18" charset="0"/>
              </a:rPr>
              <a:t>Dra. Fabiola Ocampo Botello</a:t>
            </a:r>
            <a:endParaRPr lang="es-MX" sz="1400" i="1" dirty="0"/>
          </a:p>
        </p:txBody>
      </p:sp>
      <p:sp>
        <p:nvSpPr>
          <p:cNvPr id="5" name="CuadroTexto 4">
            <a:extLst>
              <a:ext uri="{FF2B5EF4-FFF2-40B4-BE49-F238E27FC236}">
                <a16:creationId xmlns:a16="http://schemas.microsoft.com/office/drawing/2014/main" id="{3FA9F66F-A1B3-4570-9E0F-9A6FCDB56DCD}"/>
              </a:ext>
            </a:extLst>
          </p:cNvPr>
          <p:cNvSpPr txBox="1"/>
          <p:nvPr/>
        </p:nvSpPr>
        <p:spPr>
          <a:xfrm>
            <a:off x="1385455" y="1021258"/>
            <a:ext cx="10095345" cy="2492542"/>
          </a:xfrm>
          <a:prstGeom prst="rect">
            <a:avLst/>
          </a:prstGeom>
          <a:noFill/>
        </p:spPr>
        <p:txBody>
          <a:bodyPr wrap="square">
            <a:spAutoFit/>
          </a:bodyPr>
          <a:lstStyle/>
          <a:p>
            <a:pPr>
              <a:lnSpc>
                <a:spcPct val="107000"/>
              </a:lnSpc>
              <a:spcAft>
                <a:spcPts val="800"/>
              </a:spcAft>
            </a:pPr>
            <a:r>
              <a:rPr lang="es-MX" sz="1600" dirty="0">
                <a:effectLst/>
                <a:latin typeface="Bookman Old Style" panose="02050604050505020204" pitchFamily="18" charset="0"/>
                <a:ea typeface="Calibri" panose="020F0502020204030204" pitchFamily="34" charset="0"/>
                <a:cs typeface="Times New Roman" panose="02020603050405020304" pitchFamily="18" charset="0"/>
              </a:rPr>
              <a:t>Para comprender el fenómeno de sobreajuste, tenga en cuenta lo siguiente: </a:t>
            </a:r>
          </a:p>
          <a:p>
            <a:pPr marL="285750" indent="-285750">
              <a:lnSpc>
                <a:spcPct val="107000"/>
              </a:lnSpc>
              <a:spcAft>
                <a:spcPts val="800"/>
              </a:spcAft>
              <a:buFontTx/>
              <a:buChar char="-"/>
            </a:pPr>
            <a:r>
              <a:rPr lang="es-MX" sz="1600" dirty="0">
                <a:effectLst/>
                <a:latin typeface="Bookman Old Style" panose="02050604050505020204" pitchFamily="18" charset="0"/>
                <a:ea typeface="Calibri" panose="020F0502020204030204" pitchFamily="34" charset="0"/>
                <a:cs typeface="Times New Roman" panose="02020603050405020304" pitchFamily="18" charset="0"/>
              </a:rPr>
              <a:t>el error de entrenamiento de un modelo se puede reducir aumentando la complejidad del modelo</a:t>
            </a:r>
          </a:p>
          <a:p>
            <a:pPr marL="285750" indent="-285750">
              <a:lnSpc>
                <a:spcPct val="107000"/>
              </a:lnSpc>
              <a:spcAft>
                <a:spcPts val="800"/>
              </a:spcAft>
              <a:buFontTx/>
              <a:buChar char="-"/>
            </a:pPr>
            <a:r>
              <a:rPr lang="es-MX" sz="1600" dirty="0">
                <a:effectLst/>
                <a:latin typeface="Bookman Old Style" panose="02050604050505020204" pitchFamily="18" charset="0"/>
                <a:ea typeface="Calibri" panose="020F0502020204030204" pitchFamily="34" charset="0"/>
                <a:cs typeface="Times New Roman" panose="02020603050405020304" pitchFamily="18" charset="0"/>
              </a:rPr>
              <a:t>Por ejemplo, los nodos hoja del árbol se pueden expandir hasta que se ajusten perfectamente a los datos de entrenamiento. Aunque el error de entrenamiento para un árbol tan complejo es cero, el error de prueba puede ser grande porque el árbol puede contener nodos que accidentalmente se ajustan a algunos de los puntos de ruido en los datos de entrenamiento.</a:t>
            </a:r>
          </a:p>
          <a:p>
            <a:pPr marL="285750" indent="-285750">
              <a:lnSpc>
                <a:spcPct val="107000"/>
              </a:lnSpc>
              <a:spcAft>
                <a:spcPts val="800"/>
              </a:spcAft>
              <a:buFontTx/>
              <a:buChar char="-"/>
            </a:pPr>
            <a:r>
              <a:rPr lang="es-MX" sz="1600" dirty="0">
                <a:effectLst/>
                <a:latin typeface="Bookman Old Style" panose="02050604050505020204" pitchFamily="18" charset="0"/>
                <a:ea typeface="Calibri" panose="020F0502020204030204" pitchFamily="34" charset="0"/>
                <a:cs typeface="Times New Roman" panose="02020603050405020304" pitchFamily="18" charset="0"/>
              </a:rPr>
              <a:t>Dichos nodos pueden degradar el rendimiento del árbol porque no se generalizan bien en los ejemplos de prueba. </a:t>
            </a:r>
          </a:p>
        </p:txBody>
      </p:sp>
      <p:sp>
        <p:nvSpPr>
          <p:cNvPr id="8" name="CuadroTexto 7">
            <a:extLst>
              <a:ext uri="{FF2B5EF4-FFF2-40B4-BE49-F238E27FC236}">
                <a16:creationId xmlns:a16="http://schemas.microsoft.com/office/drawing/2014/main" id="{E028A68A-1963-4A32-B1E9-72D631052A52}"/>
              </a:ext>
            </a:extLst>
          </p:cNvPr>
          <p:cNvSpPr txBox="1"/>
          <p:nvPr/>
        </p:nvSpPr>
        <p:spPr>
          <a:xfrm>
            <a:off x="1884216" y="4483487"/>
            <a:ext cx="9494983" cy="399981"/>
          </a:xfrm>
          <a:prstGeom prst="rect">
            <a:avLst/>
          </a:prstGeom>
          <a:noFill/>
        </p:spPr>
        <p:txBody>
          <a:bodyPr wrap="square">
            <a:spAutoFit/>
          </a:bodyPr>
          <a:lstStyle/>
          <a:p>
            <a:pPr>
              <a:lnSpc>
                <a:spcPct val="107000"/>
              </a:lnSpc>
              <a:spcAft>
                <a:spcPts val="800"/>
              </a:spcAft>
            </a:pPr>
            <a:r>
              <a:rPr lang="es-MX" sz="2000" b="1" dirty="0">
                <a:effectLst/>
                <a:latin typeface="Bookman Old Style" panose="02050604050505020204" pitchFamily="18" charset="0"/>
                <a:ea typeface="Calibri" panose="020F0502020204030204" pitchFamily="34" charset="0"/>
                <a:cs typeface="Times New Roman" panose="02020603050405020304" pitchFamily="18" charset="0"/>
              </a:rPr>
              <a:t>¿Por qué se </a:t>
            </a:r>
            <a:r>
              <a:rPr lang="es-MX" sz="2000" b="1">
                <a:effectLst/>
                <a:latin typeface="Bookman Old Style" panose="02050604050505020204" pitchFamily="18" charset="0"/>
                <a:ea typeface="Calibri" panose="020F0502020204030204" pitchFamily="34" charset="0"/>
                <a:cs typeface="Times New Roman" panose="02020603050405020304" pitchFamily="18" charset="0"/>
              </a:rPr>
              <a:t>presenta el </a:t>
            </a:r>
            <a:r>
              <a:rPr lang="es-MX" sz="2000" b="1" dirty="0">
                <a:effectLst/>
                <a:latin typeface="Bookman Old Style" panose="02050604050505020204" pitchFamily="18" charset="0"/>
                <a:ea typeface="Calibri" panose="020F0502020204030204" pitchFamily="34" charset="0"/>
                <a:cs typeface="Times New Roman" panose="02020603050405020304" pitchFamily="18" charset="0"/>
              </a:rPr>
              <a:t>sobreajuste del modelo (</a:t>
            </a:r>
            <a:r>
              <a:rPr lang="es-MX" sz="2000" b="1" i="1" dirty="0" err="1">
                <a:effectLst/>
                <a:latin typeface="Bookman Old Style" panose="02050604050505020204" pitchFamily="18" charset="0"/>
                <a:ea typeface="Calibri" panose="020F0502020204030204" pitchFamily="34" charset="0"/>
                <a:cs typeface="Times New Roman" panose="02020603050405020304" pitchFamily="18" charset="0"/>
              </a:rPr>
              <a:t>overfitting</a:t>
            </a:r>
            <a:r>
              <a:rPr lang="es-MX" sz="2000" b="1" i="1" dirty="0">
                <a:effectLst/>
                <a:latin typeface="Bookman Old Style" panose="02050604050505020204" pitchFamily="18" charset="0"/>
                <a:ea typeface="Calibri" panose="020F0502020204030204" pitchFamily="34" charset="0"/>
                <a:cs typeface="Times New Roman" panose="02020603050405020304" pitchFamily="18" charset="0"/>
              </a:rPr>
              <a:t> </a:t>
            </a:r>
            <a:r>
              <a:rPr lang="es-MX" sz="2000" b="1" i="1" dirty="0" err="1">
                <a:effectLst/>
                <a:latin typeface="Bookman Old Style" panose="02050604050505020204" pitchFamily="18" charset="0"/>
                <a:ea typeface="Calibri" panose="020F0502020204030204" pitchFamily="34" charset="0"/>
                <a:cs typeface="Times New Roman" panose="02020603050405020304" pitchFamily="18" charset="0"/>
              </a:rPr>
              <a:t>model</a:t>
            </a:r>
            <a:r>
              <a:rPr lang="es-MX" sz="2000" b="1" dirty="0">
                <a:effectLst/>
                <a:latin typeface="Bookman Old Style" panose="020506040505050202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795612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vert="horz" lIns="91440" tIns="45720" rIns="91440" bIns="45720" rtlCol="0" anchor="ctr"/>
          <a:lstStyle/>
          <a:p>
            <a:fld id="{7DD655A9-2AB2-4445-B4B1-8C8656337950}" type="slidenum">
              <a:rPr lang="es-MX">
                <a:solidFill>
                  <a:schemeClr val="tx1"/>
                </a:solidFill>
              </a:rPr>
              <a:pPr/>
              <a:t>2</a:t>
            </a:fld>
            <a:endParaRPr lang="es-MX">
              <a:solidFill>
                <a:schemeClr val="tx1"/>
              </a:solidFill>
            </a:endParaRPr>
          </a:p>
        </p:txBody>
      </p:sp>
      <p:sp>
        <p:nvSpPr>
          <p:cNvPr id="13" name="CuadroTexto 12">
            <a:extLst>
              <a:ext uri="{FF2B5EF4-FFF2-40B4-BE49-F238E27FC236}">
                <a16:creationId xmlns:a16="http://schemas.microsoft.com/office/drawing/2014/main" id="{02B2DB2F-91BB-4D6C-9A27-EF38301092D1}"/>
              </a:ext>
            </a:extLst>
          </p:cNvPr>
          <p:cNvSpPr txBox="1"/>
          <p:nvPr/>
        </p:nvSpPr>
        <p:spPr>
          <a:xfrm>
            <a:off x="3256634" y="6404124"/>
            <a:ext cx="5925791" cy="307777"/>
          </a:xfrm>
          <a:prstGeom prst="rect">
            <a:avLst/>
          </a:prstGeom>
          <a:noFill/>
        </p:spPr>
        <p:txBody>
          <a:bodyPr wrap="square">
            <a:spAutoFit/>
          </a:bodyPr>
          <a:lstStyle/>
          <a:p>
            <a:r>
              <a:rPr lang="es-MX" sz="1400" dirty="0">
                <a:latin typeface="Bookman Old Style" panose="02050604050505020204" pitchFamily="18" charset="0"/>
                <a:ea typeface="Calibri" panose="020F0502020204030204" pitchFamily="34" charset="0"/>
                <a:cs typeface="Times New Roman" panose="02020603050405020304" pitchFamily="18" charset="0"/>
              </a:rPr>
              <a:t>Data </a:t>
            </a:r>
            <a:r>
              <a:rPr lang="es-MX" sz="1400" dirty="0" err="1">
                <a:latin typeface="Bookman Old Style" panose="02050604050505020204" pitchFamily="18" charset="0"/>
                <a:ea typeface="Calibri" panose="020F0502020204030204" pitchFamily="34" charset="0"/>
                <a:cs typeface="Times New Roman" panose="02020603050405020304" pitchFamily="18" charset="0"/>
              </a:rPr>
              <a:t>Mining</a:t>
            </a:r>
            <a:r>
              <a:rPr lang="es-MX" sz="1400" dirty="0">
                <a:latin typeface="Bookman Old Style" panose="02050604050505020204" pitchFamily="18" charset="0"/>
                <a:ea typeface="Calibri" panose="020F0502020204030204" pitchFamily="34" charset="0"/>
                <a:cs typeface="Times New Roman" panose="02020603050405020304" pitchFamily="18" charset="0"/>
              </a:rPr>
              <a:t>. ESCOM-IPN. </a:t>
            </a:r>
            <a:r>
              <a:rPr lang="es-MX" sz="1400" i="1" dirty="0">
                <a:latin typeface="Bookman Old Style" panose="02050604050505020204" pitchFamily="18" charset="0"/>
                <a:ea typeface="Calibri" panose="020F0502020204030204" pitchFamily="34" charset="0"/>
                <a:cs typeface="Times New Roman" panose="02020603050405020304" pitchFamily="18" charset="0"/>
              </a:rPr>
              <a:t>Dra. Fabiola Ocampo Botello</a:t>
            </a:r>
            <a:endParaRPr lang="es-MX" sz="1400" i="1" dirty="0"/>
          </a:p>
        </p:txBody>
      </p:sp>
      <p:sp>
        <p:nvSpPr>
          <p:cNvPr id="4" name="Rectángulo 3">
            <a:extLst>
              <a:ext uri="{FF2B5EF4-FFF2-40B4-BE49-F238E27FC236}">
                <a16:creationId xmlns:a16="http://schemas.microsoft.com/office/drawing/2014/main" id="{19F7B5B3-66B5-444C-971C-9E51539C2450}"/>
              </a:ext>
            </a:extLst>
          </p:cNvPr>
          <p:cNvSpPr/>
          <p:nvPr/>
        </p:nvSpPr>
        <p:spPr>
          <a:xfrm>
            <a:off x="937474" y="572005"/>
            <a:ext cx="10564110" cy="769441"/>
          </a:xfrm>
          <a:prstGeom prst="rect">
            <a:avLst/>
          </a:prstGeom>
          <a:noFill/>
          <a:effectLst>
            <a:glow rad="228600">
              <a:schemeClr val="accent2">
                <a:satMod val="175000"/>
                <a:alpha val="40000"/>
              </a:schemeClr>
            </a:glow>
            <a:outerShdw blurRad="50800" dist="38100" dir="16200000" rotWithShape="0">
              <a:prstClr val="black">
                <a:alpha val="40000"/>
              </a:prstClr>
            </a:outerShdw>
          </a:effectLst>
        </p:spPr>
        <p:txBody>
          <a:bodyPr wrap="none" lIns="91440" tIns="45720" rIns="91440" bIns="45720">
            <a:spAutoFit/>
          </a:bodyPr>
          <a:lstStyle/>
          <a:p>
            <a:pPr algn="ctr"/>
            <a:r>
              <a:rPr lang="es-ES"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¿Cómo construir el árbol de decisión?</a:t>
            </a:r>
          </a:p>
        </p:txBody>
      </p:sp>
      <p:sp>
        <p:nvSpPr>
          <p:cNvPr id="15" name="CuadroTexto 14">
            <a:extLst>
              <a:ext uri="{FF2B5EF4-FFF2-40B4-BE49-F238E27FC236}">
                <a16:creationId xmlns:a16="http://schemas.microsoft.com/office/drawing/2014/main" id="{CAB92061-3BBB-45FC-B518-7C23BA5A5691}"/>
              </a:ext>
            </a:extLst>
          </p:cNvPr>
          <p:cNvSpPr txBox="1"/>
          <p:nvPr/>
        </p:nvSpPr>
        <p:spPr>
          <a:xfrm>
            <a:off x="1408870" y="1622828"/>
            <a:ext cx="9951555" cy="667812"/>
          </a:xfrm>
          <a:prstGeom prst="rect">
            <a:avLst/>
          </a:prstGeom>
          <a:noFill/>
        </p:spPr>
        <p:txBody>
          <a:bodyPr wrap="square">
            <a:spAutoFit/>
          </a:bodyPr>
          <a:lstStyle/>
          <a:p>
            <a:pPr>
              <a:lnSpc>
                <a:spcPct val="107000"/>
              </a:lnSpc>
            </a:pPr>
            <a:r>
              <a:rPr lang="es-MX" dirty="0">
                <a:latin typeface="Bookman Old Style" panose="02050604050505020204" pitchFamily="18" charset="0"/>
              </a:rPr>
              <a:t>Tan, </a:t>
            </a:r>
            <a:r>
              <a:rPr lang="es-MX" dirty="0" err="1">
                <a:latin typeface="Bookman Old Style" panose="02050604050505020204" pitchFamily="18" charset="0"/>
              </a:rPr>
              <a:t>Steinbach</a:t>
            </a:r>
            <a:r>
              <a:rPr lang="es-MX" dirty="0">
                <a:latin typeface="Bookman Old Style" panose="02050604050505020204" pitchFamily="18" charset="0"/>
              </a:rPr>
              <a:t> &amp; Kumar </a:t>
            </a:r>
            <a:r>
              <a:rPr lang="es-MX" dirty="0" err="1">
                <a:latin typeface="Bookman Old Style" panose="02050604050505020204" pitchFamily="18" charset="0"/>
              </a:rPr>
              <a:t>Vipin</a:t>
            </a:r>
            <a:r>
              <a:rPr lang="es-MX" dirty="0">
                <a:latin typeface="Bookman Old Style" panose="02050604050505020204" pitchFamily="18" charset="0"/>
              </a:rPr>
              <a:t> (2014) mencionan que la construcción de un árbol de decisión en dos etapas: </a:t>
            </a:r>
          </a:p>
        </p:txBody>
      </p:sp>
      <p:sp>
        <p:nvSpPr>
          <p:cNvPr id="17" name="CuadroTexto 16">
            <a:extLst>
              <a:ext uri="{FF2B5EF4-FFF2-40B4-BE49-F238E27FC236}">
                <a16:creationId xmlns:a16="http://schemas.microsoft.com/office/drawing/2014/main" id="{5D080107-EDA2-44CC-AC35-E31BE28A8CB5}"/>
              </a:ext>
            </a:extLst>
          </p:cNvPr>
          <p:cNvSpPr txBox="1"/>
          <p:nvPr/>
        </p:nvSpPr>
        <p:spPr>
          <a:xfrm>
            <a:off x="1408869" y="2473828"/>
            <a:ext cx="10219713" cy="646331"/>
          </a:xfrm>
          <a:prstGeom prst="rect">
            <a:avLst/>
          </a:prstGeom>
          <a:noFill/>
        </p:spPr>
        <p:txBody>
          <a:bodyPr wrap="square">
            <a:spAutoFit/>
          </a:bodyPr>
          <a:lstStyle/>
          <a:p>
            <a:r>
              <a:rPr lang="es-MX" u="sng" dirty="0">
                <a:latin typeface="Bookman Old Style" panose="02050604050505020204" pitchFamily="18" charset="0"/>
                <a:ea typeface="Calibri" panose="020F0502020204030204" pitchFamily="34" charset="0"/>
                <a:cs typeface="Times New Roman" panose="02020603050405020304" pitchFamily="18" charset="0"/>
              </a:rPr>
              <a:t>E</a:t>
            </a:r>
            <a:r>
              <a:rPr lang="es-MX" sz="1800" u="sng" dirty="0">
                <a:effectLst/>
                <a:latin typeface="Bookman Old Style" panose="02050604050505020204" pitchFamily="18" charset="0"/>
                <a:ea typeface="Calibri" panose="020F0502020204030204" pitchFamily="34" charset="0"/>
                <a:cs typeface="Times New Roman" panose="02020603050405020304" pitchFamily="18" charset="0"/>
              </a:rPr>
              <a:t>ncontrar el árbol óptimo es computacionalmente inviable debido al tamaño exponencial del espacio de búsqueda. </a:t>
            </a:r>
            <a:endParaRPr lang="es-MX" u="sng" dirty="0"/>
          </a:p>
        </p:txBody>
      </p:sp>
      <p:sp>
        <p:nvSpPr>
          <p:cNvPr id="19" name="CuadroTexto 18">
            <a:extLst>
              <a:ext uri="{FF2B5EF4-FFF2-40B4-BE49-F238E27FC236}">
                <a16:creationId xmlns:a16="http://schemas.microsoft.com/office/drawing/2014/main" id="{6095BD90-17A7-4E37-BE97-C46BE44593B7}"/>
              </a:ext>
            </a:extLst>
          </p:cNvPr>
          <p:cNvSpPr txBox="1"/>
          <p:nvPr/>
        </p:nvSpPr>
        <p:spPr>
          <a:xfrm>
            <a:off x="2365839" y="4067875"/>
            <a:ext cx="8788675" cy="923330"/>
          </a:xfrm>
          <a:prstGeom prst="rect">
            <a:avLst/>
          </a:prstGeom>
          <a:noFill/>
        </p:spPr>
        <p:txBody>
          <a:bodyPr wrap="square">
            <a:spAutoFit/>
          </a:bodyPr>
          <a:lstStyle/>
          <a:p>
            <a:r>
              <a:rPr lang="es-MX" sz="1800" dirty="0">
                <a:effectLst/>
                <a:latin typeface="Bookman Old Style" panose="02050604050505020204" pitchFamily="18" charset="0"/>
                <a:ea typeface="Calibri" panose="020F0502020204030204" pitchFamily="34" charset="0"/>
                <a:cs typeface="Times New Roman" panose="02020603050405020304" pitchFamily="18" charset="0"/>
              </a:rPr>
              <a:t>Uno de esos algoritmos es el </a:t>
            </a:r>
            <a:r>
              <a:rPr lang="es-MX" sz="1800" b="1" dirty="0">
                <a:effectLst/>
                <a:latin typeface="Bookman Old Style" panose="02050604050505020204" pitchFamily="18" charset="0"/>
                <a:ea typeface="Calibri" panose="020F0502020204030204" pitchFamily="34" charset="0"/>
                <a:cs typeface="Times New Roman" panose="02020603050405020304" pitchFamily="18" charset="0"/>
              </a:rPr>
              <a:t>algoritmo de Hunt</a:t>
            </a:r>
            <a:r>
              <a:rPr lang="es-MX" sz="1800" dirty="0">
                <a:effectLst/>
                <a:latin typeface="Bookman Old Style" panose="02050604050505020204" pitchFamily="18" charset="0"/>
                <a:ea typeface="Calibri" panose="020F0502020204030204" pitchFamily="34" charset="0"/>
                <a:cs typeface="Times New Roman" panose="02020603050405020304" pitchFamily="18" charset="0"/>
              </a:rPr>
              <a:t>, </a:t>
            </a:r>
            <a:r>
              <a:rPr lang="es-MX" sz="1800" u="sng" dirty="0">
                <a:effectLst/>
                <a:latin typeface="Bookman Old Style" panose="02050604050505020204" pitchFamily="18" charset="0"/>
                <a:ea typeface="Calibri" panose="020F0502020204030204" pitchFamily="34" charset="0"/>
                <a:cs typeface="Times New Roman" panose="02020603050405020304" pitchFamily="18" charset="0"/>
              </a:rPr>
              <a:t>que es la base de muchos algoritmos de inducción de árboles de decisión existentes, incluidos ID3, C4.5 y CART.</a:t>
            </a:r>
            <a:r>
              <a:rPr lang="es-MX" sz="18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s-MX" dirty="0"/>
          </a:p>
        </p:txBody>
      </p:sp>
    </p:spTree>
    <p:extLst>
      <p:ext uri="{BB962C8B-B14F-4D97-AF65-F5344CB8AC3E}">
        <p14:creationId xmlns:p14="http://schemas.microsoft.com/office/powerpoint/2010/main" val="3412796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vert="horz" lIns="91440" tIns="45720" rIns="91440" bIns="45720" rtlCol="0" anchor="ctr"/>
          <a:lstStyle/>
          <a:p>
            <a:fld id="{7DD655A9-2AB2-4445-B4B1-8C8656337950}" type="slidenum">
              <a:rPr lang="es-MX">
                <a:solidFill>
                  <a:schemeClr val="tx1"/>
                </a:solidFill>
              </a:rPr>
              <a:pPr/>
              <a:t>20</a:t>
            </a:fld>
            <a:endParaRPr lang="es-MX">
              <a:solidFill>
                <a:schemeClr val="tx1"/>
              </a:solidFill>
            </a:endParaRPr>
          </a:p>
        </p:txBody>
      </p:sp>
      <p:sp>
        <p:nvSpPr>
          <p:cNvPr id="7" name="CuadroTexto 6">
            <a:extLst>
              <a:ext uri="{FF2B5EF4-FFF2-40B4-BE49-F238E27FC236}">
                <a16:creationId xmlns:a16="http://schemas.microsoft.com/office/drawing/2014/main" id="{28A3BA34-98FB-4D26-A41C-B41455B4A618}"/>
              </a:ext>
            </a:extLst>
          </p:cNvPr>
          <p:cNvSpPr txBox="1"/>
          <p:nvPr/>
        </p:nvSpPr>
        <p:spPr>
          <a:xfrm>
            <a:off x="3439695" y="6363546"/>
            <a:ext cx="5925791" cy="307777"/>
          </a:xfrm>
          <a:prstGeom prst="rect">
            <a:avLst/>
          </a:prstGeom>
          <a:noFill/>
        </p:spPr>
        <p:txBody>
          <a:bodyPr wrap="square">
            <a:spAutoFit/>
          </a:bodyPr>
          <a:lstStyle/>
          <a:p>
            <a:r>
              <a:rPr lang="es-MX" sz="1400" dirty="0">
                <a:latin typeface="Bookman Old Style" panose="02050604050505020204" pitchFamily="18" charset="0"/>
                <a:ea typeface="Calibri" panose="020F0502020204030204" pitchFamily="34" charset="0"/>
                <a:cs typeface="Times New Roman" panose="02020603050405020304" pitchFamily="18" charset="0"/>
              </a:rPr>
              <a:t>Data </a:t>
            </a:r>
            <a:r>
              <a:rPr lang="es-MX" sz="1400" dirty="0" err="1">
                <a:latin typeface="Bookman Old Style" panose="02050604050505020204" pitchFamily="18" charset="0"/>
                <a:ea typeface="Calibri" panose="020F0502020204030204" pitchFamily="34" charset="0"/>
                <a:cs typeface="Times New Roman" panose="02020603050405020304" pitchFamily="18" charset="0"/>
              </a:rPr>
              <a:t>Mining</a:t>
            </a:r>
            <a:r>
              <a:rPr lang="es-MX" sz="1400" dirty="0">
                <a:latin typeface="Bookman Old Style" panose="02050604050505020204" pitchFamily="18" charset="0"/>
                <a:ea typeface="Calibri" panose="020F0502020204030204" pitchFamily="34" charset="0"/>
                <a:cs typeface="Times New Roman" panose="02020603050405020304" pitchFamily="18" charset="0"/>
              </a:rPr>
              <a:t>. ESCOM-IPN. </a:t>
            </a:r>
            <a:r>
              <a:rPr lang="es-MX" sz="1400" i="1" dirty="0">
                <a:latin typeface="Bookman Old Style" panose="02050604050505020204" pitchFamily="18" charset="0"/>
                <a:ea typeface="Calibri" panose="020F0502020204030204" pitchFamily="34" charset="0"/>
                <a:cs typeface="Times New Roman" panose="02020603050405020304" pitchFamily="18" charset="0"/>
              </a:rPr>
              <a:t>Dra. Fabiola Ocampo Botello</a:t>
            </a:r>
            <a:endParaRPr lang="es-MX" sz="1400" i="1" dirty="0"/>
          </a:p>
        </p:txBody>
      </p:sp>
      <p:sp>
        <p:nvSpPr>
          <p:cNvPr id="6" name="CuadroTexto 5">
            <a:extLst>
              <a:ext uri="{FF2B5EF4-FFF2-40B4-BE49-F238E27FC236}">
                <a16:creationId xmlns:a16="http://schemas.microsoft.com/office/drawing/2014/main" id="{C06073B6-4647-4F88-8848-75E03AC28C0C}"/>
              </a:ext>
            </a:extLst>
          </p:cNvPr>
          <p:cNvSpPr txBox="1"/>
          <p:nvPr/>
        </p:nvSpPr>
        <p:spPr>
          <a:xfrm>
            <a:off x="1182254" y="565662"/>
            <a:ext cx="6096000" cy="374205"/>
          </a:xfrm>
          <a:prstGeom prst="rect">
            <a:avLst/>
          </a:prstGeom>
          <a:noFill/>
        </p:spPr>
        <p:txBody>
          <a:bodyPr wrap="square">
            <a:spAutoFit/>
          </a:bodyPr>
          <a:lstStyle/>
          <a:p>
            <a:pPr>
              <a:lnSpc>
                <a:spcPct val="107000"/>
              </a:lnSpc>
              <a:spcAft>
                <a:spcPts val="800"/>
              </a:spcAft>
            </a:pPr>
            <a:r>
              <a:rPr lang="es-MX" b="1" dirty="0">
                <a:effectLst/>
                <a:latin typeface="Bookman Old Style" panose="02050604050505020204" pitchFamily="18" charset="0"/>
                <a:ea typeface="Calibri" panose="020F0502020204030204" pitchFamily="34" charset="0"/>
                <a:cs typeface="Times New Roman" panose="02020603050405020304" pitchFamily="18" charset="0"/>
              </a:rPr>
              <a:t>Sobreajuste por presencia de ruido</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CFB77EFC-DB6B-430F-987E-C8251071E792}"/>
              </a:ext>
            </a:extLst>
          </p:cNvPr>
          <p:cNvPicPr>
            <a:picLocks noChangeAspect="1"/>
          </p:cNvPicPr>
          <p:nvPr/>
        </p:nvPicPr>
        <p:blipFill>
          <a:blip r:embed="rId2"/>
          <a:stretch>
            <a:fillRect/>
          </a:stretch>
        </p:blipFill>
        <p:spPr>
          <a:xfrm>
            <a:off x="957152" y="1075897"/>
            <a:ext cx="5138848" cy="2414224"/>
          </a:xfrm>
          <a:prstGeom prst="rect">
            <a:avLst/>
          </a:prstGeom>
        </p:spPr>
      </p:pic>
      <p:pic>
        <p:nvPicPr>
          <p:cNvPr id="4" name="Imagen 3">
            <a:extLst>
              <a:ext uri="{FF2B5EF4-FFF2-40B4-BE49-F238E27FC236}">
                <a16:creationId xmlns:a16="http://schemas.microsoft.com/office/drawing/2014/main" id="{B37D67F2-BB2B-4DD6-809E-8DA0361399AF}"/>
              </a:ext>
            </a:extLst>
          </p:cNvPr>
          <p:cNvPicPr>
            <a:picLocks noChangeAspect="1"/>
          </p:cNvPicPr>
          <p:nvPr/>
        </p:nvPicPr>
        <p:blipFill>
          <a:blip r:embed="rId3"/>
          <a:stretch>
            <a:fillRect/>
          </a:stretch>
        </p:blipFill>
        <p:spPr>
          <a:xfrm>
            <a:off x="1311580" y="3813293"/>
            <a:ext cx="4405730" cy="2254094"/>
          </a:xfrm>
          <a:prstGeom prst="rect">
            <a:avLst/>
          </a:prstGeom>
        </p:spPr>
      </p:pic>
      <p:sp>
        <p:nvSpPr>
          <p:cNvPr id="8" name="CuadroTexto 7">
            <a:extLst>
              <a:ext uri="{FF2B5EF4-FFF2-40B4-BE49-F238E27FC236}">
                <a16:creationId xmlns:a16="http://schemas.microsoft.com/office/drawing/2014/main" id="{AC74DC35-7C64-4A4F-81FF-73FCDB2D8409}"/>
              </a:ext>
            </a:extLst>
          </p:cNvPr>
          <p:cNvSpPr txBox="1"/>
          <p:nvPr/>
        </p:nvSpPr>
        <p:spPr>
          <a:xfrm>
            <a:off x="6096000" y="711437"/>
            <a:ext cx="5440348" cy="4832092"/>
          </a:xfrm>
          <a:prstGeom prst="rect">
            <a:avLst/>
          </a:prstGeom>
          <a:noFill/>
        </p:spPr>
        <p:txBody>
          <a:bodyPr wrap="square">
            <a:spAutoFit/>
          </a:bodyPr>
          <a:lstStyle/>
          <a:p>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El problema de clasificación de mamíferos. </a:t>
            </a:r>
          </a:p>
          <a:p>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Dos de los diez registros de entrenamiento están mal etiquetados: los murciélagos (bat) y las ballenas (</a:t>
            </a:r>
            <a:r>
              <a:rPr lang="es-MX" sz="1400" dirty="0" err="1">
                <a:effectLst/>
                <a:latin typeface="Bookman Old Style" panose="02050604050505020204" pitchFamily="18" charset="0"/>
                <a:ea typeface="Calibri" panose="020F0502020204030204" pitchFamily="34" charset="0"/>
                <a:cs typeface="Times New Roman" panose="02020603050405020304" pitchFamily="18" charset="0"/>
              </a:rPr>
              <a:t>whale</a:t>
            </a:r>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 se clasifican como no mamíferos en lugar de mamíferos. </a:t>
            </a:r>
          </a:p>
          <a:p>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En la figura 4.25 (a) se muestra un árbol de decisiones que se ajusta perfectamente a los datos de entrenamiento. Aunque el error de entrenamiento para el árbol es cero, su tasa de error en el conjunto de prueba es del 30%. </a:t>
            </a:r>
          </a:p>
          <a:p>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Tanto los humanos como los delfines fueron clasificados erróneamente como no mamíferos porque sus valores de atributo para Temperatura corporal, Da a luz y Cuatro patas son idénticos a los registros mal etiquetados en el conjunto de entrenamiento. </a:t>
            </a:r>
          </a:p>
          <a:p>
            <a:endParaRPr lang="es-MX" sz="14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Los osos hormigueros espinosos (</a:t>
            </a:r>
            <a:r>
              <a:rPr lang="es-MX" sz="1400" i="1" dirty="0" err="1">
                <a:effectLst/>
                <a:latin typeface="Bookman Old Style" panose="02050604050505020204" pitchFamily="18" charset="0"/>
                <a:ea typeface="Calibri" panose="020F0502020204030204" pitchFamily="34" charset="0"/>
                <a:cs typeface="Times New Roman" panose="02020603050405020304" pitchFamily="18" charset="0"/>
              </a:rPr>
              <a:t>spiny</a:t>
            </a:r>
            <a:r>
              <a:rPr lang="es-MX" sz="1400" i="1" dirty="0">
                <a:effectLst/>
                <a:latin typeface="Bookman Old Style" panose="02050604050505020204" pitchFamily="18" charset="0"/>
                <a:ea typeface="Calibri" panose="020F0502020204030204" pitchFamily="34" charset="0"/>
                <a:cs typeface="Times New Roman" panose="02020603050405020304" pitchFamily="18" charset="0"/>
              </a:rPr>
              <a:t> </a:t>
            </a:r>
            <a:r>
              <a:rPr lang="es-MX" sz="1400" i="1" dirty="0" err="1">
                <a:effectLst/>
                <a:latin typeface="Bookman Old Style" panose="02050604050505020204" pitchFamily="18" charset="0"/>
                <a:ea typeface="Calibri" panose="020F0502020204030204" pitchFamily="34" charset="0"/>
                <a:cs typeface="Times New Roman" panose="02020603050405020304" pitchFamily="18" charset="0"/>
              </a:rPr>
              <a:t>anteater</a:t>
            </a:r>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 por otro lado, representan un caso excepcional en el que la etiqueta de clase de un registro de prueba contradice las etiquetas de clase de otros registros similares en el conjunto de entrenamiento. </a:t>
            </a:r>
          </a:p>
          <a:p>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Los errores debidos a casos excepcionales suelen ser inevitables y establecen la tasa de error mínima que puede alcanzar cualquier clasificador.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4">
            <p14:nvContentPartPr>
              <p14:cNvPr id="15" name="Entrada de lápiz 14">
                <a:extLst>
                  <a:ext uri="{FF2B5EF4-FFF2-40B4-BE49-F238E27FC236}">
                    <a16:creationId xmlns:a16="http://schemas.microsoft.com/office/drawing/2014/main" id="{F226D77D-48D1-47E5-B0ED-7F1557C1E1CA}"/>
                  </a:ext>
                </a:extLst>
              </p14:cNvPr>
              <p14:cNvContentPartPr/>
              <p14:nvPr/>
            </p14:nvContentPartPr>
            <p14:xfrm>
              <a:off x="1583221" y="1149105"/>
              <a:ext cx="2374920" cy="48240"/>
            </p14:xfrm>
          </p:contentPart>
        </mc:Choice>
        <mc:Fallback xmlns="">
          <p:pic>
            <p:nvPicPr>
              <p:cNvPr id="15" name="Entrada de lápiz 14">
                <a:extLst>
                  <a:ext uri="{FF2B5EF4-FFF2-40B4-BE49-F238E27FC236}">
                    <a16:creationId xmlns:a16="http://schemas.microsoft.com/office/drawing/2014/main" id="{F226D77D-48D1-47E5-B0ED-7F1557C1E1CA}"/>
                  </a:ext>
                </a:extLst>
              </p:cNvPr>
              <p:cNvPicPr/>
              <p:nvPr/>
            </p:nvPicPr>
            <p:blipFill>
              <a:blip r:embed="rId5"/>
              <a:stretch>
                <a:fillRect/>
              </a:stretch>
            </p:blipFill>
            <p:spPr>
              <a:xfrm>
                <a:off x="1529581" y="1041465"/>
                <a:ext cx="248256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Entrada de lápiz 15">
                <a:extLst>
                  <a:ext uri="{FF2B5EF4-FFF2-40B4-BE49-F238E27FC236}">
                    <a16:creationId xmlns:a16="http://schemas.microsoft.com/office/drawing/2014/main" id="{53C86DD8-4016-49DB-9B88-94BA79CF3A5A}"/>
                  </a:ext>
                </a:extLst>
              </p14:cNvPr>
              <p14:cNvContentPartPr/>
              <p14:nvPr/>
            </p14:nvContentPartPr>
            <p14:xfrm>
              <a:off x="3289621" y="3967185"/>
              <a:ext cx="1574640" cy="48960"/>
            </p14:xfrm>
          </p:contentPart>
        </mc:Choice>
        <mc:Fallback xmlns="">
          <p:pic>
            <p:nvPicPr>
              <p:cNvPr id="16" name="Entrada de lápiz 15">
                <a:extLst>
                  <a:ext uri="{FF2B5EF4-FFF2-40B4-BE49-F238E27FC236}">
                    <a16:creationId xmlns:a16="http://schemas.microsoft.com/office/drawing/2014/main" id="{53C86DD8-4016-49DB-9B88-94BA79CF3A5A}"/>
                  </a:ext>
                </a:extLst>
              </p:cNvPr>
              <p:cNvPicPr/>
              <p:nvPr/>
            </p:nvPicPr>
            <p:blipFill>
              <a:blip r:embed="rId7"/>
              <a:stretch>
                <a:fillRect/>
              </a:stretch>
            </p:blipFill>
            <p:spPr>
              <a:xfrm>
                <a:off x="3235621" y="3859545"/>
                <a:ext cx="168228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6" name="Entrada de lápiz 25">
                <a:extLst>
                  <a:ext uri="{FF2B5EF4-FFF2-40B4-BE49-F238E27FC236}">
                    <a16:creationId xmlns:a16="http://schemas.microsoft.com/office/drawing/2014/main" id="{51096E04-B189-4732-8487-C584EA6DB950}"/>
                  </a:ext>
                </a:extLst>
              </p14:cNvPr>
              <p14:cNvContentPartPr/>
              <p14:nvPr/>
            </p14:nvContentPartPr>
            <p14:xfrm>
              <a:off x="1517341" y="2337825"/>
              <a:ext cx="187560" cy="11520"/>
            </p14:xfrm>
          </p:contentPart>
        </mc:Choice>
        <mc:Fallback xmlns="">
          <p:pic>
            <p:nvPicPr>
              <p:cNvPr id="26" name="Entrada de lápiz 25">
                <a:extLst>
                  <a:ext uri="{FF2B5EF4-FFF2-40B4-BE49-F238E27FC236}">
                    <a16:creationId xmlns:a16="http://schemas.microsoft.com/office/drawing/2014/main" id="{51096E04-B189-4732-8487-C584EA6DB950}"/>
                  </a:ext>
                </a:extLst>
              </p:cNvPr>
              <p:cNvPicPr/>
              <p:nvPr/>
            </p:nvPicPr>
            <p:blipFill>
              <a:blip r:embed="rId9"/>
              <a:stretch>
                <a:fillRect/>
              </a:stretch>
            </p:blipFill>
            <p:spPr>
              <a:xfrm>
                <a:off x="1513021" y="2333505"/>
                <a:ext cx="19620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 name="Entrada de lápiz 29">
                <a:extLst>
                  <a:ext uri="{FF2B5EF4-FFF2-40B4-BE49-F238E27FC236}">
                    <a16:creationId xmlns:a16="http://schemas.microsoft.com/office/drawing/2014/main" id="{33066963-9C88-46C5-8A88-D63CB205F425}"/>
                  </a:ext>
                </a:extLst>
              </p14:cNvPr>
              <p14:cNvContentPartPr/>
              <p14:nvPr/>
            </p14:nvContentPartPr>
            <p14:xfrm>
              <a:off x="1517341" y="2317665"/>
              <a:ext cx="197280" cy="10800"/>
            </p14:xfrm>
          </p:contentPart>
        </mc:Choice>
        <mc:Fallback xmlns="">
          <p:pic>
            <p:nvPicPr>
              <p:cNvPr id="30" name="Entrada de lápiz 29">
                <a:extLst>
                  <a:ext uri="{FF2B5EF4-FFF2-40B4-BE49-F238E27FC236}">
                    <a16:creationId xmlns:a16="http://schemas.microsoft.com/office/drawing/2014/main" id="{33066963-9C88-46C5-8A88-D63CB205F425}"/>
                  </a:ext>
                </a:extLst>
              </p:cNvPr>
              <p:cNvPicPr/>
              <p:nvPr/>
            </p:nvPicPr>
            <p:blipFill>
              <a:blip r:embed="rId11"/>
              <a:stretch>
                <a:fillRect/>
              </a:stretch>
            </p:blipFill>
            <p:spPr>
              <a:xfrm>
                <a:off x="1513021" y="2313345"/>
                <a:ext cx="205920" cy="19440"/>
              </a:xfrm>
              <a:prstGeom prst="rect">
                <a:avLst/>
              </a:prstGeom>
            </p:spPr>
          </p:pic>
        </mc:Fallback>
      </mc:AlternateContent>
      <p:grpSp>
        <p:nvGrpSpPr>
          <p:cNvPr id="34" name="Grupo 33">
            <a:extLst>
              <a:ext uri="{FF2B5EF4-FFF2-40B4-BE49-F238E27FC236}">
                <a16:creationId xmlns:a16="http://schemas.microsoft.com/office/drawing/2014/main" id="{C832325B-18C0-4AA3-A0ED-B2F0A8D350BB}"/>
              </a:ext>
            </a:extLst>
          </p:cNvPr>
          <p:cNvGrpSpPr/>
          <p:nvPr/>
        </p:nvGrpSpPr>
        <p:grpSpPr>
          <a:xfrm>
            <a:off x="1479541" y="2438985"/>
            <a:ext cx="378360" cy="69120"/>
            <a:chOff x="1479541" y="2438985"/>
            <a:chExt cx="378360" cy="69120"/>
          </a:xfrm>
        </p:grpSpPr>
        <mc:AlternateContent xmlns:mc="http://schemas.openxmlformats.org/markup-compatibility/2006" xmlns:p14="http://schemas.microsoft.com/office/powerpoint/2010/main">
          <mc:Choice Requires="p14">
            <p:contentPart p14:bwMode="auto" r:id="rId12">
              <p14:nvContentPartPr>
                <p14:cNvPr id="27" name="Entrada de lápiz 26">
                  <a:extLst>
                    <a:ext uri="{FF2B5EF4-FFF2-40B4-BE49-F238E27FC236}">
                      <a16:creationId xmlns:a16="http://schemas.microsoft.com/office/drawing/2014/main" id="{1654FEDF-D914-44A5-8204-8916E08DE4EC}"/>
                    </a:ext>
                  </a:extLst>
                </p14:cNvPr>
                <p14:cNvContentPartPr/>
                <p14:nvPr/>
              </p14:nvContentPartPr>
              <p14:xfrm>
                <a:off x="1536061" y="2478945"/>
                <a:ext cx="300960" cy="29160"/>
              </p14:xfrm>
            </p:contentPart>
          </mc:Choice>
          <mc:Fallback xmlns="">
            <p:pic>
              <p:nvPicPr>
                <p:cNvPr id="27" name="Entrada de lápiz 26">
                  <a:extLst>
                    <a:ext uri="{FF2B5EF4-FFF2-40B4-BE49-F238E27FC236}">
                      <a16:creationId xmlns:a16="http://schemas.microsoft.com/office/drawing/2014/main" id="{1654FEDF-D914-44A5-8204-8916E08DE4EC}"/>
                    </a:ext>
                  </a:extLst>
                </p:cNvPr>
                <p:cNvPicPr/>
                <p:nvPr/>
              </p:nvPicPr>
              <p:blipFill>
                <a:blip r:embed="rId13"/>
                <a:stretch>
                  <a:fillRect/>
                </a:stretch>
              </p:blipFill>
              <p:spPr>
                <a:xfrm>
                  <a:off x="1531741" y="2474625"/>
                  <a:ext cx="3096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Entrada de lápiz 27">
                  <a:extLst>
                    <a:ext uri="{FF2B5EF4-FFF2-40B4-BE49-F238E27FC236}">
                      <a16:creationId xmlns:a16="http://schemas.microsoft.com/office/drawing/2014/main" id="{C5C28995-96BA-42DB-99B6-5A685515D6FB}"/>
                    </a:ext>
                  </a:extLst>
                </p14:cNvPr>
                <p14:cNvContentPartPr/>
                <p14:nvPr/>
              </p14:nvContentPartPr>
              <p14:xfrm>
                <a:off x="1479541" y="2468865"/>
                <a:ext cx="353880" cy="29880"/>
              </p14:xfrm>
            </p:contentPart>
          </mc:Choice>
          <mc:Fallback xmlns="">
            <p:pic>
              <p:nvPicPr>
                <p:cNvPr id="28" name="Entrada de lápiz 27">
                  <a:extLst>
                    <a:ext uri="{FF2B5EF4-FFF2-40B4-BE49-F238E27FC236}">
                      <a16:creationId xmlns:a16="http://schemas.microsoft.com/office/drawing/2014/main" id="{C5C28995-96BA-42DB-99B6-5A685515D6FB}"/>
                    </a:ext>
                  </a:extLst>
                </p:cNvPr>
                <p:cNvPicPr/>
                <p:nvPr/>
              </p:nvPicPr>
              <p:blipFill>
                <a:blip r:embed="rId15"/>
                <a:stretch>
                  <a:fillRect/>
                </a:stretch>
              </p:blipFill>
              <p:spPr>
                <a:xfrm>
                  <a:off x="1475221" y="2464545"/>
                  <a:ext cx="3625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1" name="Entrada de lápiz 30">
                  <a:extLst>
                    <a:ext uri="{FF2B5EF4-FFF2-40B4-BE49-F238E27FC236}">
                      <a16:creationId xmlns:a16="http://schemas.microsoft.com/office/drawing/2014/main" id="{9B7F06CE-43BA-48BA-9EBB-9A68EB5E8281}"/>
                    </a:ext>
                  </a:extLst>
                </p14:cNvPr>
                <p14:cNvContentPartPr/>
                <p14:nvPr/>
              </p14:nvContentPartPr>
              <p14:xfrm>
                <a:off x="1734421" y="2456985"/>
                <a:ext cx="123480" cy="40320"/>
              </p14:xfrm>
            </p:contentPart>
          </mc:Choice>
          <mc:Fallback xmlns="">
            <p:pic>
              <p:nvPicPr>
                <p:cNvPr id="31" name="Entrada de lápiz 30">
                  <a:extLst>
                    <a:ext uri="{FF2B5EF4-FFF2-40B4-BE49-F238E27FC236}">
                      <a16:creationId xmlns:a16="http://schemas.microsoft.com/office/drawing/2014/main" id="{9B7F06CE-43BA-48BA-9EBB-9A68EB5E8281}"/>
                    </a:ext>
                  </a:extLst>
                </p:cNvPr>
                <p:cNvPicPr/>
                <p:nvPr/>
              </p:nvPicPr>
              <p:blipFill>
                <a:blip r:embed="rId17"/>
                <a:stretch>
                  <a:fillRect/>
                </a:stretch>
              </p:blipFill>
              <p:spPr>
                <a:xfrm>
                  <a:off x="1730101" y="2452665"/>
                  <a:ext cx="13212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 name="Entrada de lápiz 32">
                  <a:extLst>
                    <a:ext uri="{FF2B5EF4-FFF2-40B4-BE49-F238E27FC236}">
                      <a16:creationId xmlns:a16="http://schemas.microsoft.com/office/drawing/2014/main" id="{7568A672-0FD8-42C1-A782-3AEE3497CC4C}"/>
                    </a:ext>
                  </a:extLst>
                </p14:cNvPr>
                <p14:cNvContentPartPr/>
                <p14:nvPr/>
              </p14:nvContentPartPr>
              <p14:xfrm>
                <a:off x="1819021" y="2438985"/>
                <a:ext cx="34560" cy="49320"/>
              </p14:xfrm>
            </p:contentPart>
          </mc:Choice>
          <mc:Fallback xmlns="">
            <p:pic>
              <p:nvPicPr>
                <p:cNvPr id="33" name="Entrada de lápiz 32">
                  <a:extLst>
                    <a:ext uri="{FF2B5EF4-FFF2-40B4-BE49-F238E27FC236}">
                      <a16:creationId xmlns:a16="http://schemas.microsoft.com/office/drawing/2014/main" id="{7568A672-0FD8-42C1-A782-3AEE3497CC4C}"/>
                    </a:ext>
                  </a:extLst>
                </p:cNvPr>
                <p:cNvPicPr/>
                <p:nvPr/>
              </p:nvPicPr>
              <p:blipFill>
                <a:blip r:embed="rId19"/>
                <a:stretch>
                  <a:fillRect/>
                </a:stretch>
              </p:blipFill>
              <p:spPr>
                <a:xfrm>
                  <a:off x="1814701" y="2434665"/>
                  <a:ext cx="43200" cy="57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35" name="Entrada de lápiz 34">
                <a:extLst>
                  <a:ext uri="{FF2B5EF4-FFF2-40B4-BE49-F238E27FC236}">
                    <a16:creationId xmlns:a16="http://schemas.microsoft.com/office/drawing/2014/main" id="{199AD02B-9C4D-4806-9358-62089B4BD684}"/>
                  </a:ext>
                </a:extLst>
              </p14:cNvPr>
              <p14:cNvContentPartPr/>
              <p14:nvPr/>
            </p14:nvContentPartPr>
            <p14:xfrm>
              <a:off x="1536061" y="5711385"/>
              <a:ext cx="785160" cy="105840"/>
            </p14:xfrm>
          </p:contentPart>
        </mc:Choice>
        <mc:Fallback xmlns="">
          <p:pic>
            <p:nvPicPr>
              <p:cNvPr id="35" name="Entrada de lápiz 34">
                <a:extLst>
                  <a:ext uri="{FF2B5EF4-FFF2-40B4-BE49-F238E27FC236}">
                    <a16:creationId xmlns:a16="http://schemas.microsoft.com/office/drawing/2014/main" id="{199AD02B-9C4D-4806-9358-62089B4BD684}"/>
                  </a:ext>
                </a:extLst>
              </p:cNvPr>
              <p:cNvPicPr/>
              <p:nvPr/>
            </p:nvPicPr>
            <p:blipFill>
              <a:blip r:embed="rId21"/>
              <a:stretch>
                <a:fillRect/>
              </a:stretch>
            </p:blipFill>
            <p:spPr>
              <a:xfrm>
                <a:off x="1531741" y="5707065"/>
                <a:ext cx="79380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 name="Entrada de lápiz 35">
                <a:extLst>
                  <a:ext uri="{FF2B5EF4-FFF2-40B4-BE49-F238E27FC236}">
                    <a16:creationId xmlns:a16="http://schemas.microsoft.com/office/drawing/2014/main" id="{DFB65A4A-0649-48E5-AFE2-C8A186882EB1}"/>
                  </a:ext>
                </a:extLst>
              </p14:cNvPr>
              <p14:cNvContentPartPr/>
              <p14:nvPr/>
            </p14:nvContentPartPr>
            <p14:xfrm>
              <a:off x="9030541" y="5259585"/>
              <a:ext cx="360" cy="360"/>
            </p14:xfrm>
          </p:contentPart>
        </mc:Choice>
        <mc:Fallback xmlns="">
          <p:pic>
            <p:nvPicPr>
              <p:cNvPr id="36" name="Entrada de lápiz 35">
                <a:extLst>
                  <a:ext uri="{FF2B5EF4-FFF2-40B4-BE49-F238E27FC236}">
                    <a16:creationId xmlns:a16="http://schemas.microsoft.com/office/drawing/2014/main" id="{DFB65A4A-0649-48E5-AFE2-C8A186882EB1}"/>
                  </a:ext>
                </a:extLst>
              </p:cNvPr>
              <p:cNvPicPr/>
              <p:nvPr/>
            </p:nvPicPr>
            <p:blipFill>
              <a:blip r:embed="rId23"/>
              <a:stretch>
                <a:fillRect/>
              </a:stretch>
            </p:blipFill>
            <p:spPr>
              <a:xfrm>
                <a:off x="9026221" y="5255265"/>
                <a:ext cx="9000" cy="9000"/>
              </a:xfrm>
              <a:prstGeom prst="rect">
                <a:avLst/>
              </a:prstGeom>
            </p:spPr>
          </p:pic>
        </mc:Fallback>
      </mc:AlternateContent>
      <p:grpSp>
        <p:nvGrpSpPr>
          <p:cNvPr id="39" name="Grupo 38">
            <a:extLst>
              <a:ext uri="{FF2B5EF4-FFF2-40B4-BE49-F238E27FC236}">
                <a16:creationId xmlns:a16="http://schemas.microsoft.com/office/drawing/2014/main" id="{A94E048F-F1EF-4BBC-895A-F42156DD52EF}"/>
              </a:ext>
            </a:extLst>
          </p:cNvPr>
          <p:cNvGrpSpPr/>
          <p:nvPr/>
        </p:nvGrpSpPr>
        <p:grpSpPr>
          <a:xfrm>
            <a:off x="9021181" y="5268945"/>
            <a:ext cx="360" cy="360"/>
            <a:chOff x="9021181" y="5268945"/>
            <a:chExt cx="360" cy="360"/>
          </a:xfrm>
        </p:grpSpPr>
        <mc:AlternateContent xmlns:mc="http://schemas.openxmlformats.org/markup-compatibility/2006" xmlns:p14="http://schemas.microsoft.com/office/powerpoint/2010/main">
          <mc:Choice Requires="p14">
            <p:contentPart p14:bwMode="auto" r:id="rId24">
              <p14:nvContentPartPr>
                <p14:cNvPr id="37" name="Entrada de lápiz 36">
                  <a:extLst>
                    <a:ext uri="{FF2B5EF4-FFF2-40B4-BE49-F238E27FC236}">
                      <a16:creationId xmlns:a16="http://schemas.microsoft.com/office/drawing/2014/main" id="{5B52DFE9-F1E2-497E-822A-87DE0FD67029}"/>
                    </a:ext>
                  </a:extLst>
                </p14:cNvPr>
                <p14:cNvContentPartPr/>
                <p14:nvPr/>
              </p14:nvContentPartPr>
              <p14:xfrm>
                <a:off x="9021181" y="5268945"/>
                <a:ext cx="360" cy="360"/>
              </p14:xfrm>
            </p:contentPart>
          </mc:Choice>
          <mc:Fallback xmlns="">
            <p:pic>
              <p:nvPicPr>
                <p:cNvPr id="37" name="Entrada de lápiz 36">
                  <a:extLst>
                    <a:ext uri="{FF2B5EF4-FFF2-40B4-BE49-F238E27FC236}">
                      <a16:creationId xmlns:a16="http://schemas.microsoft.com/office/drawing/2014/main" id="{5B52DFE9-F1E2-497E-822A-87DE0FD67029}"/>
                    </a:ext>
                  </a:extLst>
                </p:cNvPr>
                <p:cNvPicPr/>
                <p:nvPr/>
              </p:nvPicPr>
              <p:blipFill>
                <a:blip r:embed="rId23"/>
                <a:stretch>
                  <a:fillRect/>
                </a:stretch>
              </p:blipFill>
              <p:spPr>
                <a:xfrm>
                  <a:off x="9016861" y="526462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8" name="Entrada de lápiz 37">
                  <a:extLst>
                    <a:ext uri="{FF2B5EF4-FFF2-40B4-BE49-F238E27FC236}">
                      <a16:creationId xmlns:a16="http://schemas.microsoft.com/office/drawing/2014/main" id="{A18BEAEA-F2DF-4635-8294-FDD1BA3CAE8D}"/>
                    </a:ext>
                  </a:extLst>
                </p14:cNvPr>
                <p14:cNvContentPartPr/>
                <p14:nvPr/>
              </p14:nvContentPartPr>
              <p14:xfrm>
                <a:off x="9021181" y="5268945"/>
                <a:ext cx="360" cy="360"/>
              </p14:xfrm>
            </p:contentPart>
          </mc:Choice>
          <mc:Fallback xmlns="">
            <p:pic>
              <p:nvPicPr>
                <p:cNvPr id="38" name="Entrada de lápiz 37">
                  <a:extLst>
                    <a:ext uri="{FF2B5EF4-FFF2-40B4-BE49-F238E27FC236}">
                      <a16:creationId xmlns:a16="http://schemas.microsoft.com/office/drawing/2014/main" id="{A18BEAEA-F2DF-4635-8294-FDD1BA3CAE8D}"/>
                    </a:ext>
                  </a:extLst>
                </p:cNvPr>
                <p:cNvPicPr/>
                <p:nvPr/>
              </p:nvPicPr>
              <p:blipFill>
                <a:blip r:embed="rId23"/>
                <a:stretch>
                  <a:fillRect/>
                </a:stretch>
              </p:blipFill>
              <p:spPr>
                <a:xfrm>
                  <a:off x="9016861" y="5264625"/>
                  <a:ext cx="9000" cy="9000"/>
                </a:xfrm>
                <a:prstGeom prst="rect">
                  <a:avLst/>
                </a:prstGeom>
              </p:spPr>
            </p:pic>
          </mc:Fallback>
        </mc:AlternateContent>
      </p:grpSp>
    </p:spTree>
    <p:extLst>
      <p:ext uri="{BB962C8B-B14F-4D97-AF65-F5344CB8AC3E}">
        <p14:creationId xmlns:p14="http://schemas.microsoft.com/office/powerpoint/2010/main" val="3889746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vert="horz" lIns="91440" tIns="45720" rIns="91440" bIns="45720" rtlCol="0" anchor="ctr"/>
          <a:lstStyle/>
          <a:p>
            <a:fld id="{7DD655A9-2AB2-4445-B4B1-8C8656337950}" type="slidenum">
              <a:rPr lang="es-MX">
                <a:solidFill>
                  <a:schemeClr val="tx1"/>
                </a:solidFill>
              </a:rPr>
              <a:pPr/>
              <a:t>21</a:t>
            </a:fld>
            <a:endParaRPr lang="es-MX">
              <a:solidFill>
                <a:schemeClr val="tx1"/>
              </a:solidFill>
            </a:endParaRPr>
          </a:p>
        </p:txBody>
      </p:sp>
      <p:sp>
        <p:nvSpPr>
          <p:cNvPr id="7" name="CuadroTexto 6">
            <a:extLst>
              <a:ext uri="{FF2B5EF4-FFF2-40B4-BE49-F238E27FC236}">
                <a16:creationId xmlns:a16="http://schemas.microsoft.com/office/drawing/2014/main" id="{28A3BA34-98FB-4D26-A41C-B41455B4A618}"/>
              </a:ext>
            </a:extLst>
          </p:cNvPr>
          <p:cNvSpPr txBox="1"/>
          <p:nvPr/>
        </p:nvSpPr>
        <p:spPr>
          <a:xfrm>
            <a:off x="3439695" y="6363546"/>
            <a:ext cx="5925791" cy="307777"/>
          </a:xfrm>
          <a:prstGeom prst="rect">
            <a:avLst/>
          </a:prstGeom>
          <a:noFill/>
        </p:spPr>
        <p:txBody>
          <a:bodyPr wrap="square">
            <a:spAutoFit/>
          </a:bodyPr>
          <a:lstStyle/>
          <a:p>
            <a:r>
              <a:rPr lang="es-MX" sz="1400" dirty="0">
                <a:latin typeface="Bookman Old Style" panose="02050604050505020204" pitchFamily="18" charset="0"/>
                <a:ea typeface="Calibri" panose="020F0502020204030204" pitchFamily="34" charset="0"/>
                <a:cs typeface="Times New Roman" panose="02020603050405020304" pitchFamily="18" charset="0"/>
              </a:rPr>
              <a:t>Data </a:t>
            </a:r>
            <a:r>
              <a:rPr lang="es-MX" sz="1400" dirty="0" err="1">
                <a:latin typeface="Bookman Old Style" panose="02050604050505020204" pitchFamily="18" charset="0"/>
                <a:ea typeface="Calibri" panose="020F0502020204030204" pitchFamily="34" charset="0"/>
                <a:cs typeface="Times New Roman" panose="02020603050405020304" pitchFamily="18" charset="0"/>
              </a:rPr>
              <a:t>Mining</a:t>
            </a:r>
            <a:r>
              <a:rPr lang="es-MX" sz="1400" dirty="0">
                <a:latin typeface="Bookman Old Style" panose="02050604050505020204" pitchFamily="18" charset="0"/>
                <a:ea typeface="Calibri" panose="020F0502020204030204" pitchFamily="34" charset="0"/>
                <a:cs typeface="Times New Roman" panose="02020603050405020304" pitchFamily="18" charset="0"/>
              </a:rPr>
              <a:t>. ESCOM-IPN. </a:t>
            </a:r>
            <a:r>
              <a:rPr lang="es-MX" sz="1400" i="1" dirty="0">
                <a:latin typeface="Bookman Old Style" panose="02050604050505020204" pitchFamily="18" charset="0"/>
                <a:ea typeface="Calibri" panose="020F0502020204030204" pitchFamily="34" charset="0"/>
                <a:cs typeface="Times New Roman" panose="02020603050405020304" pitchFamily="18" charset="0"/>
              </a:rPr>
              <a:t>Dra. Fabiola Ocampo Botello</a:t>
            </a:r>
            <a:endParaRPr lang="es-MX" sz="1400" i="1" dirty="0"/>
          </a:p>
        </p:txBody>
      </p:sp>
      <p:pic>
        <p:nvPicPr>
          <p:cNvPr id="3" name="Imagen 2">
            <a:extLst>
              <a:ext uri="{FF2B5EF4-FFF2-40B4-BE49-F238E27FC236}">
                <a16:creationId xmlns:a16="http://schemas.microsoft.com/office/drawing/2014/main" id="{51108D1D-9D17-4195-86AD-C39362135C57}"/>
              </a:ext>
            </a:extLst>
          </p:cNvPr>
          <p:cNvPicPr>
            <a:picLocks noChangeAspect="1"/>
          </p:cNvPicPr>
          <p:nvPr/>
        </p:nvPicPr>
        <p:blipFill>
          <a:blip r:embed="rId2"/>
          <a:stretch>
            <a:fillRect/>
          </a:stretch>
        </p:blipFill>
        <p:spPr>
          <a:xfrm>
            <a:off x="1251175" y="521625"/>
            <a:ext cx="6509675" cy="4702321"/>
          </a:xfrm>
          <a:prstGeom prst="rect">
            <a:avLst/>
          </a:prstGeom>
        </p:spPr>
      </p:pic>
      <p:sp>
        <p:nvSpPr>
          <p:cNvPr id="6" name="CuadroTexto 5">
            <a:extLst>
              <a:ext uri="{FF2B5EF4-FFF2-40B4-BE49-F238E27FC236}">
                <a16:creationId xmlns:a16="http://schemas.microsoft.com/office/drawing/2014/main" id="{2BFACBE3-92A2-485D-91BF-18CBF84AB8B9}"/>
              </a:ext>
            </a:extLst>
          </p:cNvPr>
          <p:cNvSpPr txBox="1"/>
          <p:nvPr/>
        </p:nvSpPr>
        <p:spPr>
          <a:xfrm>
            <a:off x="8078770" y="564462"/>
            <a:ext cx="3676453" cy="2308324"/>
          </a:xfrm>
          <a:prstGeom prst="rect">
            <a:avLst/>
          </a:prstGeom>
          <a:noFill/>
        </p:spPr>
        <p:txBody>
          <a:bodyPr wrap="square">
            <a:spAutoFit/>
          </a:bodyPr>
          <a:lstStyle/>
          <a:p>
            <a:r>
              <a:rPr lang="es-MX" sz="1600" dirty="0">
                <a:effectLst/>
                <a:latin typeface="Bookman Old Style" panose="02050604050505020204" pitchFamily="18" charset="0"/>
                <a:ea typeface="Calibri" panose="020F0502020204030204" pitchFamily="34" charset="0"/>
                <a:cs typeface="Times New Roman" panose="02020603050405020304" pitchFamily="18" charset="0"/>
              </a:rPr>
              <a:t>En la figura 4.25 (a) se muestra un árbol de decisiones que se ajusta perfectamente a los datos de entrenamiento. Aunque el error de entrenamiento para el árbol es cero, su tasa de error en el conjunto de prueba es del 30%. </a:t>
            </a:r>
          </a:p>
          <a:p>
            <a:endParaRPr lang="es-MX" sz="1600" dirty="0">
              <a:latin typeface="Bookman Old Style" panose="02050604050505020204" pitchFamily="18" charset="0"/>
              <a:ea typeface="Calibri" panose="020F0502020204030204" pitchFamily="34" charset="0"/>
              <a:cs typeface="Times New Roman" panose="02020603050405020304" pitchFamily="18" charset="0"/>
            </a:endParaRPr>
          </a:p>
          <a:p>
            <a:endParaRPr lang="es-MX" sz="1600" dirty="0">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7A97BC4C-B334-4BD4-A594-D2B02C91A738}"/>
              </a:ext>
            </a:extLst>
          </p:cNvPr>
          <p:cNvSpPr txBox="1"/>
          <p:nvPr/>
        </p:nvSpPr>
        <p:spPr>
          <a:xfrm>
            <a:off x="7873739" y="2561428"/>
            <a:ext cx="3947473" cy="2486706"/>
          </a:xfrm>
          <a:prstGeom prst="rect">
            <a:avLst/>
          </a:prstGeom>
          <a:noFill/>
        </p:spPr>
        <p:txBody>
          <a:bodyPr wrap="square">
            <a:spAutoFit/>
          </a:bodyPr>
          <a:lstStyle/>
          <a:p>
            <a:pPr>
              <a:lnSpc>
                <a:spcPct val="107000"/>
              </a:lnSpc>
              <a:spcAft>
                <a:spcPts val="800"/>
              </a:spcAft>
            </a:pPr>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En contraste, el árbol de decisión M2 que se muestra en la Figura 4.25 (b) tiene una tasa de error de prueba más baja (10%) aunque su tasa de error de entrenamiento es algo mayor (20%). </a:t>
            </a:r>
          </a:p>
          <a:p>
            <a:pPr>
              <a:lnSpc>
                <a:spcPct val="107000"/>
              </a:lnSpc>
              <a:spcAft>
                <a:spcPts val="800"/>
              </a:spcAft>
            </a:pPr>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Es evidente que el primer árbol de decisión, M1, ha </a:t>
            </a:r>
            <a:r>
              <a:rPr lang="es-MX" sz="1400" dirty="0" err="1">
                <a:effectLst/>
                <a:latin typeface="Bookman Old Style" panose="02050604050505020204" pitchFamily="18" charset="0"/>
                <a:ea typeface="Calibri" panose="020F0502020204030204" pitchFamily="34" charset="0"/>
                <a:cs typeface="Times New Roman" panose="02020603050405020304" pitchFamily="18" charset="0"/>
              </a:rPr>
              <a:t>sobreajustado</a:t>
            </a:r>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 los datos de entrenamiento porque hay un modelo más simple con menor tasa de error en el conjunto de prueba. </a:t>
            </a:r>
          </a:p>
        </p:txBody>
      </p:sp>
      <p:sp>
        <p:nvSpPr>
          <p:cNvPr id="10" name="CuadroTexto 9">
            <a:extLst>
              <a:ext uri="{FF2B5EF4-FFF2-40B4-BE49-F238E27FC236}">
                <a16:creationId xmlns:a16="http://schemas.microsoft.com/office/drawing/2014/main" id="{7FEAC764-96FF-4F2C-8A4A-9F7C3F790D23}"/>
              </a:ext>
            </a:extLst>
          </p:cNvPr>
          <p:cNvSpPr txBox="1"/>
          <p:nvPr/>
        </p:nvSpPr>
        <p:spPr>
          <a:xfrm>
            <a:off x="1642621" y="5414765"/>
            <a:ext cx="9377313" cy="772969"/>
          </a:xfrm>
          <a:prstGeom prst="rect">
            <a:avLst/>
          </a:prstGeom>
          <a:noFill/>
        </p:spPr>
        <p:txBody>
          <a:bodyPr wrap="square">
            <a:spAutoFit/>
          </a:bodyPr>
          <a:lstStyle/>
          <a:p>
            <a:pPr>
              <a:lnSpc>
                <a:spcPct val="107000"/>
              </a:lnSpc>
              <a:spcAft>
                <a:spcPts val="800"/>
              </a:spcAft>
            </a:pPr>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La condición de prueba de atributo de cuatro patas en el modelo M1 es falsa porque se ajusta a los registros de entrenamiento mal etiquetados, lo que conduce a la clasificación errónea de los registros en el conjunto de prueba.</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5060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vert="horz" lIns="91440" tIns="45720" rIns="91440" bIns="45720" rtlCol="0" anchor="ctr"/>
          <a:lstStyle/>
          <a:p>
            <a:fld id="{7DD655A9-2AB2-4445-B4B1-8C8656337950}" type="slidenum">
              <a:rPr lang="es-MX">
                <a:solidFill>
                  <a:schemeClr val="tx1"/>
                </a:solidFill>
              </a:rPr>
              <a:pPr/>
              <a:t>22</a:t>
            </a:fld>
            <a:endParaRPr lang="es-MX">
              <a:solidFill>
                <a:schemeClr val="tx1"/>
              </a:solidFill>
            </a:endParaRPr>
          </a:p>
        </p:txBody>
      </p:sp>
      <p:sp>
        <p:nvSpPr>
          <p:cNvPr id="7" name="CuadroTexto 6">
            <a:extLst>
              <a:ext uri="{FF2B5EF4-FFF2-40B4-BE49-F238E27FC236}">
                <a16:creationId xmlns:a16="http://schemas.microsoft.com/office/drawing/2014/main" id="{28A3BA34-98FB-4D26-A41C-B41455B4A618}"/>
              </a:ext>
            </a:extLst>
          </p:cNvPr>
          <p:cNvSpPr txBox="1"/>
          <p:nvPr/>
        </p:nvSpPr>
        <p:spPr>
          <a:xfrm>
            <a:off x="3439695" y="6363546"/>
            <a:ext cx="5925791" cy="307777"/>
          </a:xfrm>
          <a:prstGeom prst="rect">
            <a:avLst/>
          </a:prstGeom>
          <a:noFill/>
        </p:spPr>
        <p:txBody>
          <a:bodyPr wrap="square">
            <a:spAutoFit/>
          </a:bodyPr>
          <a:lstStyle/>
          <a:p>
            <a:r>
              <a:rPr lang="es-MX" sz="1400" dirty="0">
                <a:latin typeface="Bookman Old Style" panose="02050604050505020204" pitchFamily="18" charset="0"/>
                <a:ea typeface="Calibri" panose="020F0502020204030204" pitchFamily="34" charset="0"/>
                <a:cs typeface="Times New Roman" panose="02020603050405020304" pitchFamily="18" charset="0"/>
              </a:rPr>
              <a:t>Data </a:t>
            </a:r>
            <a:r>
              <a:rPr lang="es-MX" sz="1400" dirty="0" err="1">
                <a:latin typeface="Bookman Old Style" panose="02050604050505020204" pitchFamily="18" charset="0"/>
                <a:ea typeface="Calibri" panose="020F0502020204030204" pitchFamily="34" charset="0"/>
                <a:cs typeface="Times New Roman" panose="02020603050405020304" pitchFamily="18" charset="0"/>
              </a:rPr>
              <a:t>Mining</a:t>
            </a:r>
            <a:r>
              <a:rPr lang="es-MX" sz="1400" dirty="0">
                <a:latin typeface="Bookman Old Style" panose="02050604050505020204" pitchFamily="18" charset="0"/>
                <a:ea typeface="Calibri" panose="020F0502020204030204" pitchFamily="34" charset="0"/>
                <a:cs typeface="Times New Roman" panose="02020603050405020304" pitchFamily="18" charset="0"/>
              </a:rPr>
              <a:t>. ESCOM-IPN. </a:t>
            </a:r>
            <a:r>
              <a:rPr lang="es-MX" sz="1400" i="1" dirty="0">
                <a:latin typeface="Bookman Old Style" panose="02050604050505020204" pitchFamily="18" charset="0"/>
                <a:ea typeface="Calibri" panose="020F0502020204030204" pitchFamily="34" charset="0"/>
                <a:cs typeface="Times New Roman" panose="02020603050405020304" pitchFamily="18" charset="0"/>
              </a:rPr>
              <a:t>Dra. Fabiola Ocampo Botello</a:t>
            </a:r>
            <a:endParaRPr lang="es-MX" sz="1400" i="1" dirty="0"/>
          </a:p>
        </p:txBody>
      </p:sp>
      <p:sp>
        <p:nvSpPr>
          <p:cNvPr id="5" name="CuadroTexto 4">
            <a:extLst>
              <a:ext uri="{FF2B5EF4-FFF2-40B4-BE49-F238E27FC236}">
                <a16:creationId xmlns:a16="http://schemas.microsoft.com/office/drawing/2014/main" id="{722EF1B5-C308-4F1A-AB48-9A6323A9D2BB}"/>
              </a:ext>
            </a:extLst>
          </p:cNvPr>
          <p:cNvSpPr txBox="1"/>
          <p:nvPr/>
        </p:nvSpPr>
        <p:spPr>
          <a:xfrm>
            <a:off x="531812" y="487089"/>
            <a:ext cx="8284831" cy="374205"/>
          </a:xfrm>
          <a:prstGeom prst="rect">
            <a:avLst/>
          </a:prstGeom>
          <a:noFill/>
        </p:spPr>
        <p:txBody>
          <a:bodyPr wrap="square">
            <a:spAutoFit/>
          </a:bodyPr>
          <a:lstStyle/>
          <a:p>
            <a:pPr>
              <a:lnSpc>
                <a:spcPct val="107000"/>
              </a:lnSpc>
              <a:spcAft>
                <a:spcPts val="800"/>
              </a:spcAft>
            </a:pPr>
            <a:r>
              <a:rPr lang="es-MX" sz="1800" b="1" dirty="0">
                <a:effectLst/>
                <a:latin typeface="Bookman Old Style" panose="02050604050505020204" pitchFamily="18" charset="0"/>
                <a:ea typeface="Calibri" panose="020F0502020204030204" pitchFamily="34" charset="0"/>
                <a:cs typeface="Times New Roman" panose="02020603050405020304" pitchFamily="18" charset="0"/>
              </a:rPr>
              <a:t>Sobreajuste debido a la falta de muestras representativas</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B8DE590A-2501-4041-A0D3-2426B8636C85}"/>
              </a:ext>
            </a:extLst>
          </p:cNvPr>
          <p:cNvPicPr>
            <a:picLocks noChangeAspect="1"/>
          </p:cNvPicPr>
          <p:nvPr/>
        </p:nvPicPr>
        <p:blipFill>
          <a:blip r:embed="rId2"/>
          <a:stretch>
            <a:fillRect/>
          </a:stretch>
        </p:blipFill>
        <p:spPr>
          <a:xfrm>
            <a:off x="995586" y="1101769"/>
            <a:ext cx="5498462" cy="1869773"/>
          </a:xfrm>
          <a:prstGeom prst="rect">
            <a:avLst/>
          </a:prstGeom>
        </p:spPr>
      </p:pic>
      <p:pic>
        <p:nvPicPr>
          <p:cNvPr id="6" name="Imagen 5">
            <a:extLst>
              <a:ext uri="{FF2B5EF4-FFF2-40B4-BE49-F238E27FC236}">
                <a16:creationId xmlns:a16="http://schemas.microsoft.com/office/drawing/2014/main" id="{F66BA1B5-B227-418B-B79D-FFBA00BAE940}"/>
              </a:ext>
            </a:extLst>
          </p:cNvPr>
          <p:cNvPicPr>
            <a:picLocks noChangeAspect="1"/>
          </p:cNvPicPr>
          <p:nvPr/>
        </p:nvPicPr>
        <p:blipFill>
          <a:blip r:embed="rId3"/>
          <a:stretch>
            <a:fillRect/>
          </a:stretch>
        </p:blipFill>
        <p:spPr>
          <a:xfrm>
            <a:off x="7276784" y="806772"/>
            <a:ext cx="4383404" cy="3188484"/>
          </a:xfrm>
          <a:prstGeom prst="rect">
            <a:avLst/>
          </a:prstGeom>
        </p:spPr>
      </p:pic>
      <p:sp>
        <p:nvSpPr>
          <p:cNvPr id="9" name="CuadroTexto 8">
            <a:extLst>
              <a:ext uri="{FF2B5EF4-FFF2-40B4-BE49-F238E27FC236}">
                <a16:creationId xmlns:a16="http://schemas.microsoft.com/office/drawing/2014/main" id="{6C89A517-AC1C-4F48-94EF-6905709A2EFD}"/>
              </a:ext>
            </a:extLst>
          </p:cNvPr>
          <p:cNvSpPr txBox="1"/>
          <p:nvPr/>
        </p:nvSpPr>
        <p:spPr>
          <a:xfrm>
            <a:off x="1735942" y="3439199"/>
            <a:ext cx="5876569" cy="1600438"/>
          </a:xfrm>
          <a:prstGeom prst="rect">
            <a:avLst/>
          </a:prstGeom>
          <a:noFill/>
        </p:spPr>
        <p:txBody>
          <a:bodyPr wrap="square">
            <a:spAutoFit/>
          </a:bodyPr>
          <a:lstStyle/>
          <a:p>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Los modelos que toman sus decisiones de clasificación basándose en una pequeña cantidad de registros de entrenamiento también son susceptibles de sobreajuste. Estos modelos se pueden generar debido a la falta de muestras representativas en los datos de entrenamiento y algoritmos de aprendizaje que continúan refinando sus modelos incluso cuando hay pocos registros de entrenamiento disponibles.</a:t>
            </a:r>
          </a:p>
        </p:txBody>
      </p:sp>
      <p:sp>
        <p:nvSpPr>
          <p:cNvPr id="13" name="CuadroTexto 12">
            <a:extLst>
              <a:ext uri="{FF2B5EF4-FFF2-40B4-BE49-F238E27FC236}">
                <a16:creationId xmlns:a16="http://schemas.microsoft.com/office/drawing/2014/main" id="{1E5F43F9-0A7E-46E7-B13C-BA900E476D35}"/>
              </a:ext>
            </a:extLst>
          </p:cNvPr>
          <p:cNvSpPr txBox="1"/>
          <p:nvPr/>
        </p:nvSpPr>
        <p:spPr>
          <a:xfrm>
            <a:off x="7915563" y="4196677"/>
            <a:ext cx="3977319" cy="1231556"/>
          </a:xfrm>
          <a:prstGeom prst="rect">
            <a:avLst/>
          </a:prstGeom>
          <a:noFill/>
        </p:spPr>
        <p:txBody>
          <a:bodyPr wrap="square">
            <a:spAutoFit/>
          </a:bodyPr>
          <a:lstStyle/>
          <a:p>
            <a:pPr>
              <a:lnSpc>
                <a:spcPct val="107000"/>
              </a:lnSpc>
              <a:spcAft>
                <a:spcPts val="800"/>
              </a:spcAft>
            </a:pPr>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Todos estos registros de entrenamiento están etiquetados correctamente y el árbol de decisiones correspondiente. Aunque su error de entrenamiento es cero, su tasa de error en el conjunto de prueba es del 30%. </a:t>
            </a:r>
          </a:p>
        </p:txBody>
      </p:sp>
      <p:sp>
        <p:nvSpPr>
          <p:cNvPr id="15" name="CuadroTexto 14">
            <a:extLst>
              <a:ext uri="{FF2B5EF4-FFF2-40B4-BE49-F238E27FC236}">
                <a16:creationId xmlns:a16="http://schemas.microsoft.com/office/drawing/2014/main" id="{5D4972BE-7ACB-4697-81CE-4029355A25A9}"/>
              </a:ext>
            </a:extLst>
          </p:cNvPr>
          <p:cNvSpPr txBox="1"/>
          <p:nvPr/>
        </p:nvSpPr>
        <p:spPr>
          <a:xfrm>
            <a:off x="1819563" y="5260322"/>
            <a:ext cx="6096000" cy="738664"/>
          </a:xfrm>
          <a:prstGeom prst="rect">
            <a:avLst/>
          </a:prstGeom>
          <a:noFill/>
        </p:spPr>
        <p:txBody>
          <a:bodyPr wrap="square">
            <a:spAutoFit/>
          </a:bodyPr>
          <a:lstStyle/>
          <a:p>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Este ejemplo demuestra claramente el peligro de realizar predicciones incorrectas cuando no hay suficientes ejemplos representativos en los nodos hoja de un árbol de decisión.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3057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vert="horz" lIns="91440" tIns="45720" rIns="91440" bIns="45720" rtlCol="0" anchor="ctr"/>
          <a:lstStyle/>
          <a:p>
            <a:fld id="{7DD655A9-2AB2-4445-B4B1-8C8656337950}" type="slidenum">
              <a:rPr lang="es-MX">
                <a:solidFill>
                  <a:schemeClr val="tx1"/>
                </a:solidFill>
              </a:rPr>
              <a:pPr/>
              <a:t>23</a:t>
            </a:fld>
            <a:endParaRPr lang="es-MX">
              <a:solidFill>
                <a:schemeClr val="tx1"/>
              </a:solidFill>
            </a:endParaRPr>
          </a:p>
        </p:txBody>
      </p:sp>
      <p:sp>
        <p:nvSpPr>
          <p:cNvPr id="3" name="Rectángulo 2"/>
          <p:cNvSpPr/>
          <p:nvPr/>
        </p:nvSpPr>
        <p:spPr>
          <a:xfrm>
            <a:off x="1470991" y="479058"/>
            <a:ext cx="3590536" cy="374205"/>
          </a:xfrm>
          <a:prstGeom prst="rect">
            <a:avLst/>
          </a:prstGeom>
        </p:spPr>
        <p:txBody>
          <a:bodyPr wrap="square">
            <a:spAutoFit/>
          </a:bodyPr>
          <a:lstStyle/>
          <a:p>
            <a:pPr lvl="0">
              <a:lnSpc>
                <a:spcPct val="107000"/>
              </a:lnSpc>
              <a:spcAft>
                <a:spcPts val="0"/>
              </a:spcAft>
              <a:tabLst>
                <a:tab pos="457200" algn="l"/>
              </a:tabLst>
            </a:pPr>
            <a:r>
              <a:rPr lang="es-MX" b="1" dirty="0">
                <a:ea typeface="Calibri" panose="020F0502020204030204" pitchFamily="34" charset="0"/>
                <a:cs typeface="Times New Roman" panose="02020603050405020304" pitchFamily="18" charset="0"/>
              </a:rPr>
              <a:t>Referencias bibliográficas</a:t>
            </a:r>
            <a:endParaRPr lang="es-MX" sz="1600" dirty="0">
              <a:ea typeface="Calibri" panose="020F0502020204030204" pitchFamily="34" charset="0"/>
              <a:cs typeface="Times New Roman" panose="02020603050405020304" pitchFamily="18" charset="0"/>
            </a:endParaRPr>
          </a:p>
        </p:txBody>
      </p:sp>
      <p:sp>
        <p:nvSpPr>
          <p:cNvPr id="5" name="Rectángulo 4"/>
          <p:cNvSpPr/>
          <p:nvPr/>
        </p:nvSpPr>
        <p:spPr>
          <a:xfrm>
            <a:off x="1470991" y="948094"/>
            <a:ext cx="10349946" cy="2443041"/>
          </a:xfrm>
          <a:prstGeom prst="rect">
            <a:avLst/>
          </a:prstGeom>
        </p:spPr>
        <p:txBody>
          <a:bodyPr wrap="square">
            <a:spAutoFit/>
          </a:bodyPr>
          <a:lstStyle/>
          <a:p>
            <a:pPr marL="357188" indent="-357188">
              <a:lnSpc>
                <a:spcPct val="107000"/>
              </a:lnSpc>
            </a:pPr>
            <a:r>
              <a:rPr lang="es-MX" sz="1400" dirty="0" err="1">
                <a:cs typeface="Times New Roman" panose="02020603050405020304" pitchFamily="18" charset="0"/>
              </a:rPr>
              <a:t>Bhumika</a:t>
            </a:r>
            <a:r>
              <a:rPr lang="es-MX" sz="1400" dirty="0">
                <a:cs typeface="Times New Roman" panose="02020603050405020304" pitchFamily="18" charset="0"/>
              </a:rPr>
              <a:t> Gupta, </a:t>
            </a:r>
            <a:r>
              <a:rPr lang="es-MX" sz="1400" dirty="0" err="1">
                <a:cs typeface="Times New Roman" panose="02020603050405020304" pitchFamily="18" charset="0"/>
              </a:rPr>
              <a:t>Aditya</a:t>
            </a:r>
            <a:r>
              <a:rPr lang="es-MX" sz="1400" dirty="0">
                <a:cs typeface="Times New Roman" panose="02020603050405020304" pitchFamily="18" charset="0"/>
              </a:rPr>
              <a:t> Rawat, </a:t>
            </a:r>
            <a:r>
              <a:rPr lang="es-MX" sz="1400" dirty="0" err="1">
                <a:cs typeface="Times New Roman" panose="02020603050405020304" pitchFamily="18" charset="0"/>
              </a:rPr>
              <a:t>Akshay</a:t>
            </a:r>
            <a:r>
              <a:rPr lang="es-MX" sz="1400" dirty="0">
                <a:cs typeface="Times New Roman" panose="02020603050405020304" pitchFamily="18" charset="0"/>
              </a:rPr>
              <a:t> Jain, </a:t>
            </a:r>
            <a:r>
              <a:rPr lang="es-MX" sz="1400" dirty="0" err="1">
                <a:cs typeface="Times New Roman" panose="02020603050405020304" pitchFamily="18" charset="0"/>
              </a:rPr>
              <a:t>Arpit</a:t>
            </a:r>
            <a:r>
              <a:rPr lang="es-MX" sz="1400" dirty="0">
                <a:cs typeface="Times New Roman" panose="02020603050405020304" pitchFamily="18" charset="0"/>
              </a:rPr>
              <a:t> </a:t>
            </a:r>
            <a:r>
              <a:rPr lang="es-MX" sz="1400" dirty="0" err="1">
                <a:cs typeface="Times New Roman" panose="02020603050405020304" pitchFamily="18" charset="0"/>
              </a:rPr>
              <a:t>Arora</a:t>
            </a:r>
            <a:r>
              <a:rPr lang="es-MX" sz="1400" dirty="0">
                <a:cs typeface="Times New Roman" panose="02020603050405020304" pitchFamily="18" charset="0"/>
              </a:rPr>
              <a:t>, Naresh </a:t>
            </a:r>
            <a:r>
              <a:rPr lang="es-MX" sz="1400" dirty="0" err="1">
                <a:cs typeface="Times New Roman" panose="02020603050405020304" pitchFamily="18" charset="0"/>
              </a:rPr>
              <a:t>Dhami</a:t>
            </a:r>
            <a:r>
              <a:rPr lang="es-MX" sz="1400" dirty="0">
                <a:cs typeface="Times New Roman" panose="02020603050405020304" pitchFamily="18" charset="0"/>
              </a:rPr>
              <a:t>. (2017). </a:t>
            </a:r>
            <a:r>
              <a:rPr lang="es-MX" sz="1400" dirty="0" err="1">
                <a:cs typeface="Times New Roman" panose="02020603050405020304" pitchFamily="18" charset="0"/>
              </a:rPr>
              <a:t>Analysis</a:t>
            </a:r>
            <a:r>
              <a:rPr lang="es-MX" sz="1400" dirty="0">
                <a:cs typeface="Times New Roman" panose="02020603050405020304" pitchFamily="18" charset="0"/>
              </a:rPr>
              <a:t> </a:t>
            </a:r>
            <a:r>
              <a:rPr lang="es-MX" sz="1400" dirty="0" err="1">
                <a:cs typeface="Times New Roman" panose="02020603050405020304" pitchFamily="18" charset="0"/>
              </a:rPr>
              <a:t>of</a:t>
            </a:r>
            <a:r>
              <a:rPr lang="es-MX" sz="1400" dirty="0">
                <a:cs typeface="Times New Roman" panose="02020603050405020304" pitchFamily="18" charset="0"/>
              </a:rPr>
              <a:t> </a:t>
            </a:r>
            <a:r>
              <a:rPr lang="es-MX" sz="1400" dirty="0" err="1">
                <a:cs typeface="Times New Roman" panose="02020603050405020304" pitchFamily="18" charset="0"/>
              </a:rPr>
              <a:t>Various</a:t>
            </a:r>
            <a:r>
              <a:rPr lang="es-MX" sz="1400" dirty="0">
                <a:cs typeface="Times New Roman" panose="02020603050405020304" pitchFamily="18" charset="0"/>
              </a:rPr>
              <a:t> </a:t>
            </a:r>
            <a:r>
              <a:rPr lang="es-MX" sz="1400" dirty="0" err="1">
                <a:cs typeface="Times New Roman" panose="02020603050405020304" pitchFamily="18" charset="0"/>
              </a:rPr>
              <a:t>Decision</a:t>
            </a:r>
            <a:r>
              <a:rPr lang="es-MX" sz="1400" dirty="0">
                <a:cs typeface="Times New Roman" panose="02020603050405020304" pitchFamily="18" charset="0"/>
              </a:rPr>
              <a:t> </a:t>
            </a:r>
            <a:r>
              <a:rPr lang="es-MX" sz="1400" dirty="0" err="1">
                <a:cs typeface="Times New Roman" panose="02020603050405020304" pitchFamily="18" charset="0"/>
              </a:rPr>
              <a:t>Tree</a:t>
            </a:r>
            <a:r>
              <a:rPr lang="es-MX" sz="1400" dirty="0">
                <a:cs typeface="Times New Roman" panose="02020603050405020304" pitchFamily="18" charset="0"/>
              </a:rPr>
              <a:t> </a:t>
            </a:r>
            <a:r>
              <a:rPr lang="es-MX" sz="1400" dirty="0" err="1">
                <a:cs typeface="Times New Roman" panose="02020603050405020304" pitchFamily="18" charset="0"/>
              </a:rPr>
              <a:t>Algorithms</a:t>
            </a:r>
            <a:r>
              <a:rPr lang="es-MX" sz="1400" dirty="0">
                <a:cs typeface="Times New Roman" panose="02020603050405020304" pitchFamily="18" charset="0"/>
              </a:rPr>
              <a:t> </a:t>
            </a:r>
            <a:r>
              <a:rPr lang="es-MX" sz="1400" dirty="0" err="1">
                <a:cs typeface="Times New Roman" panose="02020603050405020304" pitchFamily="18" charset="0"/>
              </a:rPr>
              <a:t>for</a:t>
            </a:r>
            <a:r>
              <a:rPr lang="es-MX" sz="1400" dirty="0">
                <a:cs typeface="Times New Roman" panose="02020603050405020304" pitchFamily="18" charset="0"/>
              </a:rPr>
              <a:t> </a:t>
            </a:r>
            <a:r>
              <a:rPr lang="es-MX" sz="1400" dirty="0" err="1">
                <a:cs typeface="Times New Roman" panose="02020603050405020304" pitchFamily="18" charset="0"/>
              </a:rPr>
              <a:t>Classification</a:t>
            </a:r>
            <a:r>
              <a:rPr lang="es-MX" sz="1400" dirty="0">
                <a:cs typeface="Times New Roman" panose="02020603050405020304" pitchFamily="18" charset="0"/>
              </a:rPr>
              <a:t> in Data </a:t>
            </a:r>
            <a:r>
              <a:rPr lang="es-MX" sz="1400" dirty="0" err="1">
                <a:cs typeface="Times New Roman" panose="02020603050405020304" pitchFamily="18" charset="0"/>
              </a:rPr>
              <a:t>Mining</a:t>
            </a:r>
            <a:r>
              <a:rPr lang="es-MX" sz="1400" dirty="0">
                <a:cs typeface="Times New Roman" panose="02020603050405020304" pitchFamily="18" charset="0"/>
              </a:rPr>
              <a:t>. International </a:t>
            </a:r>
            <a:r>
              <a:rPr lang="es-MX" sz="1400" dirty="0" err="1">
                <a:cs typeface="Times New Roman" panose="02020603050405020304" pitchFamily="18" charset="0"/>
              </a:rPr>
              <a:t>Journal</a:t>
            </a:r>
            <a:r>
              <a:rPr lang="es-MX" sz="1400" dirty="0">
                <a:cs typeface="Times New Roman" panose="02020603050405020304" pitchFamily="18" charset="0"/>
              </a:rPr>
              <a:t> </a:t>
            </a:r>
            <a:r>
              <a:rPr lang="es-MX" sz="1400" dirty="0" err="1">
                <a:cs typeface="Times New Roman" panose="02020603050405020304" pitchFamily="18" charset="0"/>
              </a:rPr>
              <a:t>of</a:t>
            </a:r>
            <a:r>
              <a:rPr lang="es-MX" sz="1400" dirty="0">
                <a:cs typeface="Times New Roman" panose="02020603050405020304" pitchFamily="18" charset="0"/>
              </a:rPr>
              <a:t> </a:t>
            </a:r>
            <a:r>
              <a:rPr lang="es-MX" sz="1400" dirty="0" err="1">
                <a:cs typeface="Times New Roman" panose="02020603050405020304" pitchFamily="18" charset="0"/>
              </a:rPr>
              <a:t>Computer</a:t>
            </a:r>
            <a:r>
              <a:rPr lang="es-MX" sz="1400" dirty="0">
                <a:cs typeface="Times New Roman" panose="02020603050405020304" pitchFamily="18" charset="0"/>
              </a:rPr>
              <a:t> </a:t>
            </a:r>
            <a:r>
              <a:rPr lang="es-MX" sz="1400" dirty="0" err="1">
                <a:cs typeface="Times New Roman" panose="02020603050405020304" pitchFamily="18" charset="0"/>
              </a:rPr>
              <a:t>Applications</a:t>
            </a:r>
            <a:r>
              <a:rPr lang="es-MX" sz="1400" dirty="0">
                <a:cs typeface="Times New Roman" panose="02020603050405020304" pitchFamily="18" charset="0"/>
              </a:rPr>
              <a:t> (0975–8887). </a:t>
            </a:r>
            <a:r>
              <a:rPr lang="es-MX" sz="1400" dirty="0" err="1">
                <a:cs typeface="Times New Roman" panose="02020603050405020304" pitchFamily="18" charset="0"/>
              </a:rPr>
              <a:t>Volume</a:t>
            </a:r>
            <a:r>
              <a:rPr lang="es-MX" sz="1400" dirty="0">
                <a:cs typeface="Times New Roman" panose="02020603050405020304" pitchFamily="18" charset="0"/>
              </a:rPr>
              <a:t> 163 – No 8, April 2017. </a:t>
            </a:r>
          </a:p>
          <a:p>
            <a:pPr marL="357188" indent="-357188">
              <a:lnSpc>
                <a:spcPct val="107000"/>
              </a:lnSpc>
            </a:pPr>
            <a:r>
              <a:rPr lang="es-MX" sz="1400" dirty="0" err="1">
                <a:ea typeface="Calibri" panose="020F0502020204030204" pitchFamily="34" charset="0"/>
                <a:cs typeface="Times New Roman" panose="02020603050405020304" pitchFamily="18" charset="0"/>
              </a:rPr>
              <a:t>Dunham</a:t>
            </a:r>
            <a:r>
              <a:rPr lang="es-MX" sz="1400" dirty="0">
                <a:ea typeface="Calibri" panose="020F0502020204030204" pitchFamily="34" charset="0"/>
                <a:cs typeface="Times New Roman" panose="02020603050405020304" pitchFamily="18" charset="0"/>
              </a:rPr>
              <a:t>, M. H. (2002). </a:t>
            </a:r>
            <a:r>
              <a:rPr lang="es-MX" sz="1400" i="1" dirty="0">
                <a:ea typeface="Calibri" panose="020F0502020204030204" pitchFamily="34" charset="0"/>
                <a:cs typeface="Times New Roman" panose="02020603050405020304" pitchFamily="18" charset="0"/>
              </a:rPr>
              <a:t>Data </a:t>
            </a:r>
            <a:r>
              <a:rPr lang="es-MX" sz="1400" i="1" dirty="0" err="1">
                <a:ea typeface="Calibri" panose="020F0502020204030204" pitchFamily="34" charset="0"/>
                <a:cs typeface="Times New Roman" panose="02020603050405020304" pitchFamily="18" charset="0"/>
              </a:rPr>
              <a:t>mining</a:t>
            </a:r>
            <a:r>
              <a:rPr lang="es-MX" sz="1400" i="1" dirty="0">
                <a:ea typeface="Calibri" panose="020F0502020204030204" pitchFamily="34" charset="0"/>
                <a:cs typeface="Times New Roman" panose="02020603050405020304" pitchFamily="18" charset="0"/>
              </a:rPr>
              <a:t>: </a:t>
            </a:r>
            <a:r>
              <a:rPr lang="es-MX" sz="1400" i="1" dirty="0" err="1">
                <a:ea typeface="Calibri" panose="020F0502020204030204" pitchFamily="34" charset="0"/>
                <a:cs typeface="Times New Roman" panose="02020603050405020304" pitchFamily="18" charset="0"/>
              </a:rPr>
              <a:t>introductory</a:t>
            </a:r>
            <a:r>
              <a:rPr lang="es-MX" sz="1400" i="1" dirty="0">
                <a:ea typeface="Calibri" panose="020F0502020204030204" pitchFamily="34" charset="0"/>
                <a:cs typeface="Times New Roman" panose="02020603050405020304" pitchFamily="18" charset="0"/>
              </a:rPr>
              <a:t> and </a:t>
            </a:r>
            <a:r>
              <a:rPr lang="es-MX" sz="1400" i="1" dirty="0" err="1">
                <a:ea typeface="Calibri" panose="020F0502020204030204" pitchFamily="34" charset="0"/>
                <a:cs typeface="Times New Roman" panose="02020603050405020304" pitchFamily="18" charset="0"/>
              </a:rPr>
              <a:t>advanced</a:t>
            </a:r>
            <a:r>
              <a:rPr lang="es-MX" sz="1400" i="1" dirty="0">
                <a:ea typeface="Calibri" panose="020F0502020204030204" pitchFamily="34" charset="0"/>
                <a:cs typeface="Times New Roman" panose="02020603050405020304" pitchFamily="18" charset="0"/>
              </a:rPr>
              <a:t> </a:t>
            </a:r>
            <a:r>
              <a:rPr lang="es-MX" sz="1400" i="1" dirty="0" err="1">
                <a:ea typeface="Calibri" panose="020F0502020204030204" pitchFamily="34" charset="0"/>
                <a:cs typeface="Times New Roman" panose="02020603050405020304" pitchFamily="18" charset="0"/>
              </a:rPr>
              <a:t>topics</a:t>
            </a:r>
            <a:r>
              <a:rPr lang="es-MX" sz="1400" dirty="0">
                <a:ea typeface="Calibri" panose="020F0502020204030204" pitchFamily="34" charset="0"/>
                <a:cs typeface="Times New Roman" panose="02020603050405020304" pitchFamily="18" charset="0"/>
              </a:rPr>
              <a:t>. Prentice Hall. 	</a:t>
            </a:r>
          </a:p>
          <a:p>
            <a:pPr marL="357188" indent="-357188">
              <a:lnSpc>
                <a:spcPct val="107000"/>
              </a:lnSpc>
            </a:pPr>
            <a:r>
              <a:rPr lang="en-US" sz="1400" dirty="0" err="1">
                <a:cs typeface="Times New Roman" panose="02020603050405020304" pitchFamily="18" charset="0"/>
              </a:rPr>
              <a:t>Rokach</a:t>
            </a:r>
            <a:r>
              <a:rPr lang="en-US" sz="1400" dirty="0">
                <a:cs typeface="Times New Roman" panose="02020603050405020304" pitchFamily="18" charset="0"/>
              </a:rPr>
              <a:t>, L. &amp; </a:t>
            </a:r>
            <a:r>
              <a:rPr lang="en-US" sz="1400" dirty="0" err="1">
                <a:cs typeface="Times New Roman" panose="02020603050405020304" pitchFamily="18" charset="0"/>
              </a:rPr>
              <a:t>Maimon</a:t>
            </a:r>
            <a:r>
              <a:rPr lang="en-US" sz="1400" dirty="0">
                <a:cs typeface="Times New Roman" panose="02020603050405020304" pitchFamily="18" charset="0"/>
              </a:rPr>
              <a:t>, O. (2015). Data Mining with decision trees. Theory and Applications. Second Edition. World Scientific Publishing Co. Pte. Ltd.</a:t>
            </a:r>
          </a:p>
          <a:p>
            <a:pPr marL="357188" indent="-357188">
              <a:lnSpc>
                <a:spcPct val="107000"/>
              </a:lnSpc>
            </a:pPr>
            <a:r>
              <a:rPr lang="es-MX" sz="1400" dirty="0">
                <a:cs typeface="Times New Roman" panose="02020603050405020304" pitchFamily="18" charset="0"/>
              </a:rPr>
              <a:t>Sancho </a:t>
            </a:r>
            <a:r>
              <a:rPr lang="es-MX" sz="1400" dirty="0" err="1">
                <a:cs typeface="Times New Roman" panose="02020603050405020304" pitchFamily="18" charset="0"/>
              </a:rPr>
              <a:t>Capparini</a:t>
            </a:r>
            <a:r>
              <a:rPr lang="es-MX" sz="1400" dirty="0">
                <a:cs typeface="Times New Roman" panose="02020603050405020304" pitchFamily="18" charset="0"/>
              </a:rPr>
              <a:t>, Fernando (2009). Aprendizaje inductivo. Arboles de decisión. Portal Web. Disponible en: </a:t>
            </a:r>
            <a:r>
              <a:rPr lang="es-MX" sz="1400" dirty="0">
                <a:cs typeface="Times New Roman" panose="02020603050405020304" pitchFamily="18" charset="0"/>
                <a:hlinkClick r:id="rId2">
                  <a:extLst>
                    <a:ext uri="{A12FA001-AC4F-418D-AE19-62706E023703}">
                      <ahyp:hlinkClr xmlns:ahyp="http://schemas.microsoft.com/office/drawing/2018/hyperlinkcolor" val="tx"/>
                    </a:ext>
                  </a:extLst>
                </a:hlinkClick>
              </a:rPr>
              <a:t>http://www.cs.us.es/~fsancho/?e=104</a:t>
            </a:r>
            <a:r>
              <a:rPr lang="es-MX" sz="1400" dirty="0">
                <a:cs typeface="Times New Roman" panose="02020603050405020304" pitchFamily="18" charset="0"/>
              </a:rPr>
              <a:t> </a:t>
            </a:r>
          </a:p>
          <a:p>
            <a:pPr marL="357188" indent="-357188">
              <a:lnSpc>
                <a:spcPct val="107000"/>
              </a:lnSpc>
            </a:pPr>
            <a:r>
              <a:rPr lang="es-MX" sz="1400" dirty="0">
                <a:cs typeface="Times New Roman" panose="02020603050405020304" pitchFamily="18" charset="0"/>
              </a:rPr>
              <a:t>Tan </a:t>
            </a:r>
            <a:r>
              <a:rPr lang="es-MX" sz="1400" dirty="0" err="1">
                <a:cs typeface="Times New Roman" panose="02020603050405020304" pitchFamily="18" charset="0"/>
              </a:rPr>
              <a:t>Pang</a:t>
            </a:r>
            <a:r>
              <a:rPr lang="es-MX" sz="1400" dirty="0">
                <a:cs typeface="Times New Roman" panose="02020603050405020304" pitchFamily="18" charset="0"/>
              </a:rPr>
              <a:t>-Ning, </a:t>
            </a:r>
            <a:r>
              <a:rPr lang="es-MX" sz="1400" dirty="0" err="1">
                <a:cs typeface="Times New Roman" panose="02020603050405020304" pitchFamily="18" charset="0"/>
              </a:rPr>
              <a:t>Steinbach</a:t>
            </a:r>
            <a:r>
              <a:rPr lang="es-MX" sz="1400" dirty="0">
                <a:cs typeface="Times New Roman" panose="02020603050405020304" pitchFamily="18" charset="0"/>
              </a:rPr>
              <a:t> Michael, Kumar </a:t>
            </a:r>
            <a:r>
              <a:rPr lang="es-MX" sz="1400" dirty="0" err="1">
                <a:cs typeface="Times New Roman" panose="02020603050405020304" pitchFamily="18" charset="0"/>
              </a:rPr>
              <a:t>Vipin</a:t>
            </a:r>
            <a:r>
              <a:rPr lang="es-MX" sz="1400" dirty="0">
                <a:cs typeface="Times New Roman" panose="02020603050405020304" pitchFamily="18" charset="0"/>
              </a:rPr>
              <a:t>. (2014). </a:t>
            </a:r>
            <a:r>
              <a:rPr lang="es-MX" sz="1400" dirty="0" err="1">
                <a:cs typeface="Times New Roman" panose="02020603050405020304" pitchFamily="18" charset="0"/>
              </a:rPr>
              <a:t>Introduction</a:t>
            </a:r>
            <a:r>
              <a:rPr lang="es-MX" sz="1400" dirty="0">
                <a:cs typeface="Times New Roman" panose="02020603050405020304" pitchFamily="18" charset="0"/>
              </a:rPr>
              <a:t> </a:t>
            </a:r>
            <a:r>
              <a:rPr lang="es-MX" sz="1400" dirty="0" err="1">
                <a:cs typeface="Times New Roman" panose="02020603050405020304" pitchFamily="18" charset="0"/>
              </a:rPr>
              <a:t>to</a:t>
            </a:r>
            <a:r>
              <a:rPr lang="es-MX" sz="1400" dirty="0">
                <a:cs typeface="Times New Roman" panose="02020603050405020304" pitchFamily="18" charset="0"/>
              </a:rPr>
              <a:t> data </a:t>
            </a:r>
            <a:r>
              <a:rPr lang="es-MX" sz="1400" dirty="0" err="1">
                <a:cs typeface="Times New Roman" panose="02020603050405020304" pitchFamily="18" charset="0"/>
              </a:rPr>
              <a:t>mining</a:t>
            </a:r>
            <a:r>
              <a:rPr lang="es-MX" sz="1400" dirty="0">
                <a:cs typeface="Times New Roman" panose="02020603050405020304" pitchFamily="18" charset="0"/>
              </a:rPr>
              <a:t>. </a:t>
            </a:r>
            <a:r>
              <a:rPr lang="es-MX" sz="1400" dirty="0" err="1">
                <a:cs typeface="Times New Roman" panose="02020603050405020304" pitchFamily="18" charset="0"/>
              </a:rPr>
              <a:t>First</a:t>
            </a:r>
            <a:r>
              <a:rPr lang="es-MX" sz="1400" dirty="0">
                <a:cs typeface="Times New Roman" panose="02020603050405020304" pitchFamily="18" charset="0"/>
              </a:rPr>
              <a:t> </a:t>
            </a:r>
            <a:r>
              <a:rPr lang="es-MX" sz="1400" dirty="0" err="1">
                <a:cs typeface="Times New Roman" panose="02020603050405020304" pitchFamily="18" charset="0"/>
              </a:rPr>
              <a:t>Edition</a:t>
            </a:r>
            <a:r>
              <a:rPr lang="es-MX" sz="1400" dirty="0">
                <a:cs typeface="Times New Roman" panose="02020603050405020304" pitchFamily="18" charset="0"/>
              </a:rPr>
              <a:t>. Pearson New International </a:t>
            </a:r>
            <a:r>
              <a:rPr lang="es-MX" sz="1400" dirty="0" err="1">
                <a:cs typeface="Times New Roman" panose="02020603050405020304" pitchFamily="18" charset="0"/>
              </a:rPr>
              <a:t>Edition</a:t>
            </a:r>
            <a:r>
              <a:rPr lang="es-MX" sz="1400" dirty="0">
                <a:cs typeface="Times New Roman" panose="02020603050405020304" pitchFamily="18" charset="0"/>
              </a:rPr>
              <a:t>. </a:t>
            </a:r>
          </a:p>
        </p:txBody>
      </p:sp>
      <p:sp>
        <p:nvSpPr>
          <p:cNvPr id="6" name="CuadroTexto 5">
            <a:extLst>
              <a:ext uri="{FF2B5EF4-FFF2-40B4-BE49-F238E27FC236}">
                <a16:creationId xmlns:a16="http://schemas.microsoft.com/office/drawing/2014/main" id="{4318DF61-DE97-48D6-8BCB-E9DD4E00114F}"/>
              </a:ext>
            </a:extLst>
          </p:cNvPr>
          <p:cNvSpPr txBox="1"/>
          <p:nvPr/>
        </p:nvSpPr>
        <p:spPr>
          <a:xfrm>
            <a:off x="3833812" y="6354359"/>
            <a:ext cx="5925791" cy="307777"/>
          </a:xfrm>
          <a:prstGeom prst="rect">
            <a:avLst/>
          </a:prstGeom>
          <a:noFill/>
        </p:spPr>
        <p:txBody>
          <a:bodyPr wrap="square">
            <a:spAutoFit/>
          </a:bodyPr>
          <a:lstStyle/>
          <a:p>
            <a:r>
              <a:rPr lang="es-MX" sz="1400" dirty="0">
                <a:latin typeface="Bookman Old Style" panose="02050604050505020204" pitchFamily="18" charset="0"/>
                <a:ea typeface="Calibri" panose="020F0502020204030204" pitchFamily="34" charset="0"/>
                <a:cs typeface="Times New Roman" panose="02020603050405020304" pitchFamily="18" charset="0"/>
              </a:rPr>
              <a:t>Data </a:t>
            </a:r>
            <a:r>
              <a:rPr lang="es-MX" sz="1400" dirty="0" err="1">
                <a:latin typeface="Bookman Old Style" panose="02050604050505020204" pitchFamily="18" charset="0"/>
                <a:ea typeface="Calibri" panose="020F0502020204030204" pitchFamily="34" charset="0"/>
                <a:cs typeface="Times New Roman" panose="02020603050405020304" pitchFamily="18" charset="0"/>
              </a:rPr>
              <a:t>Mining</a:t>
            </a:r>
            <a:r>
              <a:rPr lang="es-MX" sz="1400" dirty="0">
                <a:latin typeface="Bookman Old Style" panose="02050604050505020204" pitchFamily="18" charset="0"/>
                <a:ea typeface="Calibri" panose="020F0502020204030204" pitchFamily="34" charset="0"/>
                <a:cs typeface="Times New Roman" panose="02020603050405020304" pitchFamily="18" charset="0"/>
              </a:rPr>
              <a:t>. ESCOM-IPN. </a:t>
            </a:r>
            <a:r>
              <a:rPr lang="es-MX" sz="1400" i="1" dirty="0">
                <a:latin typeface="Bookman Old Style" panose="02050604050505020204" pitchFamily="18" charset="0"/>
                <a:ea typeface="Calibri" panose="020F0502020204030204" pitchFamily="34" charset="0"/>
                <a:cs typeface="Times New Roman" panose="02020603050405020304" pitchFamily="18" charset="0"/>
              </a:rPr>
              <a:t>Dra. Fabiola Ocampo Botello</a:t>
            </a:r>
            <a:endParaRPr lang="es-MX" sz="1400" i="1" dirty="0"/>
          </a:p>
        </p:txBody>
      </p:sp>
    </p:spTree>
    <p:extLst>
      <p:ext uri="{BB962C8B-B14F-4D97-AF65-F5344CB8AC3E}">
        <p14:creationId xmlns:p14="http://schemas.microsoft.com/office/powerpoint/2010/main" val="2225311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vert="horz" lIns="91440" tIns="45720" rIns="91440" bIns="45720" rtlCol="0" anchor="ctr"/>
          <a:lstStyle/>
          <a:p>
            <a:fld id="{7DD655A9-2AB2-4445-B4B1-8C8656337950}" type="slidenum">
              <a:rPr lang="es-MX">
                <a:solidFill>
                  <a:schemeClr val="tx1"/>
                </a:solidFill>
              </a:rPr>
              <a:pPr/>
              <a:t>3</a:t>
            </a:fld>
            <a:endParaRPr lang="es-MX">
              <a:solidFill>
                <a:schemeClr val="tx1"/>
              </a:solidFill>
            </a:endParaRPr>
          </a:p>
        </p:txBody>
      </p:sp>
      <p:sp>
        <p:nvSpPr>
          <p:cNvPr id="13" name="CuadroTexto 12">
            <a:extLst>
              <a:ext uri="{FF2B5EF4-FFF2-40B4-BE49-F238E27FC236}">
                <a16:creationId xmlns:a16="http://schemas.microsoft.com/office/drawing/2014/main" id="{02B2DB2F-91BB-4D6C-9A27-EF38301092D1}"/>
              </a:ext>
            </a:extLst>
          </p:cNvPr>
          <p:cNvSpPr txBox="1"/>
          <p:nvPr/>
        </p:nvSpPr>
        <p:spPr>
          <a:xfrm>
            <a:off x="3256634" y="6404124"/>
            <a:ext cx="5925791" cy="307777"/>
          </a:xfrm>
          <a:prstGeom prst="rect">
            <a:avLst/>
          </a:prstGeom>
          <a:noFill/>
        </p:spPr>
        <p:txBody>
          <a:bodyPr wrap="square">
            <a:spAutoFit/>
          </a:bodyPr>
          <a:lstStyle/>
          <a:p>
            <a:r>
              <a:rPr lang="es-MX" sz="1400" dirty="0">
                <a:latin typeface="Bookman Old Style" panose="02050604050505020204" pitchFamily="18" charset="0"/>
                <a:ea typeface="Calibri" panose="020F0502020204030204" pitchFamily="34" charset="0"/>
                <a:cs typeface="Times New Roman" panose="02020603050405020304" pitchFamily="18" charset="0"/>
              </a:rPr>
              <a:t>Data </a:t>
            </a:r>
            <a:r>
              <a:rPr lang="es-MX" sz="1400" dirty="0" err="1">
                <a:latin typeface="Bookman Old Style" panose="02050604050505020204" pitchFamily="18" charset="0"/>
                <a:ea typeface="Calibri" panose="020F0502020204030204" pitchFamily="34" charset="0"/>
                <a:cs typeface="Times New Roman" panose="02020603050405020304" pitchFamily="18" charset="0"/>
              </a:rPr>
              <a:t>Mining</a:t>
            </a:r>
            <a:r>
              <a:rPr lang="es-MX" sz="1400" dirty="0">
                <a:latin typeface="Bookman Old Style" panose="02050604050505020204" pitchFamily="18" charset="0"/>
                <a:ea typeface="Calibri" panose="020F0502020204030204" pitchFamily="34" charset="0"/>
                <a:cs typeface="Times New Roman" panose="02020603050405020304" pitchFamily="18" charset="0"/>
              </a:rPr>
              <a:t>. ESCOM-IPN. </a:t>
            </a:r>
            <a:r>
              <a:rPr lang="es-MX" sz="1400" i="1" dirty="0">
                <a:latin typeface="Bookman Old Style" panose="02050604050505020204" pitchFamily="18" charset="0"/>
                <a:ea typeface="Calibri" panose="020F0502020204030204" pitchFamily="34" charset="0"/>
                <a:cs typeface="Times New Roman" panose="02020603050405020304" pitchFamily="18" charset="0"/>
              </a:rPr>
              <a:t>Dra. Fabiola Ocampo Botello</a:t>
            </a:r>
            <a:endParaRPr lang="es-MX" sz="1400" i="1" dirty="0"/>
          </a:p>
        </p:txBody>
      </p:sp>
      <p:sp>
        <p:nvSpPr>
          <p:cNvPr id="5" name="CuadroTexto 4">
            <a:extLst>
              <a:ext uri="{FF2B5EF4-FFF2-40B4-BE49-F238E27FC236}">
                <a16:creationId xmlns:a16="http://schemas.microsoft.com/office/drawing/2014/main" id="{99010D17-A930-4B25-9CA8-F21960D77F7B}"/>
              </a:ext>
            </a:extLst>
          </p:cNvPr>
          <p:cNvSpPr txBox="1"/>
          <p:nvPr/>
        </p:nvSpPr>
        <p:spPr>
          <a:xfrm>
            <a:off x="4025467" y="548429"/>
            <a:ext cx="5045440" cy="872418"/>
          </a:xfrm>
          <a:prstGeom prst="rect">
            <a:avLst/>
          </a:prstGeom>
          <a:noFill/>
        </p:spPr>
        <p:txBody>
          <a:bodyPr wrap="square">
            <a:spAutoFit/>
          </a:bodyPr>
          <a:lstStyle/>
          <a:p>
            <a:pPr algn="ctr">
              <a:lnSpc>
                <a:spcPct val="107000"/>
              </a:lnSpc>
              <a:spcAft>
                <a:spcPts val="800"/>
              </a:spcAft>
            </a:pPr>
            <a:r>
              <a:rPr lang="es-MX" sz="2400" b="1" dirty="0">
                <a:effectLst/>
                <a:latin typeface="Bookman Old Style" panose="02050604050505020204" pitchFamily="18" charset="0"/>
                <a:ea typeface="Calibri" panose="020F0502020204030204" pitchFamily="34" charset="0"/>
                <a:cs typeface="Times New Roman" panose="02020603050405020304" pitchFamily="18" charset="0"/>
              </a:rPr>
              <a:t>Algoritmo de Hunt</a:t>
            </a:r>
          </a:p>
          <a:p>
            <a:pPr algn="ctr">
              <a:lnSpc>
                <a:spcPct val="107000"/>
              </a:lnSpc>
              <a:spcAft>
                <a:spcPts val="800"/>
              </a:spcAft>
            </a:pPr>
            <a:r>
              <a:rPr lang="es-MX" dirty="0">
                <a:latin typeface="Bookman Old Style" panose="02050604050505020204" pitchFamily="18" charset="0"/>
              </a:rPr>
              <a:t>Tan, </a:t>
            </a:r>
            <a:r>
              <a:rPr lang="es-MX" dirty="0" err="1">
                <a:latin typeface="Bookman Old Style" panose="02050604050505020204" pitchFamily="18" charset="0"/>
              </a:rPr>
              <a:t>Steinbach</a:t>
            </a:r>
            <a:r>
              <a:rPr lang="es-MX" dirty="0">
                <a:latin typeface="Bookman Old Style" panose="02050604050505020204" pitchFamily="18" charset="0"/>
              </a:rPr>
              <a:t> &amp; Kumar </a:t>
            </a:r>
            <a:r>
              <a:rPr lang="es-MX" dirty="0" err="1">
                <a:latin typeface="Bookman Old Style" panose="02050604050505020204" pitchFamily="18" charset="0"/>
              </a:rPr>
              <a:t>Vipin</a:t>
            </a:r>
            <a:r>
              <a:rPr lang="es-MX" dirty="0">
                <a:latin typeface="Bookman Old Style" panose="02050604050505020204" pitchFamily="18" charset="0"/>
              </a:rPr>
              <a:t> (2014)</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1C2237E1-C22D-4B77-97B8-038E0A90D063}"/>
              </a:ext>
            </a:extLst>
          </p:cNvPr>
          <p:cNvSpPr txBox="1"/>
          <p:nvPr/>
        </p:nvSpPr>
        <p:spPr>
          <a:xfrm>
            <a:off x="1696190" y="1813397"/>
            <a:ext cx="9594662" cy="646331"/>
          </a:xfrm>
          <a:prstGeom prst="rect">
            <a:avLst/>
          </a:prstGeom>
          <a:noFill/>
        </p:spPr>
        <p:txBody>
          <a:bodyPr wrap="square">
            <a:spAutoFit/>
          </a:bodyPr>
          <a:lstStyle/>
          <a:p>
            <a:r>
              <a:rPr lang="es-MX" sz="1800" u="sng" dirty="0">
                <a:effectLst/>
                <a:latin typeface="Bookman Old Style" panose="02050604050505020204" pitchFamily="18" charset="0"/>
                <a:ea typeface="Calibri" panose="020F0502020204030204" pitchFamily="34" charset="0"/>
                <a:cs typeface="Times New Roman" panose="02020603050405020304" pitchFamily="18" charset="0"/>
              </a:rPr>
              <a:t>En el algoritmo de Hunt, un árbol de decisiones crece de forma recursiva dividiendo los registros de entrenamiento en subconjuntos sucesivamente más puros</a:t>
            </a:r>
            <a:r>
              <a:rPr lang="es-MX" sz="18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s-MX" dirty="0"/>
          </a:p>
        </p:txBody>
      </p:sp>
      <p:sp>
        <p:nvSpPr>
          <p:cNvPr id="9" name="CuadroTexto 8">
            <a:extLst>
              <a:ext uri="{FF2B5EF4-FFF2-40B4-BE49-F238E27FC236}">
                <a16:creationId xmlns:a16="http://schemas.microsoft.com/office/drawing/2014/main" id="{6DD1AA90-1D1E-4AAD-B8EB-66867D5E9CF3}"/>
              </a:ext>
            </a:extLst>
          </p:cNvPr>
          <p:cNvSpPr txBox="1"/>
          <p:nvPr/>
        </p:nvSpPr>
        <p:spPr>
          <a:xfrm>
            <a:off x="1696191" y="3409538"/>
            <a:ext cx="9703992" cy="671018"/>
          </a:xfrm>
          <a:prstGeom prst="rect">
            <a:avLst/>
          </a:prstGeom>
          <a:noFill/>
        </p:spPr>
        <p:txBody>
          <a:bodyPr wrap="square">
            <a:spAutoFit/>
          </a:bodyPr>
          <a:lstStyle/>
          <a:p>
            <a:pPr>
              <a:lnSpc>
                <a:spcPct val="107000"/>
              </a:lnSpc>
              <a:spcAft>
                <a:spcPts val="800"/>
              </a:spcAft>
            </a:pPr>
            <a:r>
              <a:rPr lang="es-MX" sz="1800" u="sng" dirty="0">
                <a:effectLst/>
                <a:latin typeface="Bookman Old Style" panose="02050604050505020204" pitchFamily="18" charset="0"/>
                <a:ea typeface="Calibri" panose="020F0502020204030204" pitchFamily="34" charset="0"/>
                <a:cs typeface="Times New Roman" panose="02020603050405020304" pitchFamily="18" charset="0"/>
              </a:rPr>
              <a:t>Paso 1</a:t>
            </a:r>
            <a:r>
              <a:rPr lang="es-MX" sz="1800" dirty="0">
                <a:effectLst/>
                <a:latin typeface="Bookman Old Style" panose="02050604050505020204" pitchFamily="18" charset="0"/>
                <a:ea typeface="Calibri" panose="020F0502020204030204" pitchFamily="34" charset="0"/>
                <a:cs typeface="Times New Roman" panose="02020603050405020304" pitchFamily="18" charset="0"/>
              </a:rPr>
              <a:t>: si todos los registros de </a:t>
            </a:r>
            <a:r>
              <a:rPr lang="es-MX" sz="1800" dirty="0" err="1">
                <a:effectLst/>
                <a:latin typeface="Bookman Old Style" panose="02050604050505020204" pitchFamily="18" charset="0"/>
                <a:ea typeface="Calibri" panose="020F0502020204030204" pitchFamily="34" charset="0"/>
                <a:cs typeface="Times New Roman" panose="02020603050405020304" pitchFamily="18" charset="0"/>
              </a:rPr>
              <a:t>Dt</a:t>
            </a:r>
            <a:r>
              <a:rPr lang="es-MX" sz="1800" dirty="0">
                <a:effectLst/>
                <a:latin typeface="Bookman Old Style" panose="02050604050505020204" pitchFamily="18" charset="0"/>
                <a:ea typeface="Calibri" panose="020F0502020204030204" pitchFamily="34" charset="0"/>
                <a:cs typeface="Times New Roman" panose="02020603050405020304" pitchFamily="18" charset="0"/>
              </a:rPr>
              <a:t> pertenecen a la misma clase </a:t>
            </a:r>
            <a:r>
              <a:rPr lang="es-MX" sz="1800" dirty="0" err="1">
                <a:effectLst/>
                <a:latin typeface="Bookman Old Style" panose="02050604050505020204" pitchFamily="18" charset="0"/>
                <a:ea typeface="Calibri" panose="020F0502020204030204" pitchFamily="34" charset="0"/>
                <a:cs typeface="Times New Roman" panose="02020603050405020304" pitchFamily="18" charset="0"/>
              </a:rPr>
              <a:t>yt</a:t>
            </a:r>
            <a:r>
              <a:rPr lang="es-MX" sz="1800" dirty="0">
                <a:effectLst/>
                <a:latin typeface="Bookman Old Style" panose="02050604050505020204" pitchFamily="18" charset="0"/>
                <a:ea typeface="Calibri" panose="020F0502020204030204" pitchFamily="34" charset="0"/>
                <a:cs typeface="Times New Roman" panose="02020603050405020304" pitchFamily="18" charset="0"/>
              </a:rPr>
              <a:t>, entonces t es un nodo hoja etiquetado como </a:t>
            </a:r>
            <a:r>
              <a:rPr lang="es-MX" sz="1800" dirty="0" err="1">
                <a:effectLst/>
                <a:latin typeface="Bookman Old Style" panose="02050604050505020204" pitchFamily="18" charset="0"/>
                <a:ea typeface="Calibri" panose="020F0502020204030204" pitchFamily="34" charset="0"/>
                <a:cs typeface="Times New Roman" panose="02020603050405020304" pitchFamily="18" charset="0"/>
              </a:rPr>
              <a:t>yt</a:t>
            </a:r>
            <a:r>
              <a:rPr lang="es-MX" sz="1800" dirty="0">
                <a:effectLst/>
                <a:latin typeface="Bookman Old Style" panose="02050604050505020204" pitchFamily="18" charset="0"/>
                <a:ea typeface="Calibri" panose="020F0502020204030204" pitchFamily="34" charset="0"/>
                <a:cs typeface="Times New Roman" panose="02020603050405020304" pitchFamily="18" charset="0"/>
              </a:rPr>
              <a:t>.</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CuadroTexto 10">
            <a:extLst>
              <a:ext uri="{FF2B5EF4-FFF2-40B4-BE49-F238E27FC236}">
                <a16:creationId xmlns:a16="http://schemas.microsoft.com/office/drawing/2014/main" id="{17E1F42E-827C-4AEE-9B92-EA2BA7D7F97C}"/>
              </a:ext>
            </a:extLst>
          </p:cNvPr>
          <p:cNvSpPr txBox="1"/>
          <p:nvPr/>
        </p:nvSpPr>
        <p:spPr>
          <a:xfrm>
            <a:off x="2174184" y="4437320"/>
            <a:ext cx="9116668" cy="1560107"/>
          </a:xfrm>
          <a:prstGeom prst="rect">
            <a:avLst/>
          </a:prstGeom>
          <a:noFill/>
        </p:spPr>
        <p:txBody>
          <a:bodyPr wrap="square">
            <a:spAutoFit/>
          </a:bodyPr>
          <a:lstStyle/>
          <a:p>
            <a:pPr>
              <a:lnSpc>
                <a:spcPct val="107000"/>
              </a:lnSpc>
              <a:spcAft>
                <a:spcPts val="800"/>
              </a:spcAft>
            </a:pPr>
            <a:r>
              <a:rPr lang="es-MX" sz="1800" u="sng" dirty="0">
                <a:effectLst/>
                <a:latin typeface="Bookman Old Style" panose="02050604050505020204" pitchFamily="18" charset="0"/>
                <a:ea typeface="Calibri" panose="020F0502020204030204" pitchFamily="34" charset="0"/>
                <a:cs typeface="Times New Roman" panose="02020603050405020304" pitchFamily="18" charset="0"/>
              </a:rPr>
              <a:t>Paso 2</a:t>
            </a:r>
            <a:r>
              <a:rPr lang="es-MX" sz="1800" dirty="0">
                <a:effectLst/>
                <a:latin typeface="Bookman Old Style" panose="02050604050505020204" pitchFamily="18" charset="0"/>
                <a:ea typeface="Calibri" panose="020F0502020204030204" pitchFamily="34" charset="0"/>
                <a:cs typeface="Times New Roman" panose="02020603050405020304" pitchFamily="18" charset="0"/>
              </a:rPr>
              <a:t>: Si </a:t>
            </a:r>
            <a:r>
              <a:rPr lang="es-MX" sz="1800" dirty="0" err="1">
                <a:effectLst/>
                <a:latin typeface="Bookman Old Style" panose="02050604050505020204" pitchFamily="18" charset="0"/>
                <a:ea typeface="Calibri" panose="020F0502020204030204" pitchFamily="34" charset="0"/>
                <a:cs typeface="Times New Roman" panose="02020603050405020304" pitchFamily="18" charset="0"/>
              </a:rPr>
              <a:t>Dt</a:t>
            </a:r>
            <a:r>
              <a:rPr lang="es-MX" sz="1800" dirty="0">
                <a:effectLst/>
                <a:latin typeface="Bookman Old Style" panose="02050604050505020204" pitchFamily="18" charset="0"/>
                <a:ea typeface="Calibri" panose="020F0502020204030204" pitchFamily="34" charset="0"/>
                <a:cs typeface="Times New Roman" panose="02020603050405020304" pitchFamily="18" charset="0"/>
              </a:rPr>
              <a:t> contiene registros que pertenecen a más de una clase, se selecciona una condición de prueba de atributo para dividir los registros en subconjuntos más pequeños. Se crea un nodo hijo para cada resultado de la condición de prueba y los registros en </a:t>
            </a:r>
            <a:r>
              <a:rPr lang="es-MX" sz="1800" dirty="0" err="1">
                <a:effectLst/>
                <a:latin typeface="Bookman Old Style" panose="02050604050505020204" pitchFamily="18" charset="0"/>
                <a:ea typeface="Calibri" panose="020F0502020204030204" pitchFamily="34" charset="0"/>
                <a:cs typeface="Times New Roman" panose="02020603050405020304" pitchFamily="18" charset="0"/>
              </a:rPr>
              <a:t>Dt</a:t>
            </a:r>
            <a:r>
              <a:rPr lang="es-MX" sz="1800" dirty="0">
                <a:effectLst/>
                <a:latin typeface="Bookman Old Style" panose="02050604050505020204" pitchFamily="18" charset="0"/>
                <a:ea typeface="Calibri" panose="020F0502020204030204" pitchFamily="34" charset="0"/>
                <a:cs typeface="Times New Roman" panose="02020603050405020304" pitchFamily="18" charset="0"/>
              </a:rPr>
              <a:t> se distribuyen a los hijos según los resultados. </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CuadroTexto 9">
            <a:extLst>
              <a:ext uri="{FF2B5EF4-FFF2-40B4-BE49-F238E27FC236}">
                <a16:creationId xmlns:a16="http://schemas.microsoft.com/office/drawing/2014/main" id="{91C49B13-9AC1-4B71-8B98-43EE1604963E}"/>
              </a:ext>
            </a:extLst>
          </p:cNvPr>
          <p:cNvSpPr txBox="1"/>
          <p:nvPr/>
        </p:nvSpPr>
        <p:spPr>
          <a:xfrm>
            <a:off x="1625599" y="2505670"/>
            <a:ext cx="9116291" cy="646331"/>
          </a:xfrm>
          <a:prstGeom prst="rect">
            <a:avLst/>
          </a:prstGeom>
          <a:noFill/>
        </p:spPr>
        <p:txBody>
          <a:bodyPr wrap="square">
            <a:spAutoFit/>
          </a:bodyPr>
          <a:lstStyle/>
          <a:p>
            <a:r>
              <a:rPr lang="es-MX" dirty="0">
                <a:latin typeface="Bookman Old Style" panose="02050604050505020204" pitchFamily="18" charset="0"/>
                <a:cs typeface="Times New Roman" panose="02020603050405020304" pitchFamily="18" charset="0"/>
              </a:rPr>
              <a:t>Sea </a:t>
            </a:r>
            <a:r>
              <a:rPr lang="es-MX" dirty="0" err="1">
                <a:latin typeface="Bookman Old Style" panose="02050604050505020204" pitchFamily="18" charset="0"/>
                <a:cs typeface="Times New Roman" panose="02020603050405020304" pitchFamily="18" charset="0"/>
              </a:rPr>
              <a:t>Dt</a:t>
            </a:r>
            <a:r>
              <a:rPr lang="es-MX" dirty="0">
                <a:latin typeface="Bookman Old Style" panose="02050604050505020204" pitchFamily="18" charset="0"/>
                <a:cs typeface="Times New Roman" panose="02020603050405020304" pitchFamily="18" charset="0"/>
              </a:rPr>
              <a:t> el conjunto de registros de entrenamiento que están asociados con el nodo t y </a:t>
            </a:r>
            <a:r>
              <a:rPr lang="es-MX" dirty="0" err="1">
                <a:latin typeface="Bookman Old Style" panose="02050604050505020204" pitchFamily="18" charset="0"/>
                <a:cs typeface="Times New Roman" panose="02020603050405020304" pitchFamily="18" charset="0"/>
              </a:rPr>
              <a:t>y</a:t>
            </a:r>
            <a:r>
              <a:rPr lang="es-MX" dirty="0">
                <a:latin typeface="Bookman Old Style" panose="02050604050505020204" pitchFamily="18" charset="0"/>
                <a:cs typeface="Times New Roman" panose="02020603050405020304" pitchFamily="18" charset="0"/>
              </a:rPr>
              <a:t> = {y1, y2, ... , </a:t>
            </a:r>
            <a:r>
              <a:rPr lang="es-MX" dirty="0" err="1">
                <a:latin typeface="Bookman Old Style" panose="02050604050505020204" pitchFamily="18" charset="0"/>
                <a:cs typeface="Times New Roman" panose="02020603050405020304" pitchFamily="18" charset="0"/>
              </a:rPr>
              <a:t>yc</a:t>
            </a:r>
            <a:r>
              <a:rPr lang="es-MX" dirty="0">
                <a:latin typeface="Bookman Old Style" panose="02050604050505020204" pitchFamily="18" charset="0"/>
                <a:cs typeface="Times New Roman" panose="02020603050405020304" pitchFamily="18" charset="0"/>
              </a:rPr>
              <a:t>} sean las etiquetas de clase</a:t>
            </a:r>
          </a:p>
        </p:txBody>
      </p:sp>
    </p:spTree>
    <p:extLst>
      <p:ext uri="{BB962C8B-B14F-4D97-AF65-F5344CB8AC3E}">
        <p14:creationId xmlns:p14="http://schemas.microsoft.com/office/powerpoint/2010/main" val="1361403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vert="horz" lIns="91440" tIns="45720" rIns="91440" bIns="45720" rtlCol="0" anchor="ctr"/>
          <a:lstStyle/>
          <a:p>
            <a:fld id="{7DD655A9-2AB2-4445-B4B1-8C8656337950}" type="slidenum">
              <a:rPr lang="es-MX">
                <a:solidFill>
                  <a:schemeClr val="tx1"/>
                </a:solidFill>
              </a:rPr>
              <a:pPr/>
              <a:t>4</a:t>
            </a:fld>
            <a:endParaRPr lang="es-MX">
              <a:solidFill>
                <a:schemeClr val="tx1"/>
              </a:solidFill>
            </a:endParaRPr>
          </a:p>
        </p:txBody>
      </p:sp>
      <p:sp>
        <p:nvSpPr>
          <p:cNvPr id="13" name="CuadroTexto 12">
            <a:extLst>
              <a:ext uri="{FF2B5EF4-FFF2-40B4-BE49-F238E27FC236}">
                <a16:creationId xmlns:a16="http://schemas.microsoft.com/office/drawing/2014/main" id="{02B2DB2F-91BB-4D6C-9A27-EF38301092D1}"/>
              </a:ext>
            </a:extLst>
          </p:cNvPr>
          <p:cNvSpPr txBox="1"/>
          <p:nvPr/>
        </p:nvSpPr>
        <p:spPr>
          <a:xfrm>
            <a:off x="3256634" y="6404124"/>
            <a:ext cx="5925791" cy="307777"/>
          </a:xfrm>
          <a:prstGeom prst="rect">
            <a:avLst/>
          </a:prstGeom>
          <a:noFill/>
        </p:spPr>
        <p:txBody>
          <a:bodyPr wrap="square">
            <a:spAutoFit/>
          </a:bodyPr>
          <a:lstStyle/>
          <a:p>
            <a:r>
              <a:rPr lang="es-MX" sz="1400" dirty="0">
                <a:latin typeface="Bookman Old Style" panose="02050604050505020204" pitchFamily="18" charset="0"/>
                <a:ea typeface="Calibri" panose="020F0502020204030204" pitchFamily="34" charset="0"/>
                <a:cs typeface="Times New Roman" panose="02020603050405020304" pitchFamily="18" charset="0"/>
              </a:rPr>
              <a:t>Data </a:t>
            </a:r>
            <a:r>
              <a:rPr lang="es-MX" sz="1400" dirty="0" err="1">
                <a:latin typeface="Bookman Old Style" panose="02050604050505020204" pitchFamily="18" charset="0"/>
                <a:ea typeface="Calibri" panose="020F0502020204030204" pitchFamily="34" charset="0"/>
                <a:cs typeface="Times New Roman" panose="02020603050405020304" pitchFamily="18" charset="0"/>
              </a:rPr>
              <a:t>Mining</a:t>
            </a:r>
            <a:r>
              <a:rPr lang="es-MX" sz="1400" dirty="0">
                <a:latin typeface="Bookman Old Style" panose="02050604050505020204" pitchFamily="18" charset="0"/>
                <a:ea typeface="Calibri" panose="020F0502020204030204" pitchFamily="34" charset="0"/>
                <a:cs typeface="Times New Roman" panose="02020603050405020304" pitchFamily="18" charset="0"/>
              </a:rPr>
              <a:t>. ESCOM-IPN. </a:t>
            </a:r>
            <a:r>
              <a:rPr lang="es-MX" sz="1400" i="1" dirty="0">
                <a:latin typeface="Bookman Old Style" panose="02050604050505020204" pitchFamily="18" charset="0"/>
                <a:ea typeface="Calibri" panose="020F0502020204030204" pitchFamily="34" charset="0"/>
                <a:cs typeface="Times New Roman" panose="02020603050405020304" pitchFamily="18" charset="0"/>
              </a:rPr>
              <a:t>Dra. Fabiola Ocampo Botello</a:t>
            </a:r>
            <a:endParaRPr lang="es-MX" sz="1400" i="1" dirty="0"/>
          </a:p>
        </p:txBody>
      </p:sp>
      <p:sp>
        <p:nvSpPr>
          <p:cNvPr id="5" name="CuadroTexto 4">
            <a:extLst>
              <a:ext uri="{FF2B5EF4-FFF2-40B4-BE49-F238E27FC236}">
                <a16:creationId xmlns:a16="http://schemas.microsoft.com/office/drawing/2014/main" id="{EC9EEBCC-9D94-41BB-B093-6AC1B6166647}"/>
              </a:ext>
            </a:extLst>
          </p:cNvPr>
          <p:cNvSpPr txBox="1"/>
          <p:nvPr/>
        </p:nvSpPr>
        <p:spPr>
          <a:xfrm>
            <a:off x="1620078" y="526629"/>
            <a:ext cx="9770166" cy="769441"/>
          </a:xfrm>
          <a:prstGeom prst="rect">
            <a:avLst/>
          </a:prstGeom>
          <a:noFill/>
        </p:spPr>
        <p:txBody>
          <a:bodyPr wrap="square">
            <a:spAutoFit/>
          </a:bodyPr>
          <a:lstStyle/>
          <a:p>
            <a:r>
              <a:rPr lang="es-MX" sz="2400" b="1" dirty="0">
                <a:effectLst/>
                <a:latin typeface="Bookman Old Style" panose="02050604050505020204" pitchFamily="18" charset="0"/>
                <a:ea typeface="Calibri" panose="020F0502020204030204" pitchFamily="34" charset="0"/>
                <a:cs typeface="Times New Roman" panose="02020603050405020304" pitchFamily="18" charset="0"/>
              </a:rPr>
              <a:t>Métodos para expresar condiciones de prueba de atributos</a:t>
            </a:r>
          </a:p>
          <a:p>
            <a:pPr algn="ctr"/>
            <a:r>
              <a:rPr lang="es-MX" sz="2000" dirty="0">
                <a:latin typeface="Bookman Old Style" panose="02050604050505020204" pitchFamily="18" charset="0"/>
              </a:rPr>
              <a:t>Tan, </a:t>
            </a:r>
            <a:r>
              <a:rPr lang="es-MX" sz="2000" dirty="0" err="1">
                <a:latin typeface="Bookman Old Style" panose="02050604050505020204" pitchFamily="18" charset="0"/>
              </a:rPr>
              <a:t>Steinbach</a:t>
            </a:r>
            <a:r>
              <a:rPr lang="es-MX" sz="2000" dirty="0">
                <a:latin typeface="Bookman Old Style" panose="02050604050505020204" pitchFamily="18" charset="0"/>
              </a:rPr>
              <a:t> &amp; Kumar </a:t>
            </a:r>
            <a:r>
              <a:rPr lang="es-MX" sz="2000" dirty="0" err="1">
                <a:latin typeface="Bookman Old Style" panose="02050604050505020204" pitchFamily="18" charset="0"/>
              </a:rPr>
              <a:t>Vipin</a:t>
            </a:r>
            <a:r>
              <a:rPr lang="es-MX" sz="2000" dirty="0">
                <a:latin typeface="Bookman Old Style" panose="02050604050505020204" pitchFamily="18" charset="0"/>
              </a:rPr>
              <a:t> (2014)</a:t>
            </a:r>
            <a:endParaRPr lang="es-MX" sz="2000" dirty="0"/>
          </a:p>
        </p:txBody>
      </p:sp>
      <p:sp>
        <p:nvSpPr>
          <p:cNvPr id="7" name="CuadroTexto 6">
            <a:extLst>
              <a:ext uri="{FF2B5EF4-FFF2-40B4-BE49-F238E27FC236}">
                <a16:creationId xmlns:a16="http://schemas.microsoft.com/office/drawing/2014/main" id="{0503203C-AECD-4634-B32B-C47FD468C0F3}"/>
              </a:ext>
            </a:extLst>
          </p:cNvPr>
          <p:cNvSpPr txBox="1"/>
          <p:nvPr/>
        </p:nvSpPr>
        <p:spPr>
          <a:xfrm>
            <a:off x="1627394" y="1587690"/>
            <a:ext cx="9770166" cy="967381"/>
          </a:xfrm>
          <a:prstGeom prst="rect">
            <a:avLst/>
          </a:prstGeom>
          <a:noFill/>
        </p:spPr>
        <p:txBody>
          <a:bodyPr wrap="square">
            <a:spAutoFit/>
          </a:bodyPr>
          <a:lstStyle/>
          <a:p>
            <a:pPr>
              <a:lnSpc>
                <a:spcPct val="107000"/>
              </a:lnSpc>
              <a:spcAft>
                <a:spcPts val="800"/>
              </a:spcAft>
            </a:pPr>
            <a:r>
              <a:rPr lang="es-MX" sz="1800" dirty="0">
                <a:effectLst/>
                <a:latin typeface="Bookman Old Style" panose="02050604050505020204" pitchFamily="18" charset="0"/>
                <a:ea typeface="Calibri" panose="020F0502020204030204" pitchFamily="34" charset="0"/>
                <a:cs typeface="Times New Roman" panose="02020603050405020304" pitchFamily="18" charset="0"/>
              </a:rPr>
              <a:t>Los algoritmos de inducción de árboles de decisión deben proporcionar un método para expresar una condición de prueba de atributo y </a:t>
            </a:r>
            <a:r>
              <a:rPr lang="es-MX" sz="1800" u="sng" dirty="0">
                <a:effectLst/>
                <a:latin typeface="Bookman Old Style" panose="02050604050505020204" pitchFamily="18" charset="0"/>
                <a:ea typeface="Calibri" panose="020F0502020204030204" pitchFamily="34" charset="0"/>
                <a:cs typeface="Times New Roman" panose="02020603050405020304" pitchFamily="18" charset="0"/>
              </a:rPr>
              <a:t>sus resultados correspondientes para diferentes tipos de atributo</a:t>
            </a:r>
            <a:r>
              <a:rPr lang="es-MX" sz="1800" dirty="0">
                <a:effectLst/>
                <a:latin typeface="Bookman Old Style" panose="02050604050505020204" pitchFamily="18" charset="0"/>
                <a:ea typeface="Calibri" panose="020F0502020204030204" pitchFamily="34" charset="0"/>
                <a:cs typeface="Times New Roman" panose="02020603050405020304" pitchFamily="18" charset="0"/>
              </a:rPr>
              <a:t>.</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uadroTexto 8">
            <a:extLst>
              <a:ext uri="{FF2B5EF4-FFF2-40B4-BE49-F238E27FC236}">
                <a16:creationId xmlns:a16="http://schemas.microsoft.com/office/drawing/2014/main" id="{0B249DC2-531F-4D8A-A6FD-E437F9EE8358}"/>
              </a:ext>
            </a:extLst>
          </p:cNvPr>
          <p:cNvSpPr txBox="1"/>
          <p:nvPr/>
        </p:nvSpPr>
        <p:spPr>
          <a:xfrm>
            <a:off x="1627394" y="2921112"/>
            <a:ext cx="9770165" cy="671018"/>
          </a:xfrm>
          <a:prstGeom prst="rect">
            <a:avLst/>
          </a:prstGeom>
          <a:noFill/>
        </p:spPr>
        <p:txBody>
          <a:bodyPr wrap="square">
            <a:spAutoFit/>
          </a:bodyPr>
          <a:lstStyle/>
          <a:p>
            <a:pPr>
              <a:lnSpc>
                <a:spcPct val="107000"/>
              </a:lnSpc>
              <a:spcAft>
                <a:spcPts val="800"/>
              </a:spcAft>
            </a:pPr>
            <a:r>
              <a:rPr lang="es-MX" sz="1800" b="1" dirty="0">
                <a:effectLst/>
                <a:latin typeface="Bookman Old Style" panose="02050604050505020204" pitchFamily="18" charset="0"/>
                <a:ea typeface="Calibri" panose="020F0502020204030204" pitchFamily="34" charset="0"/>
                <a:cs typeface="Times New Roman" panose="02020603050405020304" pitchFamily="18" charset="0"/>
              </a:rPr>
              <a:t>Atributos binarios.</a:t>
            </a:r>
            <a:r>
              <a:rPr lang="es-MX" sz="1800" dirty="0">
                <a:effectLst/>
                <a:latin typeface="Bookman Old Style" panose="02050604050505020204" pitchFamily="18" charset="0"/>
                <a:ea typeface="Calibri" panose="020F0502020204030204" pitchFamily="34" charset="0"/>
                <a:cs typeface="Times New Roman" panose="02020603050405020304" pitchFamily="18" charset="0"/>
              </a:rPr>
              <a:t> La condición de prueba para un atributo binario genera dos resultados potenciales</a:t>
            </a:r>
            <a:r>
              <a:rPr lang="es-MX" dirty="0">
                <a:latin typeface="Bookman Old Style" panose="02050604050505020204" pitchFamily="18" charset="0"/>
                <a:ea typeface="Calibri" panose="020F0502020204030204" pitchFamily="34" charset="0"/>
                <a:cs typeface="Times New Roman" panose="02020603050405020304" pitchFamily="18" charset="0"/>
              </a:rPr>
              <a:t>.</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Imagen 9">
            <a:extLst>
              <a:ext uri="{FF2B5EF4-FFF2-40B4-BE49-F238E27FC236}">
                <a16:creationId xmlns:a16="http://schemas.microsoft.com/office/drawing/2014/main" id="{281CF516-C5AE-4AE3-A637-311E3650CAD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47325" y="3687060"/>
            <a:ext cx="3635100" cy="2415209"/>
          </a:xfrm>
          <a:prstGeom prst="rect">
            <a:avLst/>
          </a:prstGeom>
          <a:noFill/>
          <a:ln>
            <a:noFill/>
          </a:ln>
        </p:spPr>
      </p:pic>
      <p:sp>
        <p:nvSpPr>
          <p:cNvPr id="12" name="CuadroTexto 11">
            <a:extLst>
              <a:ext uri="{FF2B5EF4-FFF2-40B4-BE49-F238E27FC236}">
                <a16:creationId xmlns:a16="http://schemas.microsoft.com/office/drawing/2014/main" id="{7F22B5E7-3D5A-4D90-A29B-C1D5DFD606A3}"/>
              </a:ext>
            </a:extLst>
          </p:cNvPr>
          <p:cNvSpPr txBox="1"/>
          <p:nvPr/>
        </p:nvSpPr>
        <p:spPr>
          <a:xfrm>
            <a:off x="2046769" y="4302930"/>
            <a:ext cx="3635100" cy="523220"/>
          </a:xfrm>
          <a:prstGeom prst="rect">
            <a:avLst/>
          </a:prstGeom>
          <a:noFill/>
        </p:spPr>
        <p:txBody>
          <a:bodyPr wrap="square">
            <a:spAutoFit/>
          </a:bodyPr>
          <a:lstStyle/>
          <a:p>
            <a:pPr algn="just"/>
            <a:r>
              <a:rPr lang="es-MX" sz="1400" dirty="0">
                <a:latin typeface="Bookman Old Style" panose="02050604050505020204" pitchFamily="18" charset="0"/>
              </a:rPr>
              <a:t>Figura tomada de Tan, </a:t>
            </a:r>
            <a:r>
              <a:rPr lang="es-MX" sz="1400" dirty="0" err="1">
                <a:latin typeface="Bookman Old Style" panose="02050604050505020204" pitchFamily="18" charset="0"/>
              </a:rPr>
              <a:t>Steinbach</a:t>
            </a:r>
            <a:r>
              <a:rPr lang="es-MX" sz="1400" dirty="0">
                <a:latin typeface="Bookman Old Style" panose="02050604050505020204" pitchFamily="18" charset="0"/>
              </a:rPr>
              <a:t> &amp; Kumar </a:t>
            </a:r>
            <a:r>
              <a:rPr lang="es-MX" sz="1400" dirty="0" err="1">
                <a:latin typeface="Bookman Old Style" panose="02050604050505020204" pitchFamily="18" charset="0"/>
              </a:rPr>
              <a:t>Vipin</a:t>
            </a:r>
            <a:r>
              <a:rPr lang="es-MX" sz="1400" dirty="0">
                <a:latin typeface="Bookman Old Style" panose="02050604050505020204" pitchFamily="18" charset="0"/>
              </a:rPr>
              <a:t> (2014)</a:t>
            </a:r>
            <a:endParaRPr lang="es-MX" sz="1400" dirty="0"/>
          </a:p>
        </p:txBody>
      </p:sp>
    </p:spTree>
    <p:extLst>
      <p:ext uri="{BB962C8B-B14F-4D97-AF65-F5344CB8AC3E}">
        <p14:creationId xmlns:p14="http://schemas.microsoft.com/office/powerpoint/2010/main" val="4232238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vert="horz" lIns="91440" tIns="45720" rIns="91440" bIns="45720" rtlCol="0" anchor="ctr"/>
          <a:lstStyle/>
          <a:p>
            <a:fld id="{7DD655A9-2AB2-4445-B4B1-8C8656337950}" type="slidenum">
              <a:rPr lang="es-MX">
                <a:solidFill>
                  <a:schemeClr val="tx1"/>
                </a:solidFill>
              </a:rPr>
              <a:pPr/>
              <a:t>5</a:t>
            </a:fld>
            <a:endParaRPr lang="es-MX">
              <a:solidFill>
                <a:schemeClr val="tx1"/>
              </a:solidFill>
            </a:endParaRPr>
          </a:p>
        </p:txBody>
      </p:sp>
      <p:sp>
        <p:nvSpPr>
          <p:cNvPr id="13" name="CuadroTexto 12">
            <a:extLst>
              <a:ext uri="{FF2B5EF4-FFF2-40B4-BE49-F238E27FC236}">
                <a16:creationId xmlns:a16="http://schemas.microsoft.com/office/drawing/2014/main" id="{02B2DB2F-91BB-4D6C-9A27-EF38301092D1}"/>
              </a:ext>
            </a:extLst>
          </p:cNvPr>
          <p:cNvSpPr txBox="1"/>
          <p:nvPr/>
        </p:nvSpPr>
        <p:spPr>
          <a:xfrm>
            <a:off x="3256634" y="6404124"/>
            <a:ext cx="5925791" cy="307777"/>
          </a:xfrm>
          <a:prstGeom prst="rect">
            <a:avLst/>
          </a:prstGeom>
          <a:noFill/>
        </p:spPr>
        <p:txBody>
          <a:bodyPr wrap="square">
            <a:spAutoFit/>
          </a:bodyPr>
          <a:lstStyle/>
          <a:p>
            <a:r>
              <a:rPr lang="es-MX" sz="1400" dirty="0">
                <a:latin typeface="Bookman Old Style" panose="02050604050505020204" pitchFamily="18" charset="0"/>
                <a:ea typeface="Calibri" panose="020F0502020204030204" pitchFamily="34" charset="0"/>
                <a:cs typeface="Times New Roman" panose="02020603050405020304" pitchFamily="18" charset="0"/>
              </a:rPr>
              <a:t>Data </a:t>
            </a:r>
            <a:r>
              <a:rPr lang="es-MX" sz="1400" dirty="0" err="1">
                <a:latin typeface="Bookman Old Style" panose="02050604050505020204" pitchFamily="18" charset="0"/>
                <a:ea typeface="Calibri" panose="020F0502020204030204" pitchFamily="34" charset="0"/>
                <a:cs typeface="Times New Roman" panose="02020603050405020304" pitchFamily="18" charset="0"/>
              </a:rPr>
              <a:t>Mining</a:t>
            </a:r>
            <a:r>
              <a:rPr lang="es-MX" sz="1400" dirty="0">
                <a:latin typeface="Bookman Old Style" panose="02050604050505020204" pitchFamily="18" charset="0"/>
                <a:ea typeface="Calibri" panose="020F0502020204030204" pitchFamily="34" charset="0"/>
                <a:cs typeface="Times New Roman" panose="02020603050405020304" pitchFamily="18" charset="0"/>
              </a:rPr>
              <a:t>. ESCOM-IPN. </a:t>
            </a:r>
            <a:r>
              <a:rPr lang="es-MX" sz="1400" i="1" dirty="0">
                <a:latin typeface="Bookman Old Style" panose="02050604050505020204" pitchFamily="18" charset="0"/>
                <a:ea typeface="Calibri" panose="020F0502020204030204" pitchFamily="34" charset="0"/>
                <a:cs typeface="Times New Roman" panose="02020603050405020304" pitchFamily="18" charset="0"/>
              </a:rPr>
              <a:t>Dra. Fabiola Ocampo Botello</a:t>
            </a:r>
            <a:endParaRPr lang="es-MX" sz="1400" i="1" dirty="0"/>
          </a:p>
        </p:txBody>
      </p:sp>
      <p:sp>
        <p:nvSpPr>
          <p:cNvPr id="5" name="CuadroTexto 4">
            <a:extLst>
              <a:ext uri="{FF2B5EF4-FFF2-40B4-BE49-F238E27FC236}">
                <a16:creationId xmlns:a16="http://schemas.microsoft.com/office/drawing/2014/main" id="{71EB350A-2F7B-432E-A4ED-18ADB4A9BC05}"/>
              </a:ext>
            </a:extLst>
          </p:cNvPr>
          <p:cNvSpPr txBox="1"/>
          <p:nvPr/>
        </p:nvSpPr>
        <p:spPr>
          <a:xfrm>
            <a:off x="1605490" y="855859"/>
            <a:ext cx="5091321" cy="4136197"/>
          </a:xfrm>
          <a:prstGeom prst="rect">
            <a:avLst/>
          </a:prstGeom>
          <a:noFill/>
        </p:spPr>
        <p:txBody>
          <a:bodyPr wrap="square">
            <a:spAutoFit/>
          </a:bodyPr>
          <a:lstStyle/>
          <a:p>
            <a:pPr>
              <a:lnSpc>
                <a:spcPct val="107000"/>
              </a:lnSpc>
              <a:spcAft>
                <a:spcPts val="800"/>
              </a:spcAft>
            </a:pPr>
            <a:r>
              <a:rPr lang="es-MX" sz="1800" b="1" dirty="0">
                <a:effectLst/>
                <a:latin typeface="Bookman Old Style" panose="02050604050505020204" pitchFamily="18" charset="0"/>
                <a:ea typeface="Calibri" panose="020F0502020204030204" pitchFamily="34" charset="0"/>
                <a:cs typeface="Times New Roman" panose="02020603050405020304" pitchFamily="18" charset="0"/>
              </a:rPr>
              <a:t>Atributos nominales.</a:t>
            </a:r>
            <a:r>
              <a:rPr lang="es-MX" sz="1800" dirty="0">
                <a:effectLst/>
                <a:latin typeface="Bookman Old Style" panose="02050604050505020204" pitchFamily="18" charset="0"/>
                <a:ea typeface="Calibri" panose="020F0502020204030204" pitchFamily="34" charset="0"/>
                <a:cs typeface="Times New Roman" panose="02020603050405020304" pitchFamily="18" charset="0"/>
              </a:rPr>
              <a:t> </a:t>
            </a:r>
            <a:r>
              <a:rPr lang="es-MX" sz="1800" u="sng" dirty="0">
                <a:effectLst/>
                <a:latin typeface="Bookman Old Style" panose="02050604050505020204" pitchFamily="18" charset="0"/>
                <a:ea typeface="Calibri" panose="020F0502020204030204" pitchFamily="34" charset="0"/>
                <a:cs typeface="Times New Roman" panose="02020603050405020304" pitchFamily="18" charset="0"/>
              </a:rPr>
              <a:t>Dado que un atributo nominal puede tener muchos valores, su condición de prueba se puede expresar de dos formas</a:t>
            </a:r>
            <a:r>
              <a:rPr lang="es-MX" sz="1800" dirty="0">
                <a:effectLst/>
                <a:latin typeface="Bookman Old Style" panose="020506040505050202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s-MX" sz="1800" u="sng" dirty="0">
                <a:effectLst/>
                <a:latin typeface="Bookman Old Style" panose="02050604050505020204" pitchFamily="18" charset="0"/>
                <a:ea typeface="Calibri" panose="020F0502020204030204" pitchFamily="34" charset="0"/>
                <a:cs typeface="Times New Roman" panose="02020603050405020304" pitchFamily="18" charset="0"/>
              </a:rPr>
              <a:t>Para una división de múltiples vías</a:t>
            </a:r>
            <a:r>
              <a:rPr lang="es-MX" sz="1800" dirty="0">
                <a:effectLst/>
                <a:latin typeface="Bookman Old Style" panose="02050604050505020204" pitchFamily="18" charset="0"/>
                <a:ea typeface="Calibri" panose="020F0502020204030204" pitchFamily="34" charset="0"/>
                <a:cs typeface="Times New Roman" panose="02020603050405020304" pitchFamily="18" charset="0"/>
              </a:rPr>
              <a:t> , donde el número de resultados depende del número de valores distintos para el atributo correspondiente.</a:t>
            </a:r>
          </a:p>
          <a:p>
            <a:pPr>
              <a:lnSpc>
                <a:spcPct val="107000"/>
              </a:lnSpc>
              <a:spcAft>
                <a:spcPts val="800"/>
              </a:spcAft>
            </a:pPr>
            <a:r>
              <a:rPr lang="es-MX" sz="1800" dirty="0">
                <a:effectLst/>
                <a:latin typeface="Bookman Old Style" panose="02050604050505020204" pitchFamily="18" charset="0"/>
                <a:ea typeface="Calibri" panose="020F0502020204030204" pitchFamily="34" charset="0"/>
                <a:cs typeface="Times New Roman" panose="02020603050405020304" pitchFamily="18" charset="0"/>
              </a:rPr>
              <a:t> </a:t>
            </a:r>
            <a:r>
              <a:rPr lang="es-MX" sz="1800" u="sng" dirty="0">
                <a:effectLst/>
                <a:latin typeface="Bookman Old Style" panose="02050604050505020204" pitchFamily="18" charset="0"/>
                <a:ea typeface="Calibri" panose="020F0502020204030204" pitchFamily="34" charset="0"/>
                <a:cs typeface="Times New Roman" panose="02020603050405020304" pitchFamily="18" charset="0"/>
              </a:rPr>
              <a:t>Por otro lado, algunos algoritmos de árbol de decisión, como CART, producen solo divisiones binarias al considerar todas las formas 2</a:t>
            </a:r>
            <a:r>
              <a:rPr lang="es-MX" sz="1800" u="sng" baseline="30000" dirty="0">
                <a:effectLst/>
                <a:latin typeface="Bookman Old Style" panose="02050604050505020204" pitchFamily="18" charset="0"/>
                <a:ea typeface="Calibri" panose="020F0502020204030204" pitchFamily="34" charset="0"/>
                <a:cs typeface="Times New Roman" panose="02020603050405020304" pitchFamily="18" charset="0"/>
              </a:rPr>
              <a:t>k−1</a:t>
            </a:r>
            <a:r>
              <a:rPr lang="es-MX" sz="1800" u="sng" dirty="0">
                <a:effectLst/>
                <a:latin typeface="Bookman Old Style" panose="02050604050505020204" pitchFamily="18" charset="0"/>
                <a:ea typeface="Calibri" panose="020F0502020204030204" pitchFamily="34" charset="0"/>
                <a:cs typeface="Times New Roman" panose="02020603050405020304" pitchFamily="18" charset="0"/>
              </a:rPr>
              <a:t> - 1 de crear una partición binaria de k valores de atributo</a:t>
            </a:r>
            <a:r>
              <a:rPr lang="es-MX" sz="18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2AB5DD8B-CF59-4FAF-9C33-06402549B329}"/>
              </a:ext>
            </a:extLst>
          </p:cNvPr>
          <p:cNvPicPr>
            <a:picLocks noChangeAspect="1"/>
          </p:cNvPicPr>
          <p:nvPr/>
        </p:nvPicPr>
        <p:blipFill>
          <a:blip r:embed="rId2"/>
          <a:stretch>
            <a:fillRect/>
          </a:stretch>
        </p:blipFill>
        <p:spPr>
          <a:xfrm>
            <a:off x="6990723" y="1115484"/>
            <a:ext cx="4383404" cy="3414056"/>
          </a:xfrm>
          <a:prstGeom prst="rect">
            <a:avLst/>
          </a:prstGeom>
        </p:spPr>
      </p:pic>
      <p:sp>
        <p:nvSpPr>
          <p:cNvPr id="6" name="CuadroTexto 5">
            <a:extLst>
              <a:ext uri="{FF2B5EF4-FFF2-40B4-BE49-F238E27FC236}">
                <a16:creationId xmlns:a16="http://schemas.microsoft.com/office/drawing/2014/main" id="{D643931A-1B0B-4ADA-85FB-0199CCE1E977}"/>
              </a:ext>
            </a:extLst>
          </p:cNvPr>
          <p:cNvSpPr txBox="1"/>
          <p:nvPr/>
        </p:nvSpPr>
        <p:spPr>
          <a:xfrm>
            <a:off x="7483473" y="4939034"/>
            <a:ext cx="3635100" cy="523220"/>
          </a:xfrm>
          <a:prstGeom prst="rect">
            <a:avLst/>
          </a:prstGeom>
          <a:noFill/>
        </p:spPr>
        <p:txBody>
          <a:bodyPr wrap="square">
            <a:spAutoFit/>
          </a:bodyPr>
          <a:lstStyle/>
          <a:p>
            <a:pPr algn="just"/>
            <a:r>
              <a:rPr lang="es-MX" sz="1400" dirty="0">
                <a:latin typeface="Bookman Old Style" panose="02050604050505020204" pitchFamily="18" charset="0"/>
              </a:rPr>
              <a:t>Figura tomada de Tan, </a:t>
            </a:r>
            <a:r>
              <a:rPr lang="es-MX" sz="1400" dirty="0" err="1">
                <a:latin typeface="Bookman Old Style" panose="02050604050505020204" pitchFamily="18" charset="0"/>
              </a:rPr>
              <a:t>Steinbach</a:t>
            </a:r>
            <a:r>
              <a:rPr lang="es-MX" sz="1400" dirty="0">
                <a:latin typeface="Bookman Old Style" panose="02050604050505020204" pitchFamily="18" charset="0"/>
              </a:rPr>
              <a:t> &amp; Kumar </a:t>
            </a:r>
            <a:r>
              <a:rPr lang="es-MX" sz="1400" dirty="0" err="1">
                <a:latin typeface="Bookman Old Style" panose="02050604050505020204" pitchFamily="18" charset="0"/>
              </a:rPr>
              <a:t>Vipin</a:t>
            </a:r>
            <a:r>
              <a:rPr lang="es-MX" sz="1400" dirty="0">
                <a:latin typeface="Bookman Old Style" panose="02050604050505020204" pitchFamily="18" charset="0"/>
              </a:rPr>
              <a:t> (2014)</a:t>
            </a:r>
            <a:endParaRPr lang="es-MX" sz="1400" dirty="0"/>
          </a:p>
        </p:txBody>
      </p:sp>
    </p:spTree>
    <p:extLst>
      <p:ext uri="{BB962C8B-B14F-4D97-AF65-F5344CB8AC3E}">
        <p14:creationId xmlns:p14="http://schemas.microsoft.com/office/powerpoint/2010/main" val="393721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vert="horz" lIns="91440" tIns="45720" rIns="91440" bIns="45720" rtlCol="0" anchor="ctr"/>
          <a:lstStyle/>
          <a:p>
            <a:fld id="{7DD655A9-2AB2-4445-B4B1-8C8656337950}" type="slidenum">
              <a:rPr lang="es-MX">
                <a:solidFill>
                  <a:schemeClr val="tx1"/>
                </a:solidFill>
              </a:rPr>
              <a:pPr/>
              <a:t>6</a:t>
            </a:fld>
            <a:endParaRPr lang="es-MX">
              <a:solidFill>
                <a:schemeClr val="tx1"/>
              </a:solidFill>
            </a:endParaRPr>
          </a:p>
        </p:txBody>
      </p:sp>
      <p:sp>
        <p:nvSpPr>
          <p:cNvPr id="13" name="CuadroTexto 12">
            <a:extLst>
              <a:ext uri="{FF2B5EF4-FFF2-40B4-BE49-F238E27FC236}">
                <a16:creationId xmlns:a16="http://schemas.microsoft.com/office/drawing/2014/main" id="{02B2DB2F-91BB-4D6C-9A27-EF38301092D1}"/>
              </a:ext>
            </a:extLst>
          </p:cNvPr>
          <p:cNvSpPr txBox="1"/>
          <p:nvPr/>
        </p:nvSpPr>
        <p:spPr>
          <a:xfrm>
            <a:off x="3256634" y="6404124"/>
            <a:ext cx="5925791" cy="307777"/>
          </a:xfrm>
          <a:prstGeom prst="rect">
            <a:avLst/>
          </a:prstGeom>
          <a:noFill/>
        </p:spPr>
        <p:txBody>
          <a:bodyPr wrap="square">
            <a:spAutoFit/>
          </a:bodyPr>
          <a:lstStyle/>
          <a:p>
            <a:r>
              <a:rPr lang="es-MX" sz="1400" dirty="0">
                <a:latin typeface="Bookman Old Style" panose="02050604050505020204" pitchFamily="18" charset="0"/>
                <a:ea typeface="Calibri" panose="020F0502020204030204" pitchFamily="34" charset="0"/>
                <a:cs typeface="Times New Roman" panose="02020603050405020304" pitchFamily="18" charset="0"/>
              </a:rPr>
              <a:t>Data </a:t>
            </a:r>
            <a:r>
              <a:rPr lang="es-MX" sz="1400" dirty="0" err="1">
                <a:latin typeface="Bookman Old Style" panose="02050604050505020204" pitchFamily="18" charset="0"/>
                <a:ea typeface="Calibri" panose="020F0502020204030204" pitchFamily="34" charset="0"/>
                <a:cs typeface="Times New Roman" panose="02020603050405020304" pitchFamily="18" charset="0"/>
              </a:rPr>
              <a:t>Mining</a:t>
            </a:r>
            <a:r>
              <a:rPr lang="es-MX" sz="1400" dirty="0">
                <a:latin typeface="Bookman Old Style" panose="02050604050505020204" pitchFamily="18" charset="0"/>
                <a:ea typeface="Calibri" panose="020F0502020204030204" pitchFamily="34" charset="0"/>
                <a:cs typeface="Times New Roman" panose="02020603050405020304" pitchFamily="18" charset="0"/>
              </a:rPr>
              <a:t>. ESCOM-IPN. </a:t>
            </a:r>
            <a:r>
              <a:rPr lang="es-MX" sz="1400" i="1" dirty="0">
                <a:latin typeface="Bookman Old Style" panose="02050604050505020204" pitchFamily="18" charset="0"/>
                <a:ea typeface="Calibri" panose="020F0502020204030204" pitchFamily="34" charset="0"/>
                <a:cs typeface="Times New Roman" panose="02020603050405020304" pitchFamily="18" charset="0"/>
              </a:rPr>
              <a:t>Dra. Fabiola Ocampo Botello</a:t>
            </a:r>
            <a:endParaRPr lang="es-MX" sz="1400" i="1" dirty="0"/>
          </a:p>
        </p:txBody>
      </p:sp>
      <p:sp>
        <p:nvSpPr>
          <p:cNvPr id="5" name="CuadroTexto 4">
            <a:extLst>
              <a:ext uri="{FF2B5EF4-FFF2-40B4-BE49-F238E27FC236}">
                <a16:creationId xmlns:a16="http://schemas.microsoft.com/office/drawing/2014/main" id="{4C17D93C-D6E9-4256-96B3-630A287F56FA}"/>
              </a:ext>
            </a:extLst>
          </p:cNvPr>
          <p:cNvSpPr txBox="1"/>
          <p:nvPr/>
        </p:nvSpPr>
        <p:spPr>
          <a:xfrm>
            <a:off x="1610140" y="852405"/>
            <a:ext cx="9640956" cy="967381"/>
          </a:xfrm>
          <a:prstGeom prst="rect">
            <a:avLst/>
          </a:prstGeom>
          <a:noFill/>
        </p:spPr>
        <p:txBody>
          <a:bodyPr wrap="square">
            <a:spAutoFit/>
          </a:bodyPr>
          <a:lstStyle/>
          <a:p>
            <a:pPr>
              <a:lnSpc>
                <a:spcPct val="107000"/>
              </a:lnSpc>
              <a:spcAft>
                <a:spcPts val="800"/>
              </a:spcAft>
            </a:pPr>
            <a:r>
              <a:rPr lang="es-MX" sz="1800" b="1" dirty="0">
                <a:effectLst/>
                <a:latin typeface="Bookman Old Style" panose="02050604050505020204" pitchFamily="18" charset="0"/>
                <a:ea typeface="Calibri" panose="020F0502020204030204" pitchFamily="34" charset="0"/>
                <a:cs typeface="Times New Roman" panose="02020603050405020304" pitchFamily="18" charset="0"/>
              </a:rPr>
              <a:t>Atributos ordinales</a:t>
            </a:r>
            <a:r>
              <a:rPr lang="es-MX" sz="1800" dirty="0">
                <a:effectLst/>
                <a:latin typeface="Bookman Old Style" panose="02050604050505020204" pitchFamily="18" charset="0"/>
                <a:ea typeface="Calibri" panose="020F0502020204030204" pitchFamily="34" charset="0"/>
                <a:cs typeface="Times New Roman" panose="02020603050405020304" pitchFamily="18" charset="0"/>
              </a:rPr>
              <a:t> Los atributos ordinales también </a:t>
            </a:r>
            <a:r>
              <a:rPr lang="es-MX" sz="1800" u="sng" dirty="0">
                <a:effectLst/>
                <a:latin typeface="Bookman Old Style" panose="02050604050505020204" pitchFamily="18" charset="0"/>
                <a:ea typeface="Calibri" panose="020F0502020204030204" pitchFamily="34" charset="0"/>
                <a:cs typeface="Times New Roman" panose="02020603050405020304" pitchFamily="18" charset="0"/>
              </a:rPr>
              <a:t>pueden producir divisiones binarias o de múltiples vías</a:t>
            </a:r>
            <a:r>
              <a:rPr lang="es-MX" sz="1800" dirty="0">
                <a:effectLst/>
                <a:latin typeface="Bookman Old Style" panose="02050604050505020204" pitchFamily="18" charset="0"/>
                <a:ea typeface="Calibri" panose="020F0502020204030204" pitchFamily="34" charset="0"/>
                <a:cs typeface="Times New Roman" panose="02020603050405020304" pitchFamily="18" charset="0"/>
              </a:rPr>
              <a:t>. Los valores de atributo ordinales se pueden agrupar siempre que la agrupación no viole la propiedad de orden de los valores de atributo. </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E732401B-42F1-4458-9AFC-B9A72CD69645}"/>
              </a:ext>
            </a:extLst>
          </p:cNvPr>
          <p:cNvPicPr>
            <a:picLocks noChangeAspect="1"/>
          </p:cNvPicPr>
          <p:nvPr/>
        </p:nvPicPr>
        <p:blipFill>
          <a:blip r:embed="rId2"/>
          <a:stretch>
            <a:fillRect/>
          </a:stretch>
        </p:blipFill>
        <p:spPr>
          <a:xfrm>
            <a:off x="3256634" y="2522386"/>
            <a:ext cx="6082813" cy="2542186"/>
          </a:xfrm>
          <a:prstGeom prst="rect">
            <a:avLst/>
          </a:prstGeom>
        </p:spPr>
      </p:pic>
      <p:sp>
        <p:nvSpPr>
          <p:cNvPr id="6" name="CuadroTexto 5">
            <a:extLst>
              <a:ext uri="{FF2B5EF4-FFF2-40B4-BE49-F238E27FC236}">
                <a16:creationId xmlns:a16="http://schemas.microsoft.com/office/drawing/2014/main" id="{4B336898-0006-4CE5-B776-38EEA7869B0D}"/>
              </a:ext>
            </a:extLst>
          </p:cNvPr>
          <p:cNvSpPr txBox="1"/>
          <p:nvPr/>
        </p:nvSpPr>
        <p:spPr>
          <a:xfrm>
            <a:off x="3377954" y="5272682"/>
            <a:ext cx="5436091" cy="307777"/>
          </a:xfrm>
          <a:prstGeom prst="rect">
            <a:avLst/>
          </a:prstGeom>
          <a:noFill/>
        </p:spPr>
        <p:txBody>
          <a:bodyPr wrap="square">
            <a:spAutoFit/>
          </a:bodyPr>
          <a:lstStyle/>
          <a:p>
            <a:pPr algn="just"/>
            <a:r>
              <a:rPr lang="es-MX" sz="1400" dirty="0">
                <a:latin typeface="Bookman Old Style" panose="02050604050505020204" pitchFamily="18" charset="0"/>
              </a:rPr>
              <a:t>Figura tomada de Tan, </a:t>
            </a:r>
            <a:r>
              <a:rPr lang="es-MX" sz="1400" dirty="0" err="1">
                <a:latin typeface="Bookman Old Style" panose="02050604050505020204" pitchFamily="18" charset="0"/>
              </a:rPr>
              <a:t>Steinbach</a:t>
            </a:r>
            <a:r>
              <a:rPr lang="es-MX" sz="1400" dirty="0">
                <a:latin typeface="Bookman Old Style" panose="02050604050505020204" pitchFamily="18" charset="0"/>
              </a:rPr>
              <a:t> &amp; Kumar </a:t>
            </a:r>
            <a:r>
              <a:rPr lang="es-MX" sz="1400" dirty="0" err="1">
                <a:latin typeface="Bookman Old Style" panose="02050604050505020204" pitchFamily="18" charset="0"/>
              </a:rPr>
              <a:t>Vipin</a:t>
            </a:r>
            <a:r>
              <a:rPr lang="es-MX" sz="1400" dirty="0">
                <a:latin typeface="Bookman Old Style" panose="02050604050505020204" pitchFamily="18" charset="0"/>
              </a:rPr>
              <a:t> (2014)</a:t>
            </a:r>
            <a:endParaRPr lang="es-MX" sz="1400" dirty="0"/>
          </a:p>
        </p:txBody>
      </p:sp>
    </p:spTree>
    <p:extLst>
      <p:ext uri="{BB962C8B-B14F-4D97-AF65-F5344CB8AC3E}">
        <p14:creationId xmlns:p14="http://schemas.microsoft.com/office/powerpoint/2010/main" val="3553063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vert="horz" lIns="91440" tIns="45720" rIns="91440" bIns="45720" rtlCol="0" anchor="ctr"/>
          <a:lstStyle/>
          <a:p>
            <a:fld id="{7DD655A9-2AB2-4445-B4B1-8C8656337950}" type="slidenum">
              <a:rPr lang="es-MX">
                <a:solidFill>
                  <a:schemeClr val="tx1"/>
                </a:solidFill>
              </a:rPr>
              <a:pPr/>
              <a:t>7</a:t>
            </a:fld>
            <a:endParaRPr lang="es-MX">
              <a:solidFill>
                <a:schemeClr val="tx1"/>
              </a:solidFill>
            </a:endParaRPr>
          </a:p>
        </p:txBody>
      </p:sp>
      <p:sp>
        <p:nvSpPr>
          <p:cNvPr id="13" name="CuadroTexto 12">
            <a:extLst>
              <a:ext uri="{FF2B5EF4-FFF2-40B4-BE49-F238E27FC236}">
                <a16:creationId xmlns:a16="http://schemas.microsoft.com/office/drawing/2014/main" id="{02B2DB2F-91BB-4D6C-9A27-EF38301092D1}"/>
              </a:ext>
            </a:extLst>
          </p:cNvPr>
          <p:cNvSpPr txBox="1"/>
          <p:nvPr/>
        </p:nvSpPr>
        <p:spPr>
          <a:xfrm>
            <a:off x="3256634" y="6404124"/>
            <a:ext cx="5925791" cy="307777"/>
          </a:xfrm>
          <a:prstGeom prst="rect">
            <a:avLst/>
          </a:prstGeom>
          <a:noFill/>
        </p:spPr>
        <p:txBody>
          <a:bodyPr wrap="square">
            <a:spAutoFit/>
          </a:bodyPr>
          <a:lstStyle/>
          <a:p>
            <a:r>
              <a:rPr lang="es-MX" sz="1400" dirty="0">
                <a:latin typeface="Bookman Old Style" panose="02050604050505020204" pitchFamily="18" charset="0"/>
                <a:ea typeface="Calibri" panose="020F0502020204030204" pitchFamily="34" charset="0"/>
                <a:cs typeface="Times New Roman" panose="02020603050405020304" pitchFamily="18" charset="0"/>
              </a:rPr>
              <a:t>Data </a:t>
            </a:r>
            <a:r>
              <a:rPr lang="es-MX" sz="1400" dirty="0" err="1">
                <a:latin typeface="Bookman Old Style" panose="02050604050505020204" pitchFamily="18" charset="0"/>
                <a:ea typeface="Calibri" panose="020F0502020204030204" pitchFamily="34" charset="0"/>
                <a:cs typeface="Times New Roman" panose="02020603050405020304" pitchFamily="18" charset="0"/>
              </a:rPr>
              <a:t>Mining</a:t>
            </a:r>
            <a:r>
              <a:rPr lang="es-MX" sz="1400" dirty="0">
                <a:latin typeface="Bookman Old Style" panose="02050604050505020204" pitchFamily="18" charset="0"/>
                <a:ea typeface="Calibri" panose="020F0502020204030204" pitchFamily="34" charset="0"/>
                <a:cs typeface="Times New Roman" panose="02020603050405020304" pitchFamily="18" charset="0"/>
              </a:rPr>
              <a:t>. ESCOM-IPN. </a:t>
            </a:r>
            <a:r>
              <a:rPr lang="es-MX" sz="1400" i="1" dirty="0">
                <a:latin typeface="Bookman Old Style" panose="02050604050505020204" pitchFamily="18" charset="0"/>
                <a:ea typeface="Calibri" panose="020F0502020204030204" pitchFamily="34" charset="0"/>
                <a:cs typeface="Times New Roman" panose="02020603050405020304" pitchFamily="18" charset="0"/>
              </a:rPr>
              <a:t>Dra. Fabiola Ocampo Botello</a:t>
            </a:r>
            <a:endParaRPr lang="es-MX" sz="1400" i="1" dirty="0"/>
          </a:p>
        </p:txBody>
      </p:sp>
      <p:sp>
        <p:nvSpPr>
          <p:cNvPr id="5" name="CuadroTexto 4">
            <a:extLst>
              <a:ext uri="{FF2B5EF4-FFF2-40B4-BE49-F238E27FC236}">
                <a16:creationId xmlns:a16="http://schemas.microsoft.com/office/drawing/2014/main" id="{98515FD0-88C8-41DA-BD36-8520FE21564D}"/>
              </a:ext>
            </a:extLst>
          </p:cNvPr>
          <p:cNvSpPr txBox="1"/>
          <p:nvPr/>
        </p:nvSpPr>
        <p:spPr>
          <a:xfrm>
            <a:off x="772765" y="364314"/>
            <a:ext cx="9752773" cy="3155929"/>
          </a:xfrm>
          <a:prstGeom prst="rect">
            <a:avLst/>
          </a:prstGeom>
          <a:noFill/>
        </p:spPr>
        <p:txBody>
          <a:bodyPr wrap="square">
            <a:spAutoFit/>
          </a:bodyPr>
          <a:lstStyle/>
          <a:p>
            <a:pPr>
              <a:lnSpc>
                <a:spcPct val="107000"/>
              </a:lnSpc>
              <a:spcAft>
                <a:spcPts val="800"/>
              </a:spcAft>
            </a:pPr>
            <a:r>
              <a:rPr lang="es-MX" sz="1800" b="1" dirty="0">
                <a:effectLst/>
                <a:latin typeface="Bookman Old Style" panose="02050604050505020204" pitchFamily="18" charset="0"/>
                <a:ea typeface="Calibri" panose="020F0502020204030204" pitchFamily="34" charset="0"/>
                <a:cs typeface="Times New Roman" panose="02020603050405020304" pitchFamily="18" charset="0"/>
              </a:rPr>
              <a:t>Atributos continuos</a:t>
            </a:r>
            <a:r>
              <a:rPr lang="es-MX" sz="1800" dirty="0">
                <a:effectLst/>
                <a:latin typeface="Bookman Old Style" panose="02050604050505020204" pitchFamily="18" charset="0"/>
                <a:ea typeface="Calibri" panose="020F0502020204030204" pitchFamily="34" charset="0"/>
                <a:cs typeface="Times New Roman" panose="02020603050405020304" pitchFamily="18" charset="0"/>
              </a:rPr>
              <a:t> Para los atributos continuos, la condición de prueba se puede expresar: </a:t>
            </a:r>
          </a:p>
          <a:p>
            <a:pPr marL="342900" indent="-342900">
              <a:lnSpc>
                <a:spcPct val="107000"/>
              </a:lnSpc>
              <a:spcAft>
                <a:spcPts val="800"/>
              </a:spcAft>
              <a:buAutoNum type="alphaLcParenR"/>
            </a:pPr>
            <a:r>
              <a:rPr lang="es-MX" sz="1800" dirty="0">
                <a:effectLst/>
                <a:latin typeface="Bookman Old Style" panose="02050604050505020204" pitchFamily="18" charset="0"/>
                <a:ea typeface="Calibri" panose="020F0502020204030204" pitchFamily="34" charset="0"/>
                <a:cs typeface="Times New Roman" panose="02020603050405020304" pitchFamily="18" charset="0"/>
              </a:rPr>
              <a:t>Como una prueba de comparación (A &lt;v) o (A ≥ v) con </a:t>
            </a:r>
            <a:r>
              <a:rPr lang="es-MX" sz="1800" u="sng" dirty="0">
                <a:effectLst/>
                <a:latin typeface="Bookman Old Style" panose="02050604050505020204" pitchFamily="18" charset="0"/>
                <a:ea typeface="Calibri" panose="020F0502020204030204" pitchFamily="34" charset="0"/>
                <a:cs typeface="Times New Roman" panose="02020603050405020304" pitchFamily="18" charset="0"/>
              </a:rPr>
              <a:t>resultados </a:t>
            </a:r>
            <a:r>
              <a:rPr lang="es-MX" u="sng" dirty="0">
                <a:latin typeface="Bookman Old Style" panose="02050604050505020204" pitchFamily="18" charset="0"/>
                <a:ea typeface="Calibri" panose="020F0502020204030204" pitchFamily="34" charset="0"/>
                <a:cs typeface="Times New Roman" panose="02020603050405020304" pitchFamily="18" charset="0"/>
              </a:rPr>
              <a:t>binarios.</a:t>
            </a:r>
            <a:r>
              <a:rPr lang="es-MX" dirty="0">
                <a:latin typeface="Bookman Old Style" panose="02050604050505020204" pitchFamily="18" charset="0"/>
                <a:ea typeface="Calibri" panose="020F0502020204030204" pitchFamily="34" charset="0"/>
                <a:cs typeface="Times New Roman" panose="02020603050405020304" pitchFamily="18" charset="0"/>
              </a:rPr>
              <a:t> Para el caso binario, el algoritmo del árbol de decisión debe considerar todas las posibles posiciones de división v, y selecciona la que produce la mejor partición. </a:t>
            </a:r>
            <a:endParaRPr lang="es-MX" sz="1800"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lphaLcParenR"/>
            </a:pPr>
            <a:endParaRPr lang="es-MX" u="sng" dirty="0">
              <a:latin typeface="Bookman Old Style" panose="020506040505050202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lphaLcParenR"/>
            </a:pPr>
            <a:r>
              <a:rPr lang="es-MX" sz="1800" u="sng" dirty="0">
                <a:effectLst/>
                <a:latin typeface="Bookman Old Style" panose="02050604050505020204" pitchFamily="18" charset="0"/>
                <a:ea typeface="Calibri" panose="020F0502020204030204" pitchFamily="34" charset="0"/>
                <a:cs typeface="Times New Roman" panose="02020603050405020304" pitchFamily="18" charset="0"/>
              </a:rPr>
              <a:t>Una consulta de rango con resultados de la forma vi ≤ A &lt;vi + 1, para i = 1, ... , k. </a:t>
            </a:r>
            <a:r>
              <a:rPr lang="es-MX" sz="1800" dirty="0">
                <a:effectLst/>
                <a:latin typeface="Bookman Old Style" panose="02050604050505020204" pitchFamily="18" charset="0"/>
                <a:ea typeface="Calibri" panose="020F0502020204030204" pitchFamily="34" charset="0"/>
                <a:cs typeface="Times New Roman" panose="02020603050405020304" pitchFamily="18" charset="0"/>
              </a:rPr>
              <a:t>Para la división de múltiples vías, el algoritmo debe considerar todos los rangos posibles de valores continuos.</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3E628454-C1A7-44AB-9682-A203F5A04E51}"/>
              </a:ext>
            </a:extLst>
          </p:cNvPr>
          <p:cNvPicPr>
            <a:picLocks noChangeAspect="1"/>
          </p:cNvPicPr>
          <p:nvPr/>
        </p:nvPicPr>
        <p:blipFill>
          <a:blip r:embed="rId2"/>
          <a:stretch>
            <a:fillRect/>
          </a:stretch>
        </p:blipFill>
        <p:spPr>
          <a:xfrm>
            <a:off x="4850066" y="3507600"/>
            <a:ext cx="5675472" cy="2359553"/>
          </a:xfrm>
          <a:prstGeom prst="rect">
            <a:avLst/>
          </a:prstGeom>
        </p:spPr>
      </p:pic>
      <p:sp>
        <p:nvSpPr>
          <p:cNvPr id="6" name="CuadroTexto 5">
            <a:extLst>
              <a:ext uri="{FF2B5EF4-FFF2-40B4-BE49-F238E27FC236}">
                <a16:creationId xmlns:a16="http://schemas.microsoft.com/office/drawing/2014/main" id="{5A6B640E-2D3C-4337-971A-0861B61B275A}"/>
              </a:ext>
            </a:extLst>
          </p:cNvPr>
          <p:cNvSpPr txBox="1"/>
          <p:nvPr/>
        </p:nvSpPr>
        <p:spPr>
          <a:xfrm>
            <a:off x="2387872" y="4712102"/>
            <a:ext cx="2462194" cy="738664"/>
          </a:xfrm>
          <a:prstGeom prst="rect">
            <a:avLst/>
          </a:prstGeom>
          <a:noFill/>
        </p:spPr>
        <p:txBody>
          <a:bodyPr wrap="square">
            <a:spAutoFit/>
          </a:bodyPr>
          <a:lstStyle/>
          <a:p>
            <a:pPr algn="just"/>
            <a:r>
              <a:rPr lang="es-MX" sz="1400" dirty="0">
                <a:latin typeface="Bookman Old Style" panose="02050604050505020204" pitchFamily="18" charset="0"/>
              </a:rPr>
              <a:t>Figura tomada de Tan, </a:t>
            </a:r>
            <a:r>
              <a:rPr lang="es-MX" sz="1400" dirty="0" err="1">
                <a:latin typeface="Bookman Old Style" panose="02050604050505020204" pitchFamily="18" charset="0"/>
              </a:rPr>
              <a:t>Steinbach</a:t>
            </a:r>
            <a:r>
              <a:rPr lang="es-MX" sz="1400" dirty="0">
                <a:latin typeface="Bookman Old Style" panose="02050604050505020204" pitchFamily="18" charset="0"/>
              </a:rPr>
              <a:t> &amp; Kumar </a:t>
            </a:r>
            <a:r>
              <a:rPr lang="es-MX" sz="1400" dirty="0" err="1">
                <a:latin typeface="Bookman Old Style" panose="02050604050505020204" pitchFamily="18" charset="0"/>
              </a:rPr>
              <a:t>Vipin</a:t>
            </a:r>
            <a:r>
              <a:rPr lang="es-MX" sz="1400" dirty="0">
                <a:latin typeface="Bookman Old Style" panose="02050604050505020204" pitchFamily="18" charset="0"/>
              </a:rPr>
              <a:t> (2014)</a:t>
            </a:r>
            <a:endParaRPr lang="es-MX" sz="1400" dirty="0"/>
          </a:p>
        </p:txBody>
      </p:sp>
    </p:spTree>
    <p:extLst>
      <p:ext uri="{BB962C8B-B14F-4D97-AF65-F5344CB8AC3E}">
        <p14:creationId xmlns:p14="http://schemas.microsoft.com/office/powerpoint/2010/main" val="26501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vert="horz" lIns="91440" tIns="45720" rIns="91440" bIns="45720" rtlCol="0" anchor="ctr"/>
          <a:lstStyle/>
          <a:p>
            <a:fld id="{7DD655A9-2AB2-4445-B4B1-8C8656337950}" type="slidenum">
              <a:rPr lang="es-MX">
                <a:solidFill>
                  <a:schemeClr val="tx1"/>
                </a:solidFill>
              </a:rPr>
              <a:pPr/>
              <a:t>8</a:t>
            </a:fld>
            <a:endParaRPr lang="es-MX">
              <a:solidFill>
                <a:schemeClr val="tx1"/>
              </a:solidFill>
            </a:endParaRPr>
          </a:p>
        </p:txBody>
      </p:sp>
      <p:sp>
        <p:nvSpPr>
          <p:cNvPr id="13" name="CuadroTexto 12">
            <a:extLst>
              <a:ext uri="{FF2B5EF4-FFF2-40B4-BE49-F238E27FC236}">
                <a16:creationId xmlns:a16="http://schemas.microsoft.com/office/drawing/2014/main" id="{02B2DB2F-91BB-4D6C-9A27-EF38301092D1}"/>
              </a:ext>
            </a:extLst>
          </p:cNvPr>
          <p:cNvSpPr txBox="1"/>
          <p:nvPr/>
        </p:nvSpPr>
        <p:spPr>
          <a:xfrm>
            <a:off x="3256634" y="6404124"/>
            <a:ext cx="5925791" cy="307777"/>
          </a:xfrm>
          <a:prstGeom prst="rect">
            <a:avLst/>
          </a:prstGeom>
          <a:noFill/>
        </p:spPr>
        <p:txBody>
          <a:bodyPr wrap="square">
            <a:spAutoFit/>
          </a:bodyPr>
          <a:lstStyle/>
          <a:p>
            <a:r>
              <a:rPr lang="es-MX" sz="1400" dirty="0">
                <a:latin typeface="Bookman Old Style" panose="02050604050505020204" pitchFamily="18" charset="0"/>
                <a:ea typeface="Calibri" panose="020F0502020204030204" pitchFamily="34" charset="0"/>
                <a:cs typeface="Times New Roman" panose="02020603050405020304" pitchFamily="18" charset="0"/>
              </a:rPr>
              <a:t>Data </a:t>
            </a:r>
            <a:r>
              <a:rPr lang="es-MX" sz="1400" dirty="0" err="1">
                <a:latin typeface="Bookman Old Style" panose="02050604050505020204" pitchFamily="18" charset="0"/>
                <a:ea typeface="Calibri" panose="020F0502020204030204" pitchFamily="34" charset="0"/>
                <a:cs typeface="Times New Roman" panose="02020603050405020304" pitchFamily="18" charset="0"/>
              </a:rPr>
              <a:t>Mining</a:t>
            </a:r>
            <a:r>
              <a:rPr lang="es-MX" sz="1400" dirty="0">
                <a:latin typeface="Bookman Old Style" panose="02050604050505020204" pitchFamily="18" charset="0"/>
                <a:ea typeface="Calibri" panose="020F0502020204030204" pitchFamily="34" charset="0"/>
                <a:cs typeface="Times New Roman" panose="02020603050405020304" pitchFamily="18" charset="0"/>
              </a:rPr>
              <a:t>. ESCOM-IPN. </a:t>
            </a:r>
            <a:r>
              <a:rPr lang="es-MX" sz="1400" i="1" dirty="0">
                <a:latin typeface="Bookman Old Style" panose="02050604050505020204" pitchFamily="18" charset="0"/>
                <a:ea typeface="Calibri" panose="020F0502020204030204" pitchFamily="34" charset="0"/>
                <a:cs typeface="Times New Roman" panose="02020603050405020304" pitchFamily="18" charset="0"/>
              </a:rPr>
              <a:t>Dra. Fabiola Ocampo Botello</a:t>
            </a:r>
            <a:endParaRPr lang="es-MX" sz="1400" i="1" dirty="0"/>
          </a:p>
        </p:txBody>
      </p:sp>
      <p:sp>
        <p:nvSpPr>
          <p:cNvPr id="5" name="CuadroTexto 4">
            <a:extLst>
              <a:ext uri="{FF2B5EF4-FFF2-40B4-BE49-F238E27FC236}">
                <a16:creationId xmlns:a16="http://schemas.microsoft.com/office/drawing/2014/main" id="{42FE76C5-24D3-4BAE-A028-B11EE7C63A6C}"/>
              </a:ext>
            </a:extLst>
          </p:cNvPr>
          <p:cNvSpPr txBox="1"/>
          <p:nvPr/>
        </p:nvSpPr>
        <p:spPr>
          <a:xfrm>
            <a:off x="1311579" y="592816"/>
            <a:ext cx="9882908" cy="707886"/>
          </a:xfrm>
          <a:prstGeom prst="rect">
            <a:avLst/>
          </a:prstGeom>
          <a:noFill/>
        </p:spPr>
        <p:txBody>
          <a:bodyPr wrap="square">
            <a:spAutoFit/>
          </a:bodyPr>
          <a:lstStyle/>
          <a:p>
            <a:pPr algn="ctr"/>
            <a:r>
              <a:rPr lang="es-MX" sz="2400" b="1" dirty="0">
                <a:effectLst/>
                <a:latin typeface="Bookman Old Style" panose="02050604050505020204" pitchFamily="18" charset="0"/>
                <a:ea typeface="Calibri" panose="020F0502020204030204" pitchFamily="34" charset="0"/>
                <a:cs typeface="Times New Roman" panose="02020603050405020304" pitchFamily="18" charset="0"/>
              </a:rPr>
              <a:t>Mediciones de nodos considerando las medidas de partición</a:t>
            </a:r>
          </a:p>
          <a:p>
            <a:pPr algn="ctr"/>
            <a:r>
              <a:rPr lang="es-MX" sz="1600" dirty="0">
                <a:latin typeface="Bookman Old Style" panose="02050604050505020204" pitchFamily="18" charset="0"/>
              </a:rPr>
              <a:t>Tan, </a:t>
            </a:r>
            <a:r>
              <a:rPr lang="es-MX" sz="1600" dirty="0" err="1">
                <a:latin typeface="Bookman Old Style" panose="02050604050505020204" pitchFamily="18" charset="0"/>
              </a:rPr>
              <a:t>Steinbach</a:t>
            </a:r>
            <a:r>
              <a:rPr lang="es-MX" sz="1600" dirty="0">
                <a:latin typeface="Bookman Old Style" panose="02050604050505020204" pitchFamily="18" charset="0"/>
              </a:rPr>
              <a:t> &amp; Kumar </a:t>
            </a:r>
            <a:r>
              <a:rPr lang="es-MX" sz="1600" dirty="0" err="1">
                <a:latin typeface="Bookman Old Style" panose="02050604050505020204" pitchFamily="18" charset="0"/>
              </a:rPr>
              <a:t>Vipin</a:t>
            </a:r>
            <a:r>
              <a:rPr lang="es-MX" sz="1600" dirty="0">
                <a:latin typeface="Bookman Old Style" panose="02050604050505020204" pitchFamily="18" charset="0"/>
              </a:rPr>
              <a:t> (2005)</a:t>
            </a:r>
            <a:endParaRPr lang="es-MX" sz="1600" dirty="0"/>
          </a:p>
        </p:txBody>
      </p:sp>
      <p:sp>
        <p:nvSpPr>
          <p:cNvPr id="9" name="CuadroTexto 8">
            <a:extLst>
              <a:ext uri="{FF2B5EF4-FFF2-40B4-BE49-F238E27FC236}">
                <a16:creationId xmlns:a16="http://schemas.microsoft.com/office/drawing/2014/main" id="{65F3EA4D-9E11-4214-AE38-C595B10C6E5B}"/>
              </a:ext>
            </a:extLst>
          </p:cNvPr>
          <p:cNvSpPr txBox="1"/>
          <p:nvPr/>
        </p:nvSpPr>
        <p:spPr>
          <a:xfrm>
            <a:off x="1440873" y="1627844"/>
            <a:ext cx="4008582" cy="374205"/>
          </a:xfrm>
          <a:prstGeom prst="rect">
            <a:avLst/>
          </a:prstGeom>
          <a:noFill/>
        </p:spPr>
        <p:txBody>
          <a:bodyPr wrap="square">
            <a:spAutoFit/>
          </a:bodyPr>
          <a:lstStyle/>
          <a:p>
            <a:pPr>
              <a:lnSpc>
                <a:spcPct val="107000"/>
              </a:lnSpc>
              <a:spcAft>
                <a:spcPts val="800"/>
              </a:spcAft>
            </a:pPr>
            <a:r>
              <a:rPr lang="es-MX" sz="1800" b="1" dirty="0">
                <a:effectLst/>
                <a:latin typeface="Bookman Old Style" panose="02050604050505020204" pitchFamily="18" charset="0"/>
                <a:ea typeface="Calibri" panose="020F0502020204030204" pitchFamily="34" charset="0"/>
                <a:cs typeface="Times New Roman" panose="02020603050405020304" pitchFamily="18" charset="0"/>
              </a:rPr>
              <a:t>División de atributos binarios</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A8047DCF-1680-423B-96E5-91D04635B44A}"/>
              </a:ext>
            </a:extLst>
          </p:cNvPr>
          <p:cNvPicPr>
            <a:picLocks noChangeAspect="1"/>
          </p:cNvPicPr>
          <p:nvPr/>
        </p:nvPicPr>
        <p:blipFill>
          <a:blip r:embed="rId2"/>
          <a:stretch>
            <a:fillRect/>
          </a:stretch>
        </p:blipFill>
        <p:spPr>
          <a:xfrm>
            <a:off x="1311579" y="2329190"/>
            <a:ext cx="3958531" cy="3362267"/>
          </a:xfrm>
          <a:prstGeom prst="rect">
            <a:avLst/>
          </a:prstGeom>
        </p:spPr>
      </p:pic>
      <p:sp>
        <p:nvSpPr>
          <p:cNvPr id="12" name="CuadroTexto 11">
            <a:extLst>
              <a:ext uri="{FF2B5EF4-FFF2-40B4-BE49-F238E27FC236}">
                <a16:creationId xmlns:a16="http://schemas.microsoft.com/office/drawing/2014/main" id="{AA298970-7FBD-4CE0-90A6-26381A8B3165}"/>
              </a:ext>
            </a:extLst>
          </p:cNvPr>
          <p:cNvSpPr txBox="1"/>
          <p:nvPr/>
        </p:nvSpPr>
        <p:spPr>
          <a:xfrm>
            <a:off x="1209964" y="5756451"/>
            <a:ext cx="4793673" cy="276999"/>
          </a:xfrm>
          <a:prstGeom prst="rect">
            <a:avLst/>
          </a:prstGeom>
          <a:noFill/>
        </p:spPr>
        <p:txBody>
          <a:bodyPr wrap="square">
            <a:spAutoFit/>
          </a:bodyPr>
          <a:lstStyle/>
          <a:p>
            <a:pPr algn="just"/>
            <a:r>
              <a:rPr lang="es-MX" sz="1200" dirty="0">
                <a:latin typeface="Bookman Old Style" panose="02050604050505020204" pitchFamily="18" charset="0"/>
              </a:rPr>
              <a:t>Figura tomada de Tan, </a:t>
            </a:r>
            <a:r>
              <a:rPr lang="es-MX" sz="1200" dirty="0" err="1">
                <a:latin typeface="Bookman Old Style" panose="02050604050505020204" pitchFamily="18" charset="0"/>
              </a:rPr>
              <a:t>Steinbach</a:t>
            </a:r>
            <a:r>
              <a:rPr lang="es-MX" sz="1200" dirty="0">
                <a:latin typeface="Bookman Old Style" panose="02050604050505020204" pitchFamily="18" charset="0"/>
              </a:rPr>
              <a:t> &amp; Kumar </a:t>
            </a:r>
            <a:r>
              <a:rPr lang="es-MX" sz="1200" dirty="0" err="1">
                <a:latin typeface="Bookman Old Style" panose="02050604050505020204" pitchFamily="18" charset="0"/>
              </a:rPr>
              <a:t>Vipin</a:t>
            </a:r>
            <a:r>
              <a:rPr lang="es-MX" sz="1200" dirty="0">
                <a:latin typeface="Bookman Old Style" panose="02050604050505020204" pitchFamily="18" charset="0"/>
              </a:rPr>
              <a:t> (2014)</a:t>
            </a:r>
            <a:endParaRPr lang="es-MX" sz="1200" dirty="0"/>
          </a:p>
        </p:txBody>
      </p:sp>
      <p:sp>
        <p:nvSpPr>
          <p:cNvPr id="14" name="CuadroTexto 13">
            <a:extLst>
              <a:ext uri="{FF2B5EF4-FFF2-40B4-BE49-F238E27FC236}">
                <a16:creationId xmlns:a16="http://schemas.microsoft.com/office/drawing/2014/main" id="{96F8F8C7-3BCE-428D-8ACA-19D544481B2D}"/>
              </a:ext>
            </a:extLst>
          </p:cNvPr>
          <p:cNvSpPr txBox="1"/>
          <p:nvPr/>
        </p:nvSpPr>
        <p:spPr>
          <a:xfrm>
            <a:off x="5911273" y="1530110"/>
            <a:ext cx="5608016" cy="4644605"/>
          </a:xfrm>
          <a:prstGeom prst="rect">
            <a:avLst/>
          </a:prstGeom>
          <a:noFill/>
        </p:spPr>
        <p:txBody>
          <a:bodyPr wrap="square">
            <a:spAutoFit/>
          </a:bodyPr>
          <a:lstStyle/>
          <a:p>
            <a:pPr>
              <a:lnSpc>
                <a:spcPct val="107000"/>
              </a:lnSpc>
              <a:spcAft>
                <a:spcPts val="800"/>
              </a:spcAft>
            </a:pPr>
            <a:r>
              <a:rPr lang="es-MX" sz="1600" dirty="0">
                <a:effectLst/>
                <a:latin typeface="Bookman Old Style" panose="02050604050505020204" pitchFamily="18" charset="0"/>
                <a:ea typeface="Calibri" panose="020F0502020204030204" pitchFamily="34" charset="0"/>
                <a:cs typeface="Times New Roman" panose="02020603050405020304" pitchFamily="18" charset="0"/>
              </a:rPr>
              <a:t>Suponga que inicialmente hay dos formas de dividir el nodo de partida (Gini = 0.5), hay igual cantidad de registros en ese nodo.</a:t>
            </a:r>
          </a:p>
          <a:p>
            <a:pPr>
              <a:lnSpc>
                <a:spcPct val="107000"/>
              </a:lnSpc>
              <a:spcAft>
                <a:spcPts val="800"/>
              </a:spcAft>
            </a:pPr>
            <a:endParaRPr lang="es-MX" sz="1600" dirty="0">
              <a:latin typeface="Bookman Old Style" panose="0205060405050502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s-MX" sz="1600" dirty="0">
                <a:effectLst/>
                <a:latin typeface="Bookman Old Style" panose="02050604050505020204" pitchFamily="18" charset="0"/>
                <a:ea typeface="Calibri" panose="020F0502020204030204" pitchFamily="34" charset="0"/>
                <a:cs typeface="Times New Roman" panose="02020603050405020304" pitchFamily="18" charset="0"/>
              </a:rPr>
              <a:t>Si se elige el </a:t>
            </a:r>
            <a:r>
              <a:rPr lang="es-MX" sz="1600" u="sng" dirty="0">
                <a:effectLst/>
                <a:latin typeface="Bookman Old Style" panose="02050604050505020204" pitchFamily="18" charset="0"/>
                <a:ea typeface="Calibri" panose="020F0502020204030204" pitchFamily="34" charset="0"/>
                <a:cs typeface="Times New Roman" panose="02020603050405020304" pitchFamily="18" charset="0"/>
              </a:rPr>
              <a:t>atributo A</a:t>
            </a:r>
            <a:r>
              <a:rPr lang="es-MX" sz="1600" dirty="0">
                <a:effectLst/>
                <a:latin typeface="Bookman Old Style" panose="02050604050505020204" pitchFamily="18" charset="0"/>
                <a:ea typeface="Calibri" panose="020F0502020204030204" pitchFamily="34" charset="0"/>
                <a:cs typeface="Times New Roman" panose="02020603050405020304" pitchFamily="18" charset="0"/>
              </a:rPr>
              <a:t> para dividir los datos, el índice de Gini para el nodo N1 es 0,4898 y para el nodo N2 es 0,480. El promedio ponderado del índice de Gini para los nodos descendientes es (7/12) × 0,4898 + (5/12) × 0,480 = 0,486.</a:t>
            </a:r>
          </a:p>
          <a:p>
            <a:pPr>
              <a:lnSpc>
                <a:spcPct val="107000"/>
              </a:lnSpc>
              <a:spcAft>
                <a:spcPts val="800"/>
              </a:spcAft>
            </a:pPr>
            <a:endParaRPr lang="es-MX" sz="1600" dirty="0">
              <a:latin typeface="Bookman Old Style" panose="0205060405050502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s-MX" sz="1600" dirty="0">
                <a:latin typeface="Bookman Old Style" panose="02050604050505020204" pitchFamily="18" charset="0"/>
                <a:ea typeface="Calibri" panose="020F0502020204030204" pitchFamily="34" charset="0"/>
                <a:cs typeface="Times New Roman" panose="02020603050405020304" pitchFamily="18" charset="0"/>
              </a:rPr>
              <a:t>El promedio ponderado del índice de Gini para el atributo B es 0.375. </a:t>
            </a:r>
          </a:p>
          <a:p>
            <a:pPr>
              <a:lnSpc>
                <a:spcPct val="107000"/>
              </a:lnSpc>
              <a:spcAft>
                <a:spcPts val="800"/>
              </a:spcAft>
            </a:pPr>
            <a:endParaRPr lang="es-MX" sz="1600" dirty="0">
              <a:latin typeface="Bookman Old Style" panose="0205060405050502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s-MX" sz="1600" dirty="0">
                <a:latin typeface="Bookman Old Style" panose="02050604050505020204" pitchFamily="18" charset="0"/>
                <a:ea typeface="Calibri" panose="020F0502020204030204" pitchFamily="34" charset="0"/>
                <a:cs typeface="Times New Roman" panose="02020603050405020304" pitchFamily="18" charset="0"/>
              </a:rPr>
              <a:t>Dado que los subconjuntos del atributo B tienen un índice de Gini más pequeño, se prefiere al atributo A.</a:t>
            </a:r>
          </a:p>
        </p:txBody>
      </p:sp>
    </p:spTree>
    <p:extLst>
      <p:ext uri="{BB962C8B-B14F-4D97-AF65-F5344CB8AC3E}">
        <p14:creationId xmlns:p14="http://schemas.microsoft.com/office/powerpoint/2010/main" val="3787758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vert="horz" lIns="91440" tIns="45720" rIns="91440" bIns="45720" rtlCol="0" anchor="ctr"/>
          <a:lstStyle/>
          <a:p>
            <a:fld id="{7DD655A9-2AB2-4445-B4B1-8C8656337950}" type="slidenum">
              <a:rPr lang="es-MX">
                <a:solidFill>
                  <a:schemeClr val="tx1"/>
                </a:solidFill>
              </a:rPr>
              <a:pPr/>
              <a:t>9</a:t>
            </a:fld>
            <a:endParaRPr lang="es-MX">
              <a:solidFill>
                <a:schemeClr val="tx1"/>
              </a:solidFill>
            </a:endParaRPr>
          </a:p>
        </p:txBody>
      </p:sp>
      <p:sp>
        <p:nvSpPr>
          <p:cNvPr id="13" name="CuadroTexto 12">
            <a:extLst>
              <a:ext uri="{FF2B5EF4-FFF2-40B4-BE49-F238E27FC236}">
                <a16:creationId xmlns:a16="http://schemas.microsoft.com/office/drawing/2014/main" id="{02B2DB2F-91BB-4D6C-9A27-EF38301092D1}"/>
              </a:ext>
            </a:extLst>
          </p:cNvPr>
          <p:cNvSpPr txBox="1"/>
          <p:nvPr/>
        </p:nvSpPr>
        <p:spPr>
          <a:xfrm>
            <a:off x="3256634" y="6404124"/>
            <a:ext cx="5925791" cy="307777"/>
          </a:xfrm>
          <a:prstGeom prst="rect">
            <a:avLst/>
          </a:prstGeom>
          <a:noFill/>
        </p:spPr>
        <p:txBody>
          <a:bodyPr wrap="square">
            <a:spAutoFit/>
          </a:bodyPr>
          <a:lstStyle/>
          <a:p>
            <a:r>
              <a:rPr lang="es-MX" sz="1400" dirty="0">
                <a:latin typeface="Bookman Old Style" panose="02050604050505020204" pitchFamily="18" charset="0"/>
                <a:ea typeface="Calibri" panose="020F0502020204030204" pitchFamily="34" charset="0"/>
                <a:cs typeface="Times New Roman" panose="02020603050405020304" pitchFamily="18" charset="0"/>
              </a:rPr>
              <a:t>Data </a:t>
            </a:r>
            <a:r>
              <a:rPr lang="es-MX" sz="1400" dirty="0" err="1">
                <a:latin typeface="Bookman Old Style" panose="02050604050505020204" pitchFamily="18" charset="0"/>
                <a:ea typeface="Calibri" panose="020F0502020204030204" pitchFamily="34" charset="0"/>
                <a:cs typeface="Times New Roman" panose="02020603050405020304" pitchFamily="18" charset="0"/>
              </a:rPr>
              <a:t>Mining</a:t>
            </a:r>
            <a:r>
              <a:rPr lang="es-MX" sz="1400" dirty="0">
                <a:latin typeface="Bookman Old Style" panose="02050604050505020204" pitchFamily="18" charset="0"/>
                <a:ea typeface="Calibri" panose="020F0502020204030204" pitchFamily="34" charset="0"/>
                <a:cs typeface="Times New Roman" panose="02020603050405020304" pitchFamily="18" charset="0"/>
              </a:rPr>
              <a:t>. ESCOM-IPN. </a:t>
            </a:r>
            <a:r>
              <a:rPr lang="es-MX" sz="1400" i="1" dirty="0">
                <a:latin typeface="Bookman Old Style" panose="02050604050505020204" pitchFamily="18" charset="0"/>
                <a:ea typeface="Calibri" panose="020F0502020204030204" pitchFamily="34" charset="0"/>
                <a:cs typeface="Times New Roman" panose="02020603050405020304" pitchFamily="18" charset="0"/>
              </a:rPr>
              <a:t>Dra. Fabiola Ocampo Botello</a:t>
            </a:r>
            <a:endParaRPr lang="es-MX" sz="1400" i="1" dirty="0"/>
          </a:p>
        </p:txBody>
      </p:sp>
      <p:sp>
        <p:nvSpPr>
          <p:cNvPr id="5" name="CuadroTexto 4">
            <a:extLst>
              <a:ext uri="{FF2B5EF4-FFF2-40B4-BE49-F238E27FC236}">
                <a16:creationId xmlns:a16="http://schemas.microsoft.com/office/drawing/2014/main" id="{8F900934-0E2E-4729-8610-4444E2632D08}"/>
              </a:ext>
            </a:extLst>
          </p:cNvPr>
          <p:cNvSpPr txBox="1"/>
          <p:nvPr/>
        </p:nvSpPr>
        <p:spPr>
          <a:xfrm>
            <a:off x="1082444" y="425892"/>
            <a:ext cx="4156363" cy="369332"/>
          </a:xfrm>
          <a:prstGeom prst="rect">
            <a:avLst/>
          </a:prstGeom>
          <a:noFill/>
        </p:spPr>
        <p:txBody>
          <a:bodyPr wrap="square">
            <a:spAutoFit/>
          </a:bodyPr>
          <a:lstStyle/>
          <a:p>
            <a:r>
              <a:rPr lang="es-MX" b="1" dirty="0">
                <a:latin typeface="Bookman Old Style" panose="02050604050505020204" pitchFamily="18" charset="0"/>
                <a:cs typeface="Times New Roman" panose="02020603050405020304" pitchFamily="18" charset="0"/>
              </a:rPr>
              <a:t>División de atributos nominales</a:t>
            </a:r>
          </a:p>
        </p:txBody>
      </p:sp>
      <p:pic>
        <p:nvPicPr>
          <p:cNvPr id="6" name="Imagen 5">
            <a:extLst>
              <a:ext uri="{FF2B5EF4-FFF2-40B4-BE49-F238E27FC236}">
                <a16:creationId xmlns:a16="http://schemas.microsoft.com/office/drawing/2014/main" id="{2EB5F661-A728-431B-A643-1987F34D0C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2444" y="1000183"/>
            <a:ext cx="5612130" cy="2862580"/>
          </a:xfrm>
          <a:prstGeom prst="rect">
            <a:avLst/>
          </a:prstGeom>
          <a:noFill/>
          <a:ln>
            <a:noFill/>
          </a:ln>
        </p:spPr>
      </p:pic>
      <p:sp>
        <p:nvSpPr>
          <p:cNvPr id="7" name="CuadroTexto 6">
            <a:extLst>
              <a:ext uri="{FF2B5EF4-FFF2-40B4-BE49-F238E27FC236}">
                <a16:creationId xmlns:a16="http://schemas.microsoft.com/office/drawing/2014/main" id="{02F2C537-51C9-42EA-B381-829C02A5F62F}"/>
              </a:ext>
            </a:extLst>
          </p:cNvPr>
          <p:cNvSpPr txBox="1"/>
          <p:nvPr/>
        </p:nvSpPr>
        <p:spPr>
          <a:xfrm>
            <a:off x="6853381" y="1118497"/>
            <a:ext cx="4915289" cy="4401205"/>
          </a:xfrm>
          <a:prstGeom prst="rect">
            <a:avLst/>
          </a:prstGeom>
          <a:noFill/>
        </p:spPr>
        <p:txBody>
          <a:bodyPr wrap="square">
            <a:spAutoFit/>
          </a:bodyPr>
          <a:lstStyle/>
          <a:p>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Para la </a:t>
            </a:r>
            <a:r>
              <a:rPr lang="es-MX" sz="1400" u="sng" dirty="0">
                <a:effectLst/>
                <a:latin typeface="Bookman Old Style" panose="02050604050505020204" pitchFamily="18" charset="0"/>
                <a:ea typeface="Calibri" panose="020F0502020204030204" pitchFamily="34" charset="0"/>
                <a:cs typeface="Times New Roman" panose="02020603050405020304" pitchFamily="18" charset="0"/>
              </a:rPr>
              <a:t>primera agrupación binaria </a:t>
            </a:r>
            <a:r>
              <a:rPr lang="es-MX" sz="1400" dirty="0">
                <a:effectLst/>
                <a:latin typeface="Bookman Old Style" panose="02050604050505020204" pitchFamily="18" charset="0"/>
                <a:ea typeface="Calibri" panose="020F0502020204030204" pitchFamily="34" charset="0"/>
                <a:cs typeface="Times New Roman" panose="02020603050405020304" pitchFamily="18" charset="0"/>
              </a:rPr>
              <a:t>del atributo Tipo de automóvil, el índice Gini de {Deportes, lujo} es 0.4922 y el índice Gini de {Familia} es 0.3750. El índice de Gini promedio ponderado para la agrupación es igual a 16/20 × 0,4922 + 4/20 × 0,3750 = 0,468</a:t>
            </a:r>
          </a:p>
          <a:p>
            <a:endParaRPr lang="es-MX" sz="1400" dirty="0">
              <a:latin typeface="Bookman Old Style" panose="02050604050505020204" pitchFamily="18" charset="0"/>
              <a:ea typeface="Calibri" panose="020F0502020204030204" pitchFamily="34" charset="0"/>
              <a:cs typeface="Times New Roman" panose="02020603050405020304" pitchFamily="18" charset="0"/>
            </a:endParaRPr>
          </a:p>
          <a:p>
            <a:r>
              <a:rPr lang="es-MX" sz="1400" dirty="0">
                <a:latin typeface="Bookman Old Style" panose="02050604050505020204" pitchFamily="18" charset="0"/>
                <a:ea typeface="Calibri" panose="020F0502020204030204" pitchFamily="34" charset="0"/>
                <a:cs typeface="Times New Roman" panose="02020603050405020304" pitchFamily="18" charset="0"/>
              </a:rPr>
              <a:t>De manera similar, para la </a:t>
            </a:r>
            <a:r>
              <a:rPr lang="es-MX" sz="1400" u="sng" dirty="0">
                <a:latin typeface="Bookman Old Style" panose="02050604050505020204" pitchFamily="18" charset="0"/>
                <a:ea typeface="Calibri" panose="020F0502020204030204" pitchFamily="34" charset="0"/>
                <a:cs typeface="Times New Roman" panose="02020603050405020304" pitchFamily="18" charset="0"/>
              </a:rPr>
              <a:t>segunda agrupación binaria</a:t>
            </a:r>
            <a:r>
              <a:rPr lang="es-MX" sz="1400" dirty="0">
                <a:latin typeface="Bookman Old Style" panose="02050604050505020204" pitchFamily="18" charset="0"/>
                <a:ea typeface="Calibri" panose="020F0502020204030204" pitchFamily="34" charset="0"/>
                <a:cs typeface="Times New Roman" panose="02020603050405020304" pitchFamily="18" charset="0"/>
              </a:rPr>
              <a:t> de {Deportes} y {Familia, lujo}, el índice de Gini promedio ponderado es 0.167. El segundo grupo tiene un índice de Gini más bajo porque sus subconjuntos correspondientes son mucho más puros. </a:t>
            </a:r>
          </a:p>
          <a:p>
            <a:endParaRPr lang="es-MX" sz="1400" dirty="0">
              <a:latin typeface="Bookman Old Style" panose="02050604050505020204" pitchFamily="18" charset="0"/>
              <a:ea typeface="Calibri" panose="020F0502020204030204" pitchFamily="34" charset="0"/>
              <a:cs typeface="Times New Roman" panose="02020603050405020304" pitchFamily="18" charset="0"/>
            </a:endParaRPr>
          </a:p>
          <a:p>
            <a:r>
              <a:rPr lang="es-MX" sz="1400" dirty="0">
                <a:latin typeface="Bookman Old Style" panose="02050604050505020204" pitchFamily="18" charset="0"/>
                <a:ea typeface="Calibri" panose="020F0502020204030204" pitchFamily="34" charset="0"/>
                <a:cs typeface="Times New Roman" panose="02020603050405020304" pitchFamily="18" charset="0"/>
              </a:rPr>
              <a:t>Para la división de múltiples vías, el índice de Gini se calcula para cada valor de atributo. Dado que Gini ({Familia}) = 0.375, Gini ({Deportes}) = 0 y Gini ({Lujo}) = 0.219, el índice de Gini general para la división de múltiples vías es igual a 4/20 × 0,375 + 8/20 × 0 + 8/20 × 0,219 = 0,163.</a:t>
            </a:r>
          </a:p>
          <a:p>
            <a:endParaRPr lang="es-MX" sz="1400" dirty="0">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09752237-CF13-4EFF-BA89-E6A8CC648BB3}"/>
              </a:ext>
            </a:extLst>
          </p:cNvPr>
          <p:cNvSpPr txBox="1"/>
          <p:nvPr/>
        </p:nvSpPr>
        <p:spPr>
          <a:xfrm>
            <a:off x="1491672" y="3862763"/>
            <a:ext cx="4793673" cy="276999"/>
          </a:xfrm>
          <a:prstGeom prst="rect">
            <a:avLst/>
          </a:prstGeom>
          <a:noFill/>
        </p:spPr>
        <p:txBody>
          <a:bodyPr wrap="square">
            <a:spAutoFit/>
          </a:bodyPr>
          <a:lstStyle/>
          <a:p>
            <a:pPr algn="just"/>
            <a:r>
              <a:rPr lang="es-MX" sz="1200" dirty="0">
                <a:latin typeface="Bookman Old Style" panose="02050604050505020204" pitchFamily="18" charset="0"/>
              </a:rPr>
              <a:t>Figura tomada de Tan, </a:t>
            </a:r>
            <a:r>
              <a:rPr lang="es-MX" sz="1200" dirty="0" err="1">
                <a:latin typeface="Bookman Old Style" panose="02050604050505020204" pitchFamily="18" charset="0"/>
              </a:rPr>
              <a:t>Steinbach</a:t>
            </a:r>
            <a:r>
              <a:rPr lang="es-MX" sz="1200" dirty="0">
                <a:latin typeface="Bookman Old Style" panose="02050604050505020204" pitchFamily="18" charset="0"/>
              </a:rPr>
              <a:t> &amp; Kumar </a:t>
            </a:r>
            <a:r>
              <a:rPr lang="es-MX" sz="1200" dirty="0" err="1">
                <a:latin typeface="Bookman Old Style" panose="02050604050505020204" pitchFamily="18" charset="0"/>
              </a:rPr>
              <a:t>Vipin</a:t>
            </a:r>
            <a:r>
              <a:rPr lang="es-MX" sz="1200" dirty="0">
                <a:latin typeface="Bookman Old Style" panose="02050604050505020204" pitchFamily="18" charset="0"/>
              </a:rPr>
              <a:t> (2014)</a:t>
            </a:r>
            <a:endParaRPr lang="es-MX" sz="1200" dirty="0"/>
          </a:p>
        </p:txBody>
      </p:sp>
      <p:sp>
        <p:nvSpPr>
          <p:cNvPr id="10" name="CuadroTexto 9">
            <a:extLst>
              <a:ext uri="{FF2B5EF4-FFF2-40B4-BE49-F238E27FC236}">
                <a16:creationId xmlns:a16="http://schemas.microsoft.com/office/drawing/2014/main" id="{DF72B255-6FFB-4AC3-A480-DC72A1D19AF9}"/>
              </a:ext>
            </a:extLst>
          </p:cNvPr>
          <p:cNvSpPr txBox="1"/>
          <p:nvPr/>
        </p:nvSpPr>
        <p:spPr>
          <a:xfrm>
            <a:off x="1720808" y="4519914"/>
            <a:ext cx="4973766" cy="1384995"/>
          </a:xfrm>
          <a:prstGeom prst="rect">
            <a:avLst/>
          </a:prstGeom>
          <a:noFill/>
        </p:spPr>
        <p:txBody>
          <a:bodyPr wrap="square">
            <a:spAutoFit/>
          </a:bodyPr>
          <a:lstStyle/>
          <a:p>
            <a:r>
              <a:rPr lang="es-MX" sz="1400" u="sng" dirty="0">
                <a:latin typeface="Bookman Old Style" panose="02050604050505020204" pitchFamily="18" charset="0"/>
              </a:rPr>
              <a:t>La división de múltiples vías tiene un índice de Gini más pequeño en comparación con ambas divisiones de dos vías. Este resultado no es sorprendente porque la división de dos vías en realidad fusiona algunos de los resultados de una división de múltiples vías y, por lo tanto, da como resultado subconjuntos menos puros.</a:t>
            </a:r>
          </a:p>
        </p:txBody>
      </p:sp>
    </p:spTree>
    <p:extLst>
      <p:ext uri="{BB962C8B-B14F-4D97-AF65-F5344CB8AC3E}">
        <p14:creationId xmlns:p14="http://schemas.microsoft.com/office/powerpoint/2010/main" val="328683524"/>
      </p:ext>
    </p:extLst>
  </p:cSld>
  <p:clrMapOvr>
    <a:masterClrMapping/>
  </p:clrMapOvr>
</p:sld>
</file>

<file path=ppt/theme/theme1.xml><?xml version="1.0" encoding="utf-8"?>
<a:theme xmlns:a="http://schemas.openxmlformats.org/drawingml/2006/main" name="Espiral">
  <a:themeElements>
    <a:clrScheme name="Naranja amarillo">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5236</TotalTime>
  <Words>3614</Words>
  <Application>Microsoft Office PowerPoint</Application>
  <PresentationFormat>Panorámica</PresentationFormat>
  <Paragraphs>176</Paragraphs>
  <Slides>23</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Bahnschrift SemiLight</vt:lpstr>
      <vt:lpstr>Bookman Old Style</vt:lpstr>
      <vt:lpstr>Calibri</vt:lpstr>
      <vt:lpstr>Century Gothic</vt:lpstr>
      <vt:lpstr>Wingdings 3</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Fabiola</dc:creator>
  <cp:lastModifiedBy>Fabiola Ocampo Botello</cp:lastModifiedBy>
  <cp:revision>416</cp:revision>
  <cp:lastPrinted>2019-09-01T01:37:55Z</cp:lastPrinted>
  <dcterms:created xsi:type="dcterms:W3CDTF">2019-08-03T18:21:17Z</dcterms:created>
  <dcterms:modified xsi:type="dcterms:W3CDTF">2021-10-26T16:46:55Z</dcterms:modified>
</cp:coreProperties>
</file>