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Lato"/>
      <p:regular r:id="rId29"/>
      <p:bold r:id="rId30"/>
      <p:italic r:id="rId31"/>
      <p:boldItalic r:id="rId32"/>
    </p:embeddedFont>
    <p:embeddedFont>
      <p:font typeface="Lato Black"/>
      <p:bold r:id="rId33"/>
      <p:boldItalic r:id="rId34"/>
    </p:embeddedFon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LatoBlack-bold.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Merriweather-regular.fntdata"/><Relationship Id="rId12" Type="http://schemas.openxmlformats.org/officeDocument/2006/relationships/slide" Target="slides/slide7.xml"/><Relationship Id="rId34" Type="http://schemas.openxmlformats.org/officeDocument/2006/relationships/font" Target="fonts/LatoBlack-boldItalic.fntdata"/><Relationship Id="rId15" Type="http://schemas.openxmlformats.org/officeDocument/2006/relationships/slide" Target="slides/slide10.xml"/><Relationship Id="rId37" Type="http://schemas.openxmlformats.org/officeDocument/2006/relationships/font" Target="fonts/Merriweather-italic.fntdata"/><Relationship Id="rId14" Type="http://schemas.openxmlformats.org/officeDocument/2006/relationships/slide" Target="slides/slide9.xml"/><Relationship Id="rId36" Type="http://schemas.openxmlformats.org/officeDocument/2006/relationships/font" Target="fonts/Merriweather-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erriweather-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987f949fa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5987f949fa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a87cca4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5a87cca4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987f949fa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5987f949fa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5987f949f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5987f949f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987f949fa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987f949fa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5987f949fa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5987f949fa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987f949fa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5987f949fa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987f949fa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987f949fa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987f949fa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5987f949fa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987f949fa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987f949fa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5987f949fa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5987f949fa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5987f949fa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5987f949fa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5987f949fa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5987f949fa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987f949fa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987f949fa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987f949fa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987f949fa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987f949fa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987f949fa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987f949fa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987f949fa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987f949f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5987f949f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10" Type="http://schemas.openxmlformats.org/officeDocument/2006/relationships/slide" Target="/ppt/slides/slide18.xml"/><Relationship Id="rId9" Type="http://schemas.openxmlformats.org/officeDocument/2006/relationships/slide" Target="/ppt/slides/slide12.xml"/><Relationship Id="rId5" Type="http://schemas.openxmlformats.org/officeDocument/2006/relationships/slide" Target="/ppt/slides/slide5.xml"/><Relationship Id="rId6" Type="http://schemas.openxmlformats.org/officeDocument/2006/relationships/slide" Target="/ppt/slides/slide6.xml"/><Relationship Id="rId7" Type="http://schemas.openxmlformats.org/officeDocument/2006/relationships/slide" Target="/ppt/slides/slide7.xml"/><Relationship Id="rId8" Type="http://schemas.openxmlformats.org/officeDocument/2006/relationships/slide" Target="/ppt/slid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Predicción de pérdidas de clientes </a:t>
            </a:r>
            <a:endParaRPr/>
          </a:p>
        </p:txBody>
      </p:sp>
      <p:sp>
        <p:nvSpPr>
          <p:cNvPr id="65" name="Google Shape;65;p13"/>
          <p:cNvSpPr txBox="1"/>
          <p:nvPr>
            <p:ph idx="1" type="subTitle"/>
          </p:nvPr>
        </p:nvSpPr>
        <p:spPr>
          <a:xfrm>
            <a:off x="5083950" y="3636675"/>
            <a:ext cx="3470700" cy="794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solidFill>
                  <a:schemeClr val="lt1"/>
                </a:solidFill>
              </a:rPr>
              <a:t>CoderHouse 2023</a:t>
            </a:r>
            <a:endParaRPr>
              <a:solidFill>
                <a:schemeClr val="lt1"/>
              </a:solidFill>
            </a:endParaRPr>
          </a:p>
          <a:p>
            <a:pPr indent="0" lvl="0" marL="0" rtl="0" algn="l">
              <a:spcBef>
                <a:spcPts val="0"/>
              </a:spcBef>
              <a:spcAft>
                <a:spcPts val="0"/>
              </a:spcAft>
              <a:buNone/>
            </a:pPr>
            <a:r>
              <a:rPr lang="es">
                <a:solidFill>
                  <a:schemeClr val="lt1"/>
                </a:solidFill>
              </a:rPr>
              <a:t>Autor: Yanina Ditz</a:t>
            </a:r>
            <a:endParaRPr>
              <a:solidFill>
                <a:schemeClr val="lt1"/>
              </a:solidFill>
            </a:endParaRPr>
          </a:p>
          <a:p>
            <a:pPr indent="0" lvl="0" marL="0" rtl="0" algn="l">
              <a:spcBef>
                <a:spcPts val="0"/>
              </a:spcBef>
              <a:spcAft>
                <a:spcPts val="0"/>
              </a:spcAft>
              <a:buNone/>
            </a:pPr>
            <a:r>
              <a:rPr lang="es">
                <a:solidFill>
                  <a:schemeClr val="lt1"/>
                </a:solidFill>
              </a:rPr>
              <a:t>E-mail: yaniditz@gmail.com</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Relación entre las variables numéricas</a:t>
            </a:r>
            <a:endParaRPr/>
          </a:p>
        </p:txBody>
      </p:sp>
      <p:pic>
        <p:nvPicPr>
          <p:cNvPr id="125" name="Google Shape;125;p22"/>
          <p:cNvPicPr preferRelativeResize="0"/>
          <p:nvPr/>
        </p:nvPicPr>
        <p:blipFill>
          <a:blip r:embed="rId3">
            <a:alphaModFix/>
          </a:blip>
          <a:stretch>
            <a:fillRect/>
          </a:stretch>
        </p:blipFill>
        <p:spPr>
          <a:xfrm>
            <a:off x="152400" y="1460250"/>
            <a:ext cx="4058394" cy="3530849"/>
          </a:xfrm>
          <a:prstGeom prst="rect">
            <a:avLst/>
          </a:prstGeom>
          <a:noFill/>
          <a:ln>
            <a:noFill/>
          </a:ln>
        </p:spPr>
      </p:pic>
      <p:sp>
        <p:nvSpPr>
          <p:cNvPr id="126" name="Google Shape;126;p22"/>
          <p:cNvSpPr txBox="1"/>
          <p:nvPr/>
        </p:nvSpPr>
        <p:spPr>
          <a:xfrm>
            <a:off x="4555675" y="1618600"/>
            <a:ext cx="41397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700">
                <a:solidFill>
                  <a:schemeClr val="dk1"/>
                </a:solidFill>
                <a:latin typeface="Roboto"/>
                <a:ea typeface="Roboto"/>
                <a:cs typeface="Roboto"/>
                <a:sym typeface="Roboto"/>
              </a:rPr>
              <a:t>Se observa que hay factores que se correlacionan positivamente, por ejemplo los meses en el libro y la edad, el saldo renovable y la tasa de utilización de los productos, la cantidad total de transacciones y el monto de las mismas, y el límite del crédito  con  el promedio a la apertura para la compra. </a:t>
            </a:r>
            <a:endParaRPr b="1" sz="17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Dato relevante </a:t>
            </a:r>
            <a:endParaRPr/>
          </a:p>
        </p:txBody>
      </p:sp>
      <p:sp>
        <p:nvSpPr>
          <p:cNvPr id="132" name="Google Shape;132;p23"/>
          <p:cNvSpPr txBox="1"/>
          <p:nvPr>
            <p:ph idx="2" type="body"/>
          </p:nvPr>
        </p:nvSpPr>
        <p:spPr>
          <a:xfrm>
            <a:off x="6155375" y="1560925"/>
            <a:ext cx="2845200" cy="1914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es" sz="1200">
                <a:solidFill>
                  <a:srgbClr val="212121"/>
                </a:solidFill>
                <a:highlight>
                  <a:srgbClr val="FFFFFF"/>
                </a:highlight>
              </a:rPr>
              <a:t>Al analizar la relación entre el importe y la cantidad de transacciones se ve que se tiene algunos grupos subyacentes en nuestros datos según el importe de transacciones; puede ser un experimento interesante intentar agrupar los diferentes grupos y ver las similitudes entre ellos y lo que describe mejor los diferentes grupos.</a:t>
            </a:r>
            <a:endParaRPr b="1"/>
          </a:p>
        </p:txBody>
      </p:sp>
      <p:pic>
        <p:nvPicPr>
          <p:cNvPr id="133" name="Google Shape;133;p23"/>
          <p:cNvPicPr preferRelativeResize="0"/>
          <p:nvPr/>
        </p:nvPicPr>
        <p:blipFill>
          <a:blip r:embed="rId3">
            <a:alphaModFix/>
          </a:blip>
          <a:stretch>
            <a:fillRect/>
          </a:stretch>
        </p:blipFill>
        <p:spPr>
          <a:xfrm>
            <a:off x="76200" y="993825"/>
            <a:ext cx="6079174" cy="420789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Preguntas de interés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s" sz="2100">
                <a:latin typeface="Lato"/>
                <a:ea typeface="Lato"/>
                <a:cs typeface="Lato"/>
                <a:sym typeface="Lato"/>
              </a:rPr>
              <a:t>¿Los clientes que realizan menos transacciones tienen más probabilidades de darse de baja?</a:t>
            </a:r>
            <a:endParaRPr sz="3300">
              <a:latin typeface="Lato"/>
              <a:ea typeface="Lato"/>
              <a:cs typeface="Lato"/>
              <a:sym typeface="Lato"/>
            </a:endParaRPr>
          </a:p>
        </p:txBody>
      </p:sp>
      <p:sp>
        <p:nvSpPr>
          <p:cNvPr id="144" name="Google Shape;144;p25"/>
          <p:cNvSpPr txBox="1"/>
          <p:nvPr>
            <p:ph idx="2" type="body"/>
          </p:nvPr>
        </p:nvSpPr>
        <p:spPr>
          <a:xfrm>
            <a:off x="5522225" y="1460250"/>
            <a:ext cx="3403200" cy="891900"/>
          </a:xfrm>
          <a:prstGeom prst="rect">
            <a:avLst/>
          </a:prstGeom>
        </p:spPr>
        <p:txBody>
          <a:bodyPr anchorCtr="0" anchor="t" bIns="0" lIns="91425" spcFirstLastPara="1" rIns="91425" wrap="square" tIns="0">
            <a:spAutoFit/>
          </a:bodyPr>
          <a:lstStyle/>
          <a:p>
            <a:pPr indent="0" lvl="0" marL="0" rtl="0" algn="l">
              <a:lnSpc>
                <a:spcPct val="95000"/>
              </a:lnSpc>
              <a:spcBef>
                <a:spcPts val="0"/>
              </a:spcBef>
              <a:spcAft>
                <a:spcPts val="1200"/>
              </a:spcAft>
              <a:buSzPts val="935"/>
              <a:buNone/>
            </a:pPr>
            <a:r>
              <a:rPr b="1" lang="es" sz="1220"/>
              <a:t>Se puede observar que quienes  abandonan realizan muchas menos transacciones que los clientes existentes. Pero, ¿se debe a una disminución de las transacciones o siempre han realizado menos transacciones?</a:t>
            </a:r>
            <a:endParaRPr b="1" sz="1220"/>
          </a:p>
        </p:txBody>
      </p:sp>
      <p:pic>
        <p:nvPicPr>
          <p:cNvPr id="145" name="Google Shape;145;p25"/>
          <p:cNvPicPr preferRelativeResize="0"/>
          <p:nvPr/>
        </p:nvPicPr>
        <p:blipFill>
          <a:blip r:embed="rId3">
            <a:alphaModFix/>
          </a:blip>
          <a:stretch>
            <a:fillRect/>
          </a:stretch>
        </p:blipFill>
        <p:spPr>
          <a:xfrm>
            <a:off x="152400" y="1460250"/>
            <a:ext cx="5245950" cy="3329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idx="2" type="body"/>
          </p:nvPr>
        </p:nvSpPr>
        <p:spPr>
          <a:xfrm>
            <a:off x="5316250" y="148505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sz="1500"/>
              <a:t>Aquí se puede considerar que existe una diferencia real entre el promedio del cambio de la cantidad de transacciones de los clientes activos y el de no activos.</a:t>
            </a:r>
            <a:endParaRPr b="1" sz="1600"/>
          </a:p>
        </p:txBody>
      </p:sp>
      <p:pic>
        <p:nvPicPr>
          <p:cNvPr id="151" name="Google Shape;151;p26"/>
          <p:cNvPicPr preferRelativeResize="0"/>
          <p:nvPr/>
        </p:nvPicPr>
        <p:blipFill>
          <a:blip r:embed="rId3">
            <a:alphaModFix/>
          </a:blip>
          <a:stretch>
            <a:fillRect/>
          </a:stretch>
        </p:blipFill>
        <p:spPr>
          <a:xfrm>
            <a:off x="173100" y="1527575"/>
            <a:ext cx="4628421" cy="299115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311600"/>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Lato"/>
                <a:ea typeface="Lato"/>
                <a:cs typeface="Lato"/>
                <a:sym typeface="Lato"/>
              </a:rPr>
              <a:t>¿Los clientes que se dan de baja utilizarán menos su línea de crédito?</a:t>
            </a:r>
            <a:endParaRPr b="1">
              <a:latin typeface="Lato"/>
              <a:ea typeface="Lato"/>
              <a:cs typeface="Lato"/>
              <a:sym typeface="Lato"/>
            </a:endParaRPr>
          </a:p>
        </p:txBody>
      </p:sp>
      <p:sp>
        <p:nvSpPr>
          <p:cNvPr id="157" name="Google Shape;157;p2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400"/>
              <a:t>Teniendo en cuenta lo que hemos visto en los datos transaccionales, nuestra siguiente hipótesis es que los clientes que se dan de baja tienen una menor utilización. Esto significa que utilizan menos su línea de crédito con el banco. </a:t>
            </a:r>
            <a:endParaRPr b="1" sz="1400"/>
          </a:p>
          <a:p>
            <a:pPr indent="0" lvl="0" marL="0" rtl="0" algn="l">
              <a:spcBef>
                <a:spcPts val="1200"/>
              </a:spcBef>
              <a:spcAft>
                <a:spcPts val="1200"/>
              </a:spcAft>
              <a:buNone/>
            </a:pPr>
            <a:r>
              <a:rPr b="1" lang="es" sz="1400"/>
              <a:t>En este caso no se le ofrece una línea más baja a los clientes dados de baja, así que ahora se analiza si utilizan menos su línea.</a:t>
            </a:r>
            <a:endParaRPr b="1" sz="1400"/>
          </a:p>
        </p:txBody>
      </p:sp>
      <p:pic>
        <p:nvPicPr>
          <p:cNvPr id="158" name="Google Shape;158;p27"/>
          <p:cNvPicPr preferRelativeResize="0"/>
          <p:nvPr/>
        </p:nvPicPr>
        <p:blipFill>
          <a:blip r:embed="rId3">
            <a:alphaModFix/>
          </a:blip>
          <a:stretch>
            <a:fillRect/>
          </a:stretch>
        </p:blipFill>
        <p:spPr>
          <a:xfrm>
            <a:off x="152400" y="1460250"/>
            <a:ext cx="4628421" cy="330923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Veamos la tasa promedio de utilización del crédito.</a:t>
            </a:r>
            <a:endParaRPr/>
          </a:p>
        </p:txBody>
      </p:sp>
      <p:sp>
        <p:nvSpPr>
          <p:cNvPr id="164" name="Google Shape;164;p28"/>
          <p:cNvSpPr txBox="1"/>
          <p:nvPr>
            <p:ph idx="2" type="body"/>
          </p:nvPr>
        </p:nvSpPr>
        <p:spPr>
          <a:xfrm>
            <a:off x="4933225" y="1567550"/>
            <a:ext cx="3403200" cy="1158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a:t>Podemos ver claramente que la distribución de quienes abandonan está sesgada al 0% de utilización, es decir, que no utilizan su tarjeta en absoluto.</a:t>
            </a:r>
            <a:endParaRPr b="1"/>
          </a:p>
        </p:txBody>
      </p:sp>
      <p:pic>
        <p:nvPicPr>
          <p:cNvPr id="165" name="Google Shape;165;p28"/>
          <p:cNvPicPr preferRelativeResize="0"/>
          <p:nvPr/>
        </p:nvPicPr>
        <p:blipFill>
          <a:blip r:embed="rId3">
            <a:alphaModFix/>
          </a:blip>
          <a:stretch>
            <a:fillRect/>
          </a:stretch>
        </p:blipFill>
        <p:spPr>
          <a:xfrm>
            <a:off x="152400" y="1460250"/>
            <a:ext cx="4628420" cy="248554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237950"/>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Lato"/>
                <a:ea typeface="Lato"/>
                <a:cs typeface="Lato"/>
                <a:sym typeface="Lato"/>
              </a:rPr>
              <a:t>¿El cliente que abandona ha estado inactivo durante más tiempo que los clientes que permanecen?</a:t>
            </a:r>
            <a:endParaRPr b="1">
              <a:latin typeface="Lato"/>
              <a:ea typeface="Lato"/>
              <a:cs typeface="Lato"/>
              <a:sym typeface="Lato"/>
            </a:endParaRPr>
          </a:p>
        </p:txBody>
      </p:sp>
      <p:sp>
        <p:nvSpPr>
          <p:cNvPr id="171" name="Google Shape;171;p29"/>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400"/>
              <a:t>Dado que la base de bajas utiliza menos la tarjeta, ¿tienen un periodo de inactividad prolongado?</a:t>
            </a:r>
            <a:endParaRPr b="1" sz="1400"/>
          </a:p>
          <a:p>
            <a:pPr indent="0" lvl="0" marL="0" rtl="0" algn="l">
              <a:spcBef>
                <a:spcPts val="1200"/>
              </a:spcBef>
              <a:spcAft>
                <a:spcPts val="1200"/>
              </a:spcAft>
              <a:buNone/>
            </a:pPr>
            <a:r>
              <a:rPr b="1" lang="es" sz="1400"/>
              <a:t>Parece que los que abandonan tienen un mayor número de meses inactivos que los clientes que se quedan. Los datos están menos distribuidos que los clientes que se quedan.</a:t>
            </a:r>
            <a:endParaRPr b="1" sz="1400"/>
          </a:p>
        </p:txBody>
      </p:sp>
      <p:pic>
        <p:nvPicPr>
          <p:cNvPr id="172" name="Google Shape;172;p29"/>
          <p:cNvPicPr preferRelativeResize="0"/>
          <p:nvPr/>
        </p:nvPicPr>
        <p:blipFill>
          <a:blip r:embed="rId3">
            <a:alphaModFix/>
          </a:blip>
          <a:stretch>
            <a:fillRect/>
          </a:stretch>
        </p:blipFill>
        <p:spPr>
          <a:xfrm>
            <a:off x="152400" y="1460250"/>
            <a:ext cx="4628420" cy="23663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Conclusión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Conclusiones</a:t>
            </a:r>
            <a:endParaRPr/>
          </a:p>
        </p:txBody>
      </p:sp>
      <p:sp>
        <p:nvSpPr>
          <p:cNvPr id="183" name="Google Shape;183;p31"/>
          <p:cNvSpPr txBox="1"/>
          <p:nvPr>
            <p:ph idx="1" type="body"/>
          </p:nvPr>
        </p:nvSpPr>
        <p:spPr>
          <a:xfrm>
            <a:off x="4572000" y="445975"/>
            <a:ext cx="3813300" cy="4613400"/>
          </a:xfrm>
          <a:prstGeom prst="rect">
            <a:avLst/>
          </a:prstGeom>
        </p:spPr>
        <p:txBody>
          <a:bodyPr anchorCtr="0" anchor="t" bIns="91425" lIns="91425" spcFirstLastPara="1" rIns="91425" wrap="square" tIns="91425">
            <a:noAutofit/>
          </a:bodyPr>
          <a:lstStyle/>
          <a:p>
            <a:pPr indent="0" lvl="0" marL="0" rtl="0" algn="l">
              <a:lnSpc>
                <a:spcPct val="105000"/>
              </a:lnSpc>
              <a:spcBef>
                <a:spcPts val="600"/>
              </a:spcBef>
              <a:spcAft>
                <a:spcPts val="0"/>
              </a:spcAft>
              <a:buNone/>
            </a:pPr>
            <a:r>
              <a:rPr b="1" lang="es" sz="1100"/>
              <a:t>Se observó que la tasa de abandono en el conjunto de datos es de aproximadamente el 16,07%. Además, se encontró a que la edad promedio es aproximadamente 46 año.Además, el tiempo promedio que están activos es aproximadamente 3 años.Un cliente tiene, en promedio, un límite de crédito de $8632, y se le renueva un saldo de $1163. El monto total de transacciones es, en promedio, de 4404 pesos, con una cantidad total de 64 transacciones.</a:t>
            </a:r>
            <a:endParaRPr b="1" sz="1100"/>
          </a:p>
          <a:p>
            <a:pPr indent="0" lvl="0" marL="0" rtl="0" algn="l">
              <a:lnSpc>
                <a:spcPct val="105000"/>
              </a:lnSpc>
              <a:spcBef>
                <a:spcPts val="600"/>
              </a:spcBef>
              <a:spcAft>
                <a:spcPts val="0"/>
              </a:spcAft>
              <a:buNone/>
            </a:pPr>
            <a:r>
              <a:rPr b="1" lang="es" sz="1100"/>
              <a:t>Además, en nuestro dataset se cuenta con clientes del género femenino y masculino, contando con un total de 5358 clientes femeninos. Además, hay 7 niveles de educación, en donde 3128 clientes son graduados, con 4 estado civiles, contando con 4687 clientes casados. En la categoría de ingresos, hay 6 categorías y se cuentan con 3561 clientes que tienen un ingreso menor al $3561. Y por último, en la categoría de tipos de tarjetas, la tarjeta "Blue" cuenta con 9436 clientes. </a:t>
            </a:r>
            <a:endParaRPr b="1" sz="1100"/>
          </a:p>
          <a:p>
            <a:pPr indent="0" lvl="0" marL="0" rtl="0" algn="l">
              <a:lnSpc>
                <a:spcPct val="105000"/>
              </a:lnSpc>
              <a:spcBef>
                <a:spcPts val="600"/>
              </a:spcBef>
              <a:spcAft>
                <a:spcPts val="0"/>
              </a:spcAft>
              <a:buNone/>
            </a:pPr>
            <a:r>
              <a:rPr b="1" lang="es" sz="1100"/>
              <a:t>Por último, vale mencionar que los factores que influyen en la tasa de abandono son la cantidad y el monto de las transacciones, y los meses inactivos que están aquellos clientes que abandonan. Con respecto a  las variable categóricas no se obtuvo resultados relevantes sobre la tasa de abandono.</a:t>
            </a:r>
            <a:endParaRPr b="1" sz="1100"/>
          </a:p>
          <a:p>
            <a:pPr indent="0" lvl="0" marL="0" rtl="0" algn="l">
              <a:lnSpc>
                <a:spcPct val="105000"/>
              </a:lnSpc>
              <a:spcBef>
                <a:spcPts val="5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Índice</a:t>
            </a:r>
            <a:r>
              <a:rPr lang="es"/>
              <a:t> </a:t>
            </a:r>
            <a:endParaRPr/>
          </a:p>
        </p:txBody>
      </p:sp>
      <p:sp>
        <p:nvSpPr>
          <p:cNvPr id="71" name="Google Shape;71;p14"/>
          <p:cNvSpPr txBox="1"/>
          <p:nvPr>
            <p:ph idx="1" type="body"/>
          </p:nvPr>
        </p:nvSpPr>
        <p:spPr>
          <a:xfrm>
            <a:off x="4644675" y="500925"/>
            <a:ext cx="4166400" cy="2827200"/>
          </a:xfrm>
          <a:prstGeom prst="rect">
            <a:avLst/>
          </a:prstGeom>
        </p:spPr>
        <p:txBody>
          <a:bodyPr anchorCtr="0" anchor="t" bIns="91425" lIns="91425" spcFirstLastPara="1" rIns="91425" wrap="square" tIns="91425">
            <a:normAutofit fontScale="77500"/>
          </a:bodyPr>
          <a:lstStyle/>
          <a:p>
            <a:pPr indent="-322103" lvl="0" marL="457200" rtl="0" algn="l">
              <a:spcBef>
                <a:spcPts val="0"/>
              </a:spcBef>
              <a:spcAft>
                <a:spcPts val="0"/>
              </a:spcAft>
              <a:buSzPct val="100000"/>
              <a:buFont typeface="Lato Black"/>
              <a:buAutoNum type="arabicPeriod"/>
            </a:pPr>
            <a:r>
              <a:rPr lang="es" sz="1900" u="sng">
                <a:solidFill>
                  <a:schemeClr val="hlink"/>
                </a:solidFill>
                <a:latin typeface="Lato Black"/>
                <a:ea typeface="Lato Black"/>
                <a:cs typeface="Lato Black"/>
                <a:sym typeface="Lato Black"/>
                <a:hlinkClick action="ppaction://hlinksldjump" r:id="rId3"/>
              </a:rPr>
              <a:t>Descripción</a:t>
            </a:r>
            <a:r>
              <a:rPr lang="es" sz="1900">
                <a:latin typeface="Lato Black"/>
                <a:ea typeface="Lato Black"/>
                <a:cs typeface="Lato Black"/>
                <a:sym typeface="Lato Black"/>
              </a:rPr>
              <a:t>…………………………………………3</a:t>
            </a:r>
            <a:endParaRPr sz="1900">
              <a:latin typeface="Lato Black"/>
              <a:ea typeface="Lato Black"/>
              <a:cs typeface="Lato Black"/>
              <a:sym typeface="Lato Black"/>
            </a:endParaRPr>
          </a:p>
          <a:p>
            <a:pPr indent="-322103" lvl="0" marL="457200" rtl="0" algn="l">
              <a:spcBef>
                <a:spcPts val="0"/>
              </a:spcBef>
              <a:spcAft>
                <a:spcPts val="0"/>
              </a:spcAft>
              <a:buSzPct val="100000"/>
              <a:buFont typeface="Lato Black"/>
              <a:buAutoNum type="arabicPeriod"/>
            </a:pPr>
            <a:r>
              <a:rPr lang="es" sz="1900" u="sng">
                <a:solidFill>
                  <a:schemeClr val="hlink"/>
                </a:solidFill>
                <a:latin typeface="Lato Black"/>
                <a:ea typeface="Lato Black"/>
                <a:cs typeface="Lato Black"/>
                <a:sym typeface="Lato Black"/>
                <a:hlinkClick action="ppaction://hlinksldjump" r:id="rId4"/>
              </a:rPr>
              <a:t>Audiencia</a:t>
            </a:r>
            <a:r>
              <a:rPr lang="es" sz="1900">
                <a:latin typeface="Lato Black"/>
                <a:ea typeface="Lato Black"/>
                <a:cs typeface="Lato Black"/>
                <a:sym typeface="Lato Black"/>
              </a:rPr>
              <a:t>……………………………………………4</a:t>
            </a:r>
            <a:endParaRPr sz="1900">
              <a:latin typeface="Lato Black"/>
              <a:ea typeface="Lato Black"/>
              <a:cs typeface="Lato Black"/>
              <a:sym typeface="Lato Black"/>
            </a:endParaRPr>
          </a:p>
          <a:p>
            <a:pPr indent="-322103" lvl="0" marL="457200" rtl="0" algn="l">
              <a:spcBef>
                <a:spcPts val="0"/>
              </a:spcBef>
              <a:spcAft>
                <a:spcPts val="0"/>
              </a:spcAft>
              <a:buSzPct val="100000"/>
              <a:buFont typeface="Lato Black"/>
              <a:buAutoNum type="arabicPeriod"/>
            </a:pPr>
            <a:r>
              <a:rPr lang="es" sz="1900" u="sng">
                <a:solidFill>
                  <a:schemeClr val="hlink"/>
                </a:solidFill>
                <a:latin typeface="Lato Black"/>
                <a:ea typeface="Lato Black"/>
                <a:cs typeface="Lato Black"/>
                <a:sym typeface="Lato Black"/>
                <a:hlinkClick action="ppaction://hlinksldjump" r:id="rId5"/>
              </a:rPr>
              <a:t>Problema</a:t>
            </a:r>
            <a:r>
              <a:rPr lang="es" sz="1900">
                <a:latin typeface="Lato Black"/>
                <a:ea typeface="Lato Black"/>
                <a:cs typeface="Lato Black"/>
                <a:sym typeface="Lato Black"/>
              </a:rPr>
              <a:t>…………………………………………….5</a:t>
            </a:r>
            <a:endParaRPr sz="1900">
              <a:latin typeface="Lato Black"/>
              <a:ea typeface="Lato Black"/>
              <a:cs typeface="Lato Black"/>
              <a:sym typeface="Lato Black"/>
            </a:endParaRPr>
          </a:p>
          <a:p>
            <a:pPr indent="-322103" lvl="0" marL="457200" rtl="0" algn="l">
              <a:spcBef>
                <a:spcPts val="0"/>
              </a:spcBef>
              <a:spcAft>
                <a:spcPts val="0"/>
              </a:spcAft>
              <a:buSzPct val="100000"/>
              <a:buFont typeface="Lato Black"/>
              <a:buAutoNum type="arabicPeriod"/>
            </a:pPr>
            <a:r>
              <a:rPr lang="es" sz="1900" u="sng">
                <a:solidFill>
                  <a:schemeClr val="hlink"/>
                </a:solidFill>
                <a:latin typeface="Lato Black"/>
                <a:ea typeface="Lato Black"/>
                <a:cs typeface="Lato Black"/>
                <a:sym typeface="Lato Black"/>
                <a:hlinkClick action="ppaction://hlinksldjump" r:id="rId6"/>
              </a:rPr>
              <a:t>Metadata</a:t>
            </a:r>
            <a:r>
              <a:rPr lang="es" sz="1900">
                <a:latin typeface="Lato Black"/>
                <a:ea typeface="Lato Black"/>
                <a:cs typeface="Lato Black"/>
                <a:sym typeface="Lato Black"/>
              </a:rPr>
              <a:t>…………………………………………….6</a:t>
            </a:r>
            <a:endParaRPr sz="1900">
              <a:latin typeface="Lato Black"/>
              <a:ea typeface="Lato Black"/>
              <a:cs typeface="Lato Black"/>
              <a:sym typeface="Lato Black"/>
            </a:endParaRPr>
          </a:p>
          <a:p>
            <a:pPr indent="-322103" lvl="0" marL="457200" rtl="0" algn="l">
              <a:spcBef>
                <a:spcPts val="0"/>
              </a:spcBef>
              <a:spcAft>
                <a:spcPts val="0"/>
              </a:spcAft>
              <a:buSzPct val="100000"/>
              <a:buFont typeface="Lato Black"/>
              <a:buAutoNum type="arabicPeriod"/>
            </a:pPr>
            <a:r>
              <a:rPr lang="es" sz="1900" u="sng">
                <a:solidFill>
                  <a:schemeClr val="hlink"/>
                </a:solidFill>
                <a:latin typeface="Lato Black"/>
                <a:ea typeface="Lato Black"/>
                <a:cs typeface="Lato Black"/>
                <a:sym typeface="Lato Black"/>
                <a:hlinkClick action="ppaction://hlinksldjump" r:id="rId7"/>
              </a:rPr>
              <a:t>Objetivos</a:t>
            </a:r>
            <a:r>
              <a:rPr lang="es" sz="1900">
                <a:latin typeface="Lato Black"/>
                <a:ea typeface="Lato Black"/>
                <a:cs typeface="Lato Black"/>
                <a:sym typeface="Lato Black"/>
              </a:rPr>
              <a:t>…………………………………………….7</a:t>
            </a:r>
            <a:endParaRPr sz="1900">
              <a:latin typeface="Lato Black"/>
              <a:ea typeface="Lato Black"/>
              <a:cs typeface="Lato Black"/>
              <a:sym typeface="Lato Black"/>
            </a:endParaRPr>
          </a:p>
          <a:p>
            <a:pPr indent="-322103" lvl="0" marL="457200" rtl="0" algn="l">
              <a:spcBef>
                <a:spcPts val="0"/>
              </a:spcBef>
              <a:spcAft>
                <a:spcPts val="0"/>
              </a:spcAft>
              <a:buSzPct val="100000"/>
              <a:buFont typeface="Lato Black"/>
              <a:buAutoNum type="arabicPeriod"/>
            </a:pPr>
            <a:r>
              <a:rPr lang="es" sz="1900" u="sng">
                <a:solidFill>
                  <a:schemeClr val="hlink"/>
                </a:solidFill>
                <a:latin typeface="Lato Black"/>
                <a:ea typeface="Lato Black"/>
                <a:cs typeface="Lato Black"/>
                <a:sym typeface="Lato Black"/>
                <a:hlinkClick action="ppaction://hlinksldjump" r:id="rId8"/>
              </a:rPr>
              <a:t>Análisis exploratorio</a:t>
            </a:r>
            <a:r>
              <a:rPr lang="es" sz="1900">
                <a:latin typeface="Lato Black"/>
                <a:ea typeface="Lato Black"/>
                <a:cs typeface="Lato Black"/>
                <a:sym typeface="Lato Black"/>
              </a:rPr>
              <a:t>………………………………………</a:t>
            </a:r>
            <a:r>
              <a:rPr lang="es" sz="1900">
                <a:latin typeface="Lato Black"/>
                <a:ea typeface="Lato Black"/>
                <a:cs typeface="Lato Black"/>
                <a:sym typeface="Lato Black"/>
              </a:rPr>
              <a:t>...</a:t>
            </a:r>
            <a:r>
              <a:rPr lang="es" sz="1900">
                <a:latin typeface="Lato Black"/>
                <a:ea typeface="Lato Black"/>
                <a:cs typeface="Lato Black"/>
                <a:sym typeface="Lato Black"/>
              </a:rPr>
              <a:t>8</a:t>
            </a:r>
            <a:endParaRPr sz="1900">
              <a:latin typeface="Lato Black"/>
              <a:ea typeface="Lato Black"/>
              <a:cs typeface="Lato Black"/>
              <a:sym typeface="Lato Black"/>
            </a:endParaRPr>
          </a:p>
          <a:p>
            <a:pPr indent="-322103" lvl="0" marL="457200" rtl="0" algn="l">
              <a:spcBef>
                <a:spcPts val="0"/>
              </a:spcBef>
              <a:spcAft>
                <a:spcPts val="0"/>
              </a:spcAft>
              <a:buSzPct val="100000"/>
              <a:buFont typeface="Lato Black"/>
              <a:buAutoNum type="arabicPeriod"/>
            </a:pPr>
            <a:r>
              <a:rPr lang="es" sz="1900" u="sng">
                <a:solidFill>
                  <a:schemeClr val="hlink"/>
                </a:solidFill>
                <a:latin typeface="Lato Black"/>
                <a:ea typeface="Lato Black"/>
                <a:cs typeface="Lato Black"/>
                <a:sym typeface="Lato Black"/>
                <a:hlinkClick action="ppaction://hlinksldjump" r:id="rId9"/>
              </a:rPr>
              <a:t>Preguntas de interés</a:t>
            </a:r>
            <a:r>
              <a:rPr lang="es" sz="1900">
                <a:latin typeface="Lato Black"/>
                <a:ea typeface="Lato Black"/>
                <a:cs typeface="Lato Black"/>
                <a:sym typeface="Lato Black"/>
              </a:rPr>
              <a:t>……………………………………………….12</a:t>
            </a:r>
            <a:endParaRPr sz="1900">
              <a:latin typeface="Lato Black"/>
              <a:ea typeface="Lato Black"/>
              <a:cs typeface="Lato Black"/>
              <a:sym typeface="Lato Black"/>
            </a:endParaRPr>
          </a:p>
          <a:p>
            <a:pPr indent="-322103" lvl="0" marL="457200" rtl="0" algn="l">
              <a:spcBef>
                <a:spcPts val="0"/>
              </a:spcBef>
              <a:spcAft>
                <a:spcPts val="0"/>
              </a:spcAft>
              <a:buSzPct val="100000"/>
              <a:buFont typeface="Lato Black"/>
              <a:buAutoNum type="arabicPeriod"/>
            </a:pPr>
            <a:r>
              <a:rPr lang="es" sz="1900" u="sng">
                <a:solidFill>
                  <a:schemeClr val="hlink"/>
                </a:solidFill>
                <a:latin typeface="Lato Black"/>
                <a:ea typeface="Lato Black"/>
                <a:cs typeface="Lato Black"/>
                <a:sym typeface="Lato Black"/>
                <a:hlinkClick action="ppaction://hlinksldjump" r:id="rId10"/>
              </a:rPr>
              <a:t>Conclusión</a:t>
            </a:r>
            <a:r>
              <a:rPr lang="es" sz="1900">
                <a:latin typeface="Lato Black"/>
                <a:ea typeface="Lato Black"/>
                <a:cs typeface="Lato Black"/>
                <a:sym typeface="Lato Black"/>
              </a:rPr>
              <a:t>…………………………………………18</a:t>
            </a:r>
            <a:endParaRPr sz="1900">
              <a:latin typeface="Lato Black"/>
              <a:ea typeface="Lato Black"/>
              <a:cs typeface="Lato Black"/>
              <a:sym typeface="Lato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Descripción</a:t>
            </a:r>
            <a:endParaRPr/>
          </a:p>
        </p:txBody>
      </p:sp>
      <p:sp>
        <p:nvSpPr>
          <p:cNvPr id="77" name="Google Shape;77;p1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a:t>El problema consiste en desarrollar un modelo de predicción de abandono de clientes para un banco. El objetivo es identificar a los clientes que tienen una alta probabilidad de abandonar los servicios del banco en un futuro cercano. Esta información permitirá a la institución financiera tomar medidas proactivas para retener a esos clientes, lo que a su vez puede ayudar a reducir la pérdida de ingresos y fortalecer la relación con los clientes.</a:t>
            </a:r>
            <a:endParaRPr b="1"/>
          </a:p>
        </p:txBody>
      </p:sp>
      <p:pic>
        <p:nvPicPr>
          <p:cNvPr id="78" name="Google Shape;78;p15"/>
          <p:cNvPicPr preferRelativeResize="0"/>
          <p:nvPr/>
        </p:nvPicPr>
        <p:blipFill>
          <a:blip r:embed="rId3">
            <a:alphaModFix/>
          </a:blip>
          <a:stretch>
            <a:fillRect/>
          </a:stretch>
        </p:blipFill>
        <p:spPr>
          <a:xfrm>
            <a:off x="199550" y="1763606"/>
            <a:ext cx="4521000" cy="2318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Audiencia</a:t>
            </a:r>
            <a:r>
              <a:rPr lang="es"/>
              <a:t> </a:t>
            </a:r>
            <a:endParaRPr/>
          </a:p>
        </p:txBody>
      </p:sp>
      <p:sp>
        <p:nvSpPr>
          <p:cNvPr id="84" name="Google Shape;84;p16"/>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a:t>Este proyecto está dirigido a cualquier persona interesada en aprender técnicas de análisis de datos y modelado predictivo. También incluiría a los líderes y gerentes del banco, analistas y científicos de datos, equipos de marketing y retención de clientes, y representantes de atención al cliente. Todos estos grupos se beneficiarían de la aplicación de técnicas de predicción de abandono de clientes para mejorar la retención, la satisfacción del cliente y los resultados comerciales del banco.</a:t>
            </a:r>
            <a:endParaRPr b="1"/>
          </a:p>
        </p:txBody>
      </p:sp>
      <p:pic>
        <p:nvPicPr>
          <p:cNvPr id="85" name="Google Shape;85;p16"/>
          <p:cNvPicPr preferRelativeResize="0"/>
          <p:nvPr/>
        </p:nvPicPr>
        <p:blipFill>
          <a:blip r:embed="rId3">
            <a:alphaModFix/>
          </a:blip>
          <a:stretch>
            <a:fillRect/>
          </a:stretch>
        </p:blipFill>
        <p:spPr>
          <a:xfrm>
            <a:off x="199550" y="1763606"/>
            <a:ext cx="4521000" cy="2318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Problema</a:t>
            </a:r>
            <a:endParaRPr/>
          </a:p>
        </p:txBody>
      </p:sp>
      <p:sp>
        <p:nvSpPr>
          <p:cNvPr id="91" name="Google Shape;91;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a:t>En cualquier negocio se quiere entender el ciclo de vida del cliente e implantar metodologías para evitar que se vaya. Normalmente, en los servicios financieros, se observa que los clientes empiezan a desvincularse antes de cerrar realmente sus productos, y este es el punto en el que hay que intervenir. En este análisis se estudiarán los factores que parecen influir en el abandono de un cliente. El principal interés es obtener un entendimiento de cómo los atributos dados se relacionan con el status "Attrited Customer", es decir aquellos que abandonan el banco.</a:t>
            </a:r>
            <a:endParaRPr b="1"/>
          </a:p>
        </p:txBody>
      </p:sp>
      <p:pic>
        <p:nvPicPr>
          <p:cNvPr id="92" name="Google Shape;92;p17"/>
          <p:cNvPicPr preferRelativeResize="0"/>
          <p:nvPr/>
        </p:nvPicPr>
        <p:blipFill>
          <a:blip r:embed="rId3">
            <a:alphaModFix/>
          </a:blip>
          <a:stretch>
            <a:fillRect/>
          </a:stretch>
        </p:blipFill>
        <p:spPr>
          <a:xfrm>
            <a:off x="199550" y="1763606"/>
            <a:ext cx="4521000" cy="2318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Metadata </a:t>
            </a:r>
            <a:endParaRPr/>
          </a:p>
        </p:txBody>
      </p:sp>
      <p:sp>
        <p:nvSpPr>
          <p:cNvPr id="98" name="Google Shape;98;p18"/>
          <p:cNvSpPr txBox="1"/>
          <p:nvPr>
            <p:ph idx="2" type="body"/>
          </p:nvPr>
        </p:nvSpPr>
        <p:spPr>
          <a:xfrm>
            <a:off x="4832425" y="14952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a:t>El banco ha recopilado un conjunto de </a:t>
            </a:r>
            <a:r>
              <a:rPr b="1" lang="es"/>
              <a:t>datos históricos que contiene información relevante sobre los clientes. E</a:t>
            </a:r>
            <a:r>
              <a:rPr b="1" lang="es"/>
              <a:t>n el conjunto de datos a analizar, que se obtuvo de Kaggle, se identificaron algunas características generales del conjunto de datos. Este consta de 10127 observaciones y 24 variables, incluyendo características demográficas, </a:t>
            </a:r>
            <a:r>
              <a:rPr b="1" lang="es"/>
              <a:t> la edad, el género, el estado civil, el nivel de ingresos, el saldo de la cuenta, </a:t>
            </a:r>
            <a:r>
              <a:rPr b="1" lang="es"/>
              <a:t>,comportamiento financiero, historial de transacciones y productos utilizados,entre otros.</a:t>
            </a:r>
            <a:endParaRPr b="1"/>
          </a:p>
        </p:txBody>
      </p:sp>
      <p:pic>
        <p:nvPicPr>
          <p:cNvPr id="99" name="Google Shape;99;p18"/>
          <p:cNvPicPr preferRelativeResize="0"/>
          <p:nvPr/>
        </p:nvPicPr>
        <p:blipFill>
          <a:blip r:embed="rId3">
            <a:alphaModFix/>
          </a:blip>
          <a:stretch>
            <a:fillRect/>
          </a:stretch>
        </p:blipFill>
        <p:spPr>
          <a:xfrm>
            <a:off x="199550" y="1763606"/>
            <a:ext cx="4521000" cy="2318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Objetivos</a:t>
            </a:r>
            <a:endParaRPr/>
          </a:p>
        </p:txBody>
      </p:sp>
      <p:sp>
        <p:nvSpPr>
          <p:cNvPr id="105" name="Google Shape;105;p19"/>
          <p:cNvSpPr txBox="1"/>
          <p:nvPr>
            <p:ph idx="2" type="body"/>
          </p:nvPr>
        </p:nvSpPr>
        <p:spPr>
          <a:xfrm>
            <a:off x="4933200" y="1412725"/>
            <a:ext cx="3403200" cy="28035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s"/>
              <a:t>Algunas preguntas específicas que buscamos responder son:</a:t>
            </a:r>
            <a:endParaRPr b="1"/>
          </a:p>
          <a:p>
            <a:pPr indent="-304958" lvl="0" marL="457200" rtl="0" algn="l">
              <a:spcBef>
                <a:spcPts val="1200"/>
              </a:spcBef>
              <a:spcAft>
                <a:spcPts val="0"/>
              </a:spcAft>
              <a:buSzPct val="100000"/>
              <a:buChar char="●"/>
            </a:pPr>
            <a:r>
              <a:rPr b="1" lang="es"/>
              <a:t>¿Cuáles son los factores que influyen en la tasa de abandono de los clientes?</a:t>
            </a:r>
            <a:endParaRPr b="1"/>
          </a:p>
          <a:p>
            <a:pPr indent="-304958" lvl="0" marL="457200" rtl="0" algn="l">
              <a:spcBef>
                <a:spcPts val="0"/>
              </a:spcBef>
              <a:spcAft>
                <a:spcPts val="0"/>
              </a:spcAft>
              <a:buSzPct val="100000"/>
              <a:buChar char="●"/>
            </a:pPr>
            <a:r>
              <a:rPr b="1" lang="es"/>
              <a:t>¿Hay alguna relación entre la transacciones y la tasa de abandono?</a:t>
            </a:r>
            <a:endParaRPr b="1"/>
          </a:p>
          <a:p>
            <a:pPr indent="-304958" lvl="0" marL="457200" rtl="0" algn="l">
              <a:spcBef>
                <a:spcPts val="0"/>
              </a:spcBef>
              <a:spcAft>
                <a:spcPts val="0"/>
              </a:spcAft>
              <a:buSzPct val="100000"/>
              <a:buChar char="●"/>
            </a:pPr>
            <a:r>
              <a:rPr b="1" lang="es"/>
              <a:t>¿Cómo afecta el límite del crédito a la tasa de abandono?</a:t>
            </a:r>
            <a:endParaRPr b="1"/>
          </a:p>
          <a:p>
            <a:pPr indent="-304958" lvl="0" marL="457200" rtl="0" algn="l">
              <a:spcBef>
                <a:spcPts val="0"/>
              </a:spcBef>
              <a:spcAft>
                <a:spcPts val="0"/>
              </a:spcAft>
              <a:buSzPct val="100000"/>
              <a:buChar char="●"/>
            </a:pPr>
            <a:r>
              <a:rPr b="1" lang="es"/>
              <a:t>¿Qué tan precisos son los modelos de predicción para identificar a los clientes con mayor probabilidad de abandonar?</a:t>
            </a:r>
            <a:endParaRPr b="1"/>
          </a:p>
        </p:txBody>
      </p:sp>
      <p:pic>
        <p:nvPicPr>
          <p:cNvPr id="106" name="Google Shape;106;p19"/>
          <p:cNvPicPr preferRelativeResize="0"/>
          <p:nvPr/>
        </p:nvPicPr>
        <p:blipFill>
          <a:blip r:embed="rId3">
            <a:alphaModFix/>
          </a:blip>
          <a:stretch>
            <a:fillRect/>
          </a:stretch>
        </p:blipFill>
        <p:spPr>
          <a:xfrm>
            <a:off x="168500" y="1412719"/>
            <a:ext cx="4521000" cy="2318075"/>
          </a:xfrm>
          <a:prstGeom prst="rect">
            <a:avLst/>
          </a:prstGeom>
          <a:noFill/>
          <a:ln>
            <a:noFill/>
          </a:ln>
        </p:spPr>
      </p:pic>
      <p:sp>
        <p:nvSpPr>
          <p:cNvPr id="107" name="Google Shape;107;p19"/>
          <p:cNvSpPr txBox="1"/>
          <p:nvPr/>
        </p:nvSpPr>
        <p:spPr>
          <a:xfrm>
            <a:off x="107300" y="4064300"/>
            <a:ext cx="88050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 sz="1300">
                <a:solidFill>
                  <a:schemeClr val="dk1"/>
                </a:solidFill>
                <a:latin typeface="Roboto"/>
                <a:ea typeface="Roboto"/>
                <a:cs typeface="Roboto"/>
                <a:sym typeface="Roboto"/>
              </a:rPr>
              <a:t>Tras un análisis exploratorio de los datos, se creará un modelo de predicción con métodos de aprendizaje automático para abordar estas preguntas y se evaluará su precisión. Para aumentar aún más la precisión del modelo, se aplicarán métodos de optimización de hiper parámetros. A continuación, se elegirá el mejor modelo y se harán sugerencias para reducir la tasa de rotación de clientes.</a:t>
            </a:r>
            <a:endParaRPr b="1">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exploratorio de los datos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Tasa de abandono</a:t>
            </a:r>
            <a:endParaRPr/>
          </a:p>
        </p:txBody>
      </p:sp>
      <p:sp>
        <p:nvSpPr>
          <p:cNvPr id="118" name="Google Shape;118;p21"/>
          <p:cNvSpPr txBox="1"/>
          <p:nvPr>
            <p:ph idx="1" type="body"/>
          </p:nvPr>
        </p:nvSpPr>
        <p:spPr>
          <a:xfrm>
            <a:off x="1297500" y="1307850"/>
            <a:ext cx="3589500" cy="114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solidFill>
                  <a:schemeClr val="lt1"/>
                </a:solidFill>
              </a:rPr>
              <a:t>La tasa de abandono es de 16.07%.</a:t>
            </a:r>
            <a:endParaRPr>
              <a:solidFill>
                <a:schemeClr val="lt1"/>
              </a:solidFill>
            </a:endParaRPr>
          </a:p>
        </p:txBody>
      </p:sp>
      <p:pic>
        <p:nvPicPr>
          <p:cNvPr id="119" name="Google Shape;119;p21"/>
          <p:cNvPicPr preferRelativeResize="0"/>
          <p:nvPr/>
        </p:nvPicPr>
        <p:blipFill>
          <a:blip r:embed="rId3">
            <a:alphaModFix/>
          </a:blip>
          <a:stretch>
            <a:fillRect/>
          </a:stretch>
        </p:blipFill>
        <p:spPr>
          <a:xfrm>
            <a:off x="4962781" y="127125"/>
            <a:ext cx="2872919" cy="47744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