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32b1efd6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32b1efd6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32b1efd6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32b1efd6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3573e6ce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3573e6ce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3624424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3624424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36244242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36244242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3573e6ce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3573e6ce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3573e6ce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3573e6ce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36244244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36244244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36775"/>
            <a:ext cx="8520600" cy="12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 u="sng">
                <a:latin typeface="Trebuchet MS"/>
                <a:ea typeface="Trebuchet MS"/>
                <a:cs typeface="Trebuchet MS"/>
                <a:sym typeface="Trebuchet MS"/>
              </a:rPr>
              <a:t>Présentation du générateur et résolveur de Sudoku</a:t>
            </a:r>
            <a:endParaRPr b="1" sz="31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813" y="1557175"/>
            <a:ext cx="2846383" cy="3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 - Présentation du programme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30255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u="sng">
                <a:solidFill>
                  <a:srgbClr val="000000"/>
                </a:solidFill>
              </a:rPr>
              <a:t>1 - Informations général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954825" y="1362425"/>
            <a:ext cx="2877600" cy="3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u="sng">
                <a:solidFill>
                  <a:schemeClr val="dk1"/>
                </a:solidFill>
              </a:rPr>
              <a:t>Nombres de lignes :</a:t>
            </a:r>
            <a:r>
              <a:rPr lang="fr" sz="1800">
                <a:solidFill>
                  <a:schemeClr val="dk1"/>
                </a:solidFill>
              </a:rPr>
              <a:t> 563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u="sng">
                <a:solidFill>
                  <a:schemeClr val="dk1"/>
                </a:solidFill>
              </a:rPr>
              <a:t>Poids du fichier :</a:t>
            </a:r>
            <a:r>
              <a:rPr lang="fr" sz="1800">
                <a:solidFill>
                  <a:schemeClr val="dk1"/>
                </a:solidFill>
              </a:rPr>
              <a:t> 8 Ko</a:t>
            </a:r>
            <a:br>
              <a:rPr lang="fr" sz="1800">
                <a:solidFill>
                  <a:schemeClr val="dk1"/>
                </a:solidFill>
              </a:rPr>
            </a:br>
            <a:r>
              <a:rPr lang="fr" sz="1800" u="sng">
                <a:solidFill>
                  <a:schemeClr val="dk1"/>
                </a:solidFill>
              </a:rPr>
              <a:t>Nombre de fichier:</a:t>
            </a:r>
            <a:r>
              <a:rPr lang="fr" sz="1800">
                <a:solidFill>
                  <a:schemeClr val="dk1"/>
                </a:solidFill>
              </a:rPr>
              <a:t>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u="sng">
                <a:solidFill>
                  <a:schemeClr val="dk1"/>
                </a:solidFill>
              </a:rPr>
              <a:t>Version de python:</a:t>
            </a:r>
            <a:r>
              <a:rPr lang="fr" sz="1800">
                <a:solidFill>
                  <a:schemeClr val="dk1"/>
                </a:solidFill>
              </a:rPr>
              <a:t> 3.7.9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u="sng">
                <a:solidFill>
                  <a:schemeClr val="dk1"/>
                </a:solidFill>
              </a:rPr>
              <a:t>Github :</a:t>
            </a:r>
            <a:endParaRPr sz="18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https://github.com/Yanis-Mansouri/sudoku-Gen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73925"/>
            <a:ext cx="5036852" cy="9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6025"/>
            <a:ext cx="5650025" cy="1845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Présentation du programme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17725"/>
            <a:ext cx="30255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u="sng">
                <a:solidFill>
                  <a:srgbClr val="000000"/>
                </a:solidFill>
              </a:rPr>
              <a:t>2</a:t>
            </a:r>
            <a:r>
              <a:rPr lang="fr" u="sng">
                <a:solidFill>
                  <a:srgbClr val="000000"/>
                </a:solidFill>
              </a:rPr>
              <a:t> - Démonstration</a:t>
            </a:r>
            <a:endParaRPr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Génération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788250"/>
            <a:ext cx="30255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u="sng">
                <a:solidFill>
                  <a:srgbClr val="000000"/>
                </a:solidFill>
              </a:rPr>
              <a:t>1</a:t>
            </a:r>
            <a:r>
              <a:rPr lang="fr" u="sng">
                <a:solidFill>
                  <a:srgbClr val="000000"/>
                </a:solidFill>
              </a:rPr>
              <a:t> - A</a:t>
            </a:r>
            <a:r>
              <a:rPr lang="fr" u="sng">
                <a:solidFill>
                  <a:srgbClr val="000000"/>
                </a:solidFill>
              </a:rPr>
              <a:t>lgorithmique</a:t>
            </a:r>
            <a:endParaRPr u="sng">
              <a:solidFill>
                <a:srgbClr val="00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280900"/>
            <a:ext cx="2419350" cy="24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>
            <a:off x="457300" y="1943275"/>
            <a:ext cx="0" cy="33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311700" y="11022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part d’une matrice vide et sur la première case on regarde quels numéros disponible peuvent être attribuée à partir des valeurs </a:t>
            </a:r>
            <a:r>
              <a:rPr lang="fr"/>
              <a:t>déjà</a:t>
            </a:r>
            <a:r>
              <a:rPr lang="fr"/>
              <a:t> utilisé dans les case orange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86950" y="1606963"/>
            <a:ext cx="2709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possibilité = [1,2,3,4,5,6,7,8,9]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2950" y="2296050"/>
            <a:ext cx="2419350" cy="24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>
            <a:off x="2731050" y="3732825"/>
            <a:ext cx="3681900" cy="1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2731050" y="3160113"/>
            <a:ext cx="368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Parmi les possibilité on en choisit une au hasard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6412950" y="1590500"/>
            <a:ext cx="26169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possibilité = [1,2,3,4,6,7,8,9]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6809475" y="1943275"/>
            <a:ext cx="0" cy="33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4375" y="3957575"/>
            <a:ext cx="3075254" cy="4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3313" y="1759576"/>
            <a:ext cx="3522875" cy="131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Génération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788250"/>
            <a:ext cx="30255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>
                <a:solidFill>
                  <a:schemeClr val="dk1"/>
                </a:solidFill>
              </a:rPr>
              <a:t>1 - Algorithmique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11700" y="11022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de nombreux cas la génération échoue  et il n’y a pas de solution possible alors on recommence 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913500"/>
            <a:ext cx="2419350" cy="24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 rot="10800000">
            <a:off x="2734000" y="2316025"/>
            <a:ext cx="271800" cy="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277500" y="1583175"/>
            <a:ext cx="1428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possibilité = [ ]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400" y="1583169"/>
            <a:ext cx="2140938" cy="12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686575" y="3239475"/>
            <a:ext cx="271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7"/>
          <p:cNvCxnSpPr>
            <a:stCxn id="97" idx="3"/>
          </p:cNvCxnSpPr>
          <p:nvPr/>
        </p:nvCxnSpPr>
        <p:spPr>
          <a:xfrm>
            <a:off x="1705800" y="1755075"/>
            <a:ext cx="1441200" cy="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1904025" y="1454450"/>
            <a:ext cx="8271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Erreur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02" name="Google Shape;102;p17"/>
          <p:cNvCxnSpPr>
            <a:stCxn id="98" idx="3"/>
            <a:endCxn id="103" idx="1"/>
          </p:cNvCxnSpPr>
          <p:nvPr/>
        </p:nvCxnSpPr>
        <p:spPr>
          <a:xfrm>
            <a:off x="5512338" y="2227969"/>
            <a:ext cx="39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 txBox="1"/>
          <p:nvPr/>
        </p:nvSpPr>
        <p:spPr>
          <a:xfrm>
            <a:off x="5910450" y="1903975"/>
            <a:ext cx="3147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Vérifie si la dernière case à été complété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Sinon elle génère une matrice vide et relance la fonction</a:t>
            </a:r>
            <a:endParaRPr/>
          </a:p>
        </p:txBody>
      </p:sp>
      <p:cxnSp>
        <p:nvCxnSpPr>
          <p:cNvPr id="104" name="Google Shape;104;p17"/>
          <p:cNvCxnSpPr/>
          <p:nvPr/>
        </p:nvCxnSpPr>
        <p:spPr>
          <a:xfrm>
            <a:off x="5513175" y="2442275"/>
            <a:ext cx="102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 flipH="1">
            <a:off x="5608900" y="2440625"/>
            <a:ext cx="1800" cy="41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 rot="10800000">
            <a:off x="5508225" y="2852225"/>
            <a:ext cx="1026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5609600" y="2642275"/>
            <a:ext cx="3621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 txBox="1"/>
          <p:nvPr/>
        </p:nvSpPr>
        <p:spPr>
          <a:xfrm>
            <a:off x="3249550" y="3209550"/>
            <a:ext cx="47205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faite de générer aléatoirement fait que le temps mit pour la génération varie entre 1 s - 0s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Génération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788250"/>
            <a:ext cx="30255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u="sng">
                <a:solidFill>
                  <a:srgbClr val="000000"/>
                </a:solidFill>
              </a:rPr>
              <a:t>2 - Algorithmique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11700" y="11022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 bout d’un moment on obtient une grille complète alors on supprime n chiffre de la grille on fait en sorte que sa ne change pas de fois un None existant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913500"/>
            <a:ext cx="24193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2950" y="1913500"/>
            <a:ext cx="2419350" cy="24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8"/>
          <p:cNvCxnSpPr>
            <a:stCxn id="116" idx="3"/>
            <a:endCxn id="117" idx="1"/>
          </p:cNvCxnSpPr>
          <p:nvPr/>
        </p:nvCxnSpPr>
        <p:spPr>
          <a:xfrm>
            <a:off x="2731050" y="3123175"/>
            <a:ext cx="3681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081" y="1721650"/>
            <a:ext cx="3221845" cy="13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3216750" y="3169825"/>
            <a:ext cx="2710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Suppression de n chiffre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Résolution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017725"/>
            <a:ext cx="30255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u="sng">
                <a:solidFill>
                  <a:srgbClr val="000000"/>
                </a:solidFill>
              </a:rPr>
              <a:t>2 - Logique</a:t>
            </a:r>
            <a:endParaRPr u="sng">
              <a:solidFill>
                <a:srgbClr val="000000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4225"/>
            <a:ext cx="2116375" cy="211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9"/>
          <p:cNvCxnSpPr/>
          <p:nvPr/>
        </p:nvCxnSpPr>
        <p:spPr>
          <a:xfrm flipH="1" rot="10800000">
            <a:off x="2329850" y="2465950"/>
            <a:ext cx="507300" cy="17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9"/>
          <p:cNvSpPr txBox="1"/>
          <p:nvPr/>
        </p:nvSpPr>
        <p:spPr>
          <a:xfrm>
            <a:off x="2781375" y="2184225"/>
            <a:ext cx="26070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: [1,2,3,4,5,6,7,8,9]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800" y="2184225"/>
            <a:ext cx="2116375" cy="211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9"/>
          <p:cNvCxnSpPr/>
          <p:nvPr/>
        </p:nvCxnSpPr>
        <p:spPr>
          <a:xfrm flipH="1" rot="10800000">
            <a:off x="8031350" y="2419875"/>
            <a:ext cx="324000" cy="17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9"/>
          <p:cNvSpPr txBox="1"/>
          <p:nvPr/>
        </p:nvSpPr>
        <p:spPr>
          <a:xfrm>
            <a:off x="8291100" y="2116875"/>
            <a:ext cx="5412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[3]</a:t>
            </a:r>
            <a:endParaRPr/>
          </a:p>
        </p:txBody>
      </p:sp>
      <p:cxnSp>
        <p:nvCxnSpPr>
          <p:cNvPr id="133" name="Google Shape;133;p19"/>
          <p:cNvCxnSpPr/>
          <p:nvPr/>
        </p:nvCxnSpPr>
        <p:spPr>
          <a:xfrm>
            <a:off x="2821500" y="3240000"/>
            <a:ext cx="2882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9"/>
          <p:cNvSpPr txBox="1"/>
          <p:nvPr/>
        </p:nvSpPr>
        <p:spPr>
          <a:xfrm>
            <a:off x="3058938" y="2909250"/>
            <a:ext cx="2322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regarde les possibilités</a:t>
            </a:r>
            <a:br>
              <a:rPr lang="fr"/>
            </a:b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625" y="3506250"/>
            <a:ext cx="2917860" cy="7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384750" y="1458000"/>
            <a:ext cx="8255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On commence par regarder les possibilités pour chaque case vide (ses possibilités seront </a:t>
            </a:r>
            <a:r>
              <a:rPr lang="fr" sz="1100"/>
              <a:t>stockées</a:t>
            </a:r>
            <a:r>
              <a:rPr lang="fr" sz="1100"/>
              <a:t> sous forme de liste).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Résolution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017725"/>
            <a:ext cx="30255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u="sng">
                <a:solidFill>
                  <a:srgbClr val="000000"/>
                </a:solidFill>
              </a:rPr>
              <a:t>2 - Logique</a:t>
            </a:r>
            <a:endParaRPr u="sng">
              <a:solidFill>
                <a:srgbClr val="000000"/>
              </a:solidFill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50" y="2040325"/>
            <a:ext cx="2668951" cy="266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668250" y="1423625"/>
            <a:ext cx="8255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Si comme dans l’exemple de la diapo précédente on obtient qu’une possibilitée alors on ajoute le chiffre à la grille et on modifie toutes les possibilités des cases vides présentes dans les lignes, colonnes et sous-carrées</a:t>
            </a:r>
            <a:endParaRPr sz="1100"/>
          </a:p>
        </p:txBody>
      </p:sp>
      <p:sp>
        <p:nvSpPr>
          <p:cNvPr id="145" name="Google Shape;145;p20"/>
          <p:cNvSpPr txBox="1"/>
          <p:nvPr/>
        </p:nvSpPr>
        <p:spPr>
          <a:xfrm>
            <a:off x="6399000" y="2106000"/>
            <a:ext cx="25146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 Enlève la case qui a été rempli de la liste des cases vides.</a:t>
            </a:r>
            <a:br>
              <a:rPr lang="f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- On modifie lignes colonnes et sous carré. </a:t>
            </a:r>
            <a:endParaRPr sz="1100"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625" y="2095500"/>
            <a:ext cx="2600325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 flipH="1" rot="10800000">
            <a:off x="5377575" y="2303725"/>
            <a:ext cx="10176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0"/>
          <p:cNvCxnSpPr/>
          <p:nvPr/>
        </p:nvCxnSpPr>
        <p:spPr>
          <a:xfrm>
            <a:off x="5617825" y="2762975"/>
            <a:ext cx="8340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0"/>
          <p:cNvCxnSpPr/>
          <p:nvPr/>
        </p:nvCxnSpPr>
        <p:spPr>
          <a:xfrm flipH="1" rot="10800000">
            <a:off x="5921700" y="2828325"/>
            <a:ext cx="5283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Résolution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11700" y="1017725"/>
            <a:ext cx="30255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u="sng">
                <a:solidFill>
                  <a:srgbClr val="000000"/>
                </a:solidFill>
              </a:rPr>
              <a:t>2 - Logique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68250" y="1423625"/>
            <a:ext cx="82551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Il s’offre alors 2 possibilités 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Soit le sudoku est facile et alors c’est gagné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Sinon on va devoir faire des tests</a:t>
            </a:r>
            <a:endParaRPr sz="1100"/>
          </a:p>
        </p:txBody>
      </p:sp>
      <p:sp>
        <p:nvSpPr>
          <p:cNvPr id="157" name="Google Shape;157;p21"/>
          <p:cNvSpPr txBox="1"/>
          <p:nvPr/>
        </p:nvSpPr>
        <p:spPr>
          <a:xfrm>
            <a:off x="5017175" y="2384550"/>
            <a:ext cx="3561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On test chaque possibilité d’une case vide</a:t>
            </a:r>
            <a:endParaRPr sz="1100"/>
          </a:p>
        </p:txBody>
      </p:sp>
      <p:sp>
        <p:nvSpPr>
          <p:cNvPr id="158" name="Google Shape;158;p21"/>
          <p:cNvSpPr txBox="1"/>
          <p:nvPr/>
        </p:nvSpPr>
        <p:spPr>
          <a:xfrm>
            <a:off x="5017175" y="28548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On résout cette grille de test</a:t>
            </a:r>
            <a:endParaRPr sz="1100"/>
          </a:p>
        </p:txBody>
      </p:sp>
      <p:sp>
        <p:nvSpPr>
          <p:cNvPr id="159" name="Google Shape;159;p21"/>
          <p:cNvSpPr txBox="1"/>
          <p:nvPr/>
        </p:nvSpPr>
        <p:spPr>
          <a:xfrm>
            <a:off x="5017175" y="3376175"/>
            <a:ext cx="4070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On vérifie si la réponse du programme est valide</a:t>
            </a:r>
            <a:endParaRPr sz="1100"/>
          </a:p>
        </p:txBody>
      </p:sp>
      <p:sp>
        <p:nvSpPr>
          <p:cNvPr id="160" name="Google Shape;160;p21"/>
          <p:cNvSpPr txBox="1"/>
          <p:nvPr/>
        </p:nvSpPr>
        <p:spPr>
          <a:xfrm>
            <a:off x="28275" y="4839600"/>
            <a:ext cx="85911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700"/>
              <a:t>*</a:t>
            </a:r>
            <a:r>
              <a:rPr i="1" lang="fr" sz="700"/>
              <a:t>à noter que cette fonction de résolution marche pour tout type de sudoku carré : 4x4; 9x9; 16x16 etc...</a:t>
            </a:r>
            <a:endParaRPr i="1" sz="700"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2825"/>
            <a:ext cx="4712375" cy="2326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1"/>
          <p:cNvCxnSpPr>
            <a:endCxn id="157" idx="1"/>
          </p:cNvCxnSpPr>
          <p:nvPr/>
        </p:nvCxnSpPr>
        <p:spPr>
          <a:xfrm flipH="1" rot="10800000">
            <a:off x="3215375" y="2571750"/>
            <a:ext cx="1801800" cy="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1"/>
          <p:cNvCxnSpPr>
            <a:endCxn id="158" idx="1"/>
          </p:cNvCxnSpPr>
          <p:nvPr/>
        </p:nvCxnSpPr>
        <p:spPr>
          <a:xfrm flipH="1" rot="10800000">
            <a:off x="2134175" y="3092300"/>
            <a:ext cx="2883000" cy="5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1"/>
          <p:cNvCxnSpPr>
            <a:endCxn id="159" idx="1"/>
          </p:cNvCxnSpPr>
          <p:nvPr/>
        </p:nvCxnSpPr>
        <p:spPr>
          <a:xfrm flipH="1" rot="10800000">
            <a:off x="1717175" y="3525425"/>
            <a:ext cx="33000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