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38"/>
  </p:notesMasterIdLst>
  <p:sldIdLst>
    <p:sldId id="256" r:id="rId2"/>
    <p:sldId id="269" r:id="rId3"/>
    <p:sldId id="259" r:id="rId4"/>
    <p:sldId id="306" r:id="rId5"/>
    <p:sldId id="302" r:id="rId6"/>
    <p:sldId id="332" r:id="rId7"/>
    <p:sldId id="338" r:id="rId8"/>
    <p:sldId id="358" r:id="rId9"/>
    <p:sldId id="339" r:id="rId10"/>
    <p:sldId id="340" r:id="rId11"/>
    <p:sldId id="341" r:id="rId12"/>
    <p:sldId id="343" r:id="rId13"/>
    <p:sldId id="303" r:id="rId14"/>
    <p:sldId id="336" r:id="rId15"/>
    <p:sldId id="359" r:id="rId16"/>
    <p:sldId id="346" r:id="rId17"/>
    <p:sldId id="361" r:id="rId18"/>
    <p:sldId id="362" r:id="rId19"/>
    <p:sldId id="360" r:id="rId20"/>
    <p:sldId id="347" r:id="rId21"/>
    <p:sldId id="363" r:id="rId22"/>
    <p:sldId id="348" r:id="rId23"/>
    <p:sldId id="349" r:id="rId24"/>
    <p:sldId id="350" r:id="rId25"/>
    <p:sldId id="351" r:id="rId26"/>
    <p:sldId id="353" r:id="rId27"/>
    <p:sldId id="354" r:id="rId28"/>
    <p:sldId id="355" r:id="rId29"/>
    <p:sldId id="304" r:id="rId30"/>
    <p:sldId id="364" r:id="rId31"/>
    <p:sldId id="319" r:id="rId32"/>
    <p:sldId id="356" r:id="rId33"/>
    <p:sldId id="357" r:id="rId34"/>
    <p:sldId id="305" r:id="rId35"/>
    <p:sldId id="326" r:id="rId36"/>
    <p:sldId id="325"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FF91C1-1B9A-4320-8E6E-72C94863D3BA}">
  <a:tblStyle styleId="{A3FF91C1-1B9A-4320-8E6E-72C94863D3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88372" autoAdjust="0"/>
  </p:normalViewPr>
  <p:slideViewPr>
    <p:cSldViewPr snapToGrid="0">
      <p:cViewPr varScale="1">
        <p:scale>
          <a:sx n="126" d="100"/>
          <a:sy n="126" d="100"/>
        </p:scale>
        <p:origin x="1398"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C06F9D-B607-4D3E-A6F3-6260F06EBFE0}"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fr-FR"/>
        </a:p>
      </dgm:t>
    </dgm:pt>
    <dgm:pt modelId="{24B9DBDA-BFA2-4DF4-900C-472F96292BFC}">
      <dgm:prSet/>
      <dgm:spPr/>
      <dgm:t>
        <a:bodyPr/>
        <a:lstStyle/>
        <a:p>
          <a:r>
            <a:rPr lang="fr-FR" b="0" i="0" dirty="0"/>
            <a:t>Problématique?</a:t>
          </a:r>
          <a:endParaRPr lang="ar-DZ" dirty="0"/>
        </a:p>
      </dgm:t>
    </dgm:pt>
    <dgm:pt modelId="{CD2D3DE9-A869-4F39-AEAF-49821503F155}" type="parTrans" cxnId="{C5CDFA43-7453-4089-8522-A6E053F15CEF}">
      <dgm:prSet/>
      <dgm:spPr/>
      <dgm:t>
        <a:bodyPr/>
        <a:lstStyle/>
        <a:p>
          <a:endParaRPr lang="fr-FR"/>
        </a:p>
      </dgm:t>
    </dgm:pt>
    <dgm:pt modelId="{BF23CDB7-930E-43EB-BFFE-7C460E3FD677}" type="sibTrans" cxnId="{C5CDFA43-7453-4089-8522-A6E053F15CEF}">
      <dgm:prSet/>
      <dgm:spPr/>
      <dgm:t>
        <a:bodyPr/>
        <a:lstStyle/>
        <a:p>
          <a:endParaRPr lang="fr-FR"/>
        </a:p>
      </dgm:t>
    </dgm:pt>
    <dgm:pt modelId="{BCC6E5B4-DB9A-4A88-8393-03B198C891C0}">
      <dgm:prSet/>
      <dgm:spPr/>
      <dgm:t>
        <a:bodyPr/>
        <a:lstStyle/>
        <a:p>
          <a:r>
            <a:rPr lang="fr-FR" dirty="0"/>
            <a:t>Comment assurer la sécurité des endroits publiques ?</a:t>
          </a:r>
        </a:p>
      </dgm:t>
    </dgm:pt>
    <dgm:pt modelId="{19B228B3-0D4A-4252-A8B8-2EDF2ADB470C}" type="parTrans" cxnId="{44DF25AA-CFD1-45E2-9E46-77179D57A136}">
      <dgm:prSet/>
      <dgm:spPr/>
      <dgm:t>
        <a:bodyPr/>
        <a:lstStyle/>
        <a:p>
          <a:endParaRPr lang="fr-FR"/>
        </a:p>
      </dgm:t>
    </dgm:pt>
    <dgm:pt modelId="{08B51A7B-3EE3-406A-B643-2D9EBAB24399}" type="sibTrans" cxnId="{44DF25AA-CFD1-45E2-9E46-77179D57A136}">
      <dgm:prSet/>
      <dgm:spPr/>
      <dgm:t>
        <a:bodyPr/>
        <a:lstStyle/>
        <a:p>
          <a:endParaRPr lang="fr-FR"/>
        </a:p>
      </dgm:t>
    </dgm:pt>
    <dgm:pt modelId="{04A287B8-66FD-43C8-93B1-2AE5E968CC54}">
      <dgm:prSet/>
      <dgm:spPr/>
      <dgm:t>
        <a:bodyPr/>
        <a:lstStyle/>
        <a:p>
          <a:r>
            <a:rPr lang="fr-FR" dirty="0"/>
            <a:t>Comment automatiser cette tâche ? </a:t>
          </a:r>
        </a:p>
      </dgm:t>
    </dgm:pt>
    <dgm:pt modelId="{B6C6F7D5-D4AE-47F9-947D-F2C5EEE36105}" type="parTrans" cxnId="{0AEA4BC3-BFBD-48F3-91B3-103128102CB1}">
      <dgm:prSet/>
      <dgm:spPr/>
      <dgm:t>
        <a:bodyPr/>
        <a:lstStyle/>
        <a:p>
          <a:endParaRPr lang="fr-FR"/>
        </a:p>
      </dgm:t>
    </dgm:pt>
    <dgm:pt modelId="{6A4BB6DC-AD66-44B0-910A-8A38CAF7B126}" type="sibTrans" cxnId="{0AEA4BC3-BFBD-48F3-91B3-103128102CB1}">
      <dgm:prSet/>
      <dgm:spPr/>
      <dgm:t>
        <a:bodyPr/>
        <a:lstStyle/>
        <a:p>
          <a:endParaRPr lang="fr-FR"/>
        </a:p>
      </dgm:t>
    </dgm:pt>
    <dgm:pt modelId="{812DED21-F7F8-47C5-9D3D-859EEF728BA8}">
      <dgm:prSet/>
      <dgm:spPr/>
      <dgm:t>
        <a:bodyPr/>
        <a:lstStyle/>
        <a:p>
          <a:r>
            <a:rPr lang="fr-FR" dirty="0"/>
            <a:t>Comment détecter des personnes suspectes ? </a:t>
          </a:r>
        </a:p>
      </dgm:t>
    </dgm:pt>
    <dgm:pt modelId="{F8E301BC-E8ED-4372-9E82-6B993A105C92}" type="parTrans" cxnId="{98FA7F97-A212-41BD-B6C6-CA414D4820CE}">
      <dgm:prSet/>
      <dgm:spPr/>
      <dgm:t>
        <a:bodyPr/>
        <a:lstStyle/>
        <a:p>
          <a:endParaRPr lang="fr-FR"/>
        </a:p>
      </dgm:t>
    </dgm:pt>
    <dgm:pt modelId="{61EFFEF9-85AA-4EAD-B349-9102547D0714}" type="sibTrans" cxnId="{98FA7F97-A212-41BD-B6C6-CA414D4820CE}">
      <dgm:prSet/>
      <dgm:spPr/>
      <dgm:t>
        <a:bodyPr/>
        <a:lstStyle/>
        <a:p>
          <a:endParaRPr lang="fr-FR"/>
        </a:p>
      </dgm:t>
    </dgm:pt>
    <dgm:pt modelId="{6E8CB43A-EC3C-4051-88C8-025BAAA37E21}" type="pres">
      <dgm:prSet presAssocID="{B3C06F9D-B607-4D3E-A6F3-6260F06EBFE0}" presName="linear" presStyleCnt="0">
        <dgm:presLayoutVars>
          <dgm:dir/>
          <dgm:animLvl val="lvl"/>
          <dgm:resizeHandles val="exact"/>
        </dgm:presLayoutVars>
      </dgm:prSet>
      <dgm:spPr/>
    </dgm:pt>
    <dgm:pt modelId="{71F82426-E897-4235-94E5-139131EE0D75}" type="pres">
      <dgm:prSet presAssocID="{24B9DBDA-BFA2-4DF4-900C-472F96292BFC}" presName="parentLin" presStyleCnt="0"/>
      <dgm:spPr/>
    </dgm:pt>
    <dgm:pt modelId="{2DFB443E-969D-479B-A8DF-B11D6A0C369F}" type="pres">
      <dgm:prSet presAssocID="{24B9DBDA-BFA2-4DF4-900C-472F96292BFC}" presName="parentLeftMargin" presStyleLbl="node1" presStyleIdx="0" presStyleCnt="1"/>
      <dgm:spPr/>
    </dgm:pt>
    <dgm:pt modelId="{1EBA184B-096F-4EA4-BA87-F4F524209182}" type="pres">
      <dgm:prSet presAssocID="{24B9DBDA-BFA2-4DF4-900C-472F96292BFC}" presName="parentText" presStyleLbl="node1" presStyleIdx="0" presStyleCnt="1" custScaleY="63974" custLinFactNeighborX="12218" custLinFactNeighborY="-12313">
        <dgm:presLayoutVars>
          <dgm:chMax val="0"/>
          <dgm:bulletEnabled val="1"/>
        </dgm:presLayoutVars>
      </dgm:prSet>
      <dgm:spPr/>
    </dgm:pt>
    <dgm:pt modelId="{71D06594-EE86-4D34-9089-1E5304F131F1}" type="pres">
      <dgm:prSet presAssocID="{24B9DBDA-BFA2-4DF4-900C-472F96292BFC}" presName="negativeSpace" presStyleCnt="0"/>
      <dgm:spPr/>
    </dgm:pt>
    <dgm:pt modelId="{907C552E-D733-4D11-8601-83E9157EDFBC}" type="pres">
      <dgm:prSet presAssocID="{24B9DBDA-BFA2-4DF4-900C-472F96292BFC}" presName="childText" presStyleLbl="conFgAcc1" presStyleIdx="0" presStyleCnt="1">
        <dgm:presLayoutVars>
          <dgm:bulletEnabled val="1"/>
        </dgm:presLayoutVars>
      </dgm:prSet>
      <dgm:spPr/>
    </dgm:pt>
  </dgm:ptLst>
  <dgm:cxnLst>
    <dgm:cxn modelId="{FBD9113F-FC5E-4A18-AAC2-5D4E02CDF46F}" type="presOf" srcId="{BCC6E5B4-DB9A-4A88-8393-03B198C891C0}" destId="{907C552E-D733-4D11-8601-83E9157EDFBC}" srcOrd="0" destOrd="0" presId="urn:microsoft.com/office/officeart/2005/8/layout/list1"/>
    <dgm:cxn modelId="{C5CDFA43-7453-4089-8522-A6E053F15CEF}" srcId="{B3C06F9D-B607-4D3E-A6F3-6260F06EBFE0}" destId="{24B9DBDA-BFA2-4DF4-900C-472F96292BFC}" srcOrd="0" destOrd="0" parTransId="{CD2D3DE9-A869-4F39-AEAF-49821503F155}" sibTransId="{BF23CDB7-930E-43EB-BFFE-7C460E3FD677}"/>
    <dgm:cxn modelId="{465E0E55-CAE3-4E46-A8B8-CB8ECC307485}" type="presOf" srcId="{04A287B8-66FD-43C8-93B1-2AE5E968CC54}" destId="{907C552E-D733-4D11-8601-83E9157EDFBC}" srcOrd="0" destOrd="1" presId="urn:microsoft.com/office/officeart/2005/8/layout/list1"/>
    <dgm:cxn modelId="{D5147155-A219-4C78-932E-908C3BC62240}" type="presOf" srcId="{812DED21-F7F8-47C5-9D3D-859EEF728BA8}" destId="{907C552E-D733-4D11-8601-83E9157EDFBC}" srcOrd="0" destOrd="2" presId="urn:microsoft.com/office/officeart/2005/8/layout/list1"/>
    <dgm:cxn modelId="{98FA7F97-A212-41BD-B6C6-CA414D4820CE}" srcId="{24B9DBDA-BFA2-4DF4-900C-472F96292BFC}" destId="{812DED21-F7F8-47C5-9D3D-859EEF728BA8}" srcOrd="2" destOrd="0" parTransId="{F8E301BC-E8ED-4372-9E82-6B993A105C92}" sibTransId="{61EFFEF9-85AA-4EAD-B349-9102547D0714}"/>
    <dgm:cxn modelId="{167B63A7-E544-49F3-B9E7-98D0913F48E8}" type="presOf" srcId="{24B9DBDA-BFA2-4DF4-900C-472F96292BFC}" destId="{1EBA184B-096F-4EA4-BA87-F4F524209182}" srcOrd="1" destOrd="0" presId="urn:microsoft.com/office/officeart/2005/8/layout/list1"/>
    <dgm:cxn modelId="{44DF25AA-CFD1-45E2-9E46-77179D57A136}" srcId="{24B9DBDA-BFA2-4DF4-900C-472F96292BFC}" destId="{BCC6E5B4-DB9A-4A88-8393-03B198C891C0}" srcOrd="0" destOrd="0" parTransId="{19B228B3-0D4A-4252-A8B8-2EDF2ADB470C}" sibTransId="{08B51A7B-3EE3-406A-B643-2D9EBAB24399}"/>
    <dgm:cxn modelId="{6198CAB2-CC1F-4875-A01D-E158CF1BD00A}" type="presOf" srcId="{24B9DBDA-BFA2-4DF4-900C-472F96292BFC}" destId="{2DFB443E-969D-479B-A8DF-B11D6A0C369F}" srcOrd="0" destOrd="0" presId="urn:microsoft.com/office/officeart/2005/8/layout/list1"/>
    <dgm:cxn modelId="{0AEA4BC3-BFBD-48F3-91B3-103128102CB1}" srcId="{24B9DBDA-BFA2-4DF4-900C-472F96292BFC}" destId="{04A287B8-66FD-43C8-93B1-2AE5E968CC54}" srcOrd="1" destOrd="0" parTransId="{B6C6F7D5-D4AE-47F9-947D-F2C5EEE36105}" sibTransId="{6A4BB6DC-AD66-44B0-910A-8A38CAF7B126}"/>
    <dgm:cxn modelId="{69DDE5D2-3315-453B-9387-6779564C5F4F}" type="presOf" srcId="{B3C06F9D-B607-4D3E-A6F3-6260F06EBFE0}" destId="{6E8CB43A-EC3C-4051-88C8-025BAAA37E21}" srcOrd="0" destOrd="0" presId="urn:microsoft.com/office/officeart/2005/8/layout/list1"/>
    <dgm:cxn modelId="{C9DB9391-9879-4872-A123-CD3744667BCA}" type="presParOf" srcId="{6E8CB43A-EC3C-4051-88C8-025BAAA37E21}" destId="{71F82426-E897-4235-94E5-139131EE0D75}" srcOrd="0" destOrd="0" presId="urn:microsoft.com/office/officeart/2005/8/layout/list1"/>
    <dgm:cxn modelId="{BE6E610B-1A67-4206-9F69-BF67E9C265EF}" type="presParOf" srcId="{71F82426-E897-4235-94E5-139131EE0D75}" destId="{2DFB443E-969D-479B-A8DF-B11D6A0C369F}" srcOrd="0" destOrd="0" presId="urn:microsoft.com/office/officeart/2005/8/layout/list1"/>
    <dgm:cxn modelId="{77076D48-D3CC-49A6-94A2-22FFFE04F34C}" type="presParOf" srcId="{71F82426-E897-4235-94E5-139131EE0D75}" destId="{1EBA184B-096F-4EA4-BA87-F4F524209182}" srcOrd="1" destOrd="0" presId="urn:microsoft.com/office/officeart/2005/8/layout/list1"/>
    <dgm:cxn modelId="{443D030F-9FA4-4FC0-94E9-B593F09C191B}" type="presParOf" srcId="{6E8CB43A-EC3C-4051-88C8-025BAAA37E21}" destId="{71D06594-EE86-4D34-9089-1E5304F131F1}" srcOrd="1" destOrd="0" presId="urn:microsoft.com/office/officeart/2005/8/layout/list1"/>
    <dgm:cxn modelId="{78C048B4-8AAB-4A18-881A-E2264D42CDFA}" type="presParOf" srcId="{6E8CB43A-EC3C-4051-88C8-025BAAA37E21}" destId="{907C552E-D733-4D11-8601-83E9157EDFB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C552E-D733-4D11-8601-83E9157EDFBC}">
      <dsp:nvSpPr>
        <dsp:cNvPr id="0" name=""/>
        <dsp:cNvSpPr/>
      </dsp:nvSpPr>
      <dsp:spPr>
        <a:xfrm>
          <a:off x="0" y="119159"/>
          <a:ext cx="7315380" cy="13765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55" tIns="395732" rIns="567755" bIns="135128" numCol="1" spcCol="1270" anchor="t" anchorCtr="0">
          <a:noAutofit/>
        </a:bodyPr>
        <a:lstStyle/>
        <a:p>
          <a:pPr marL="171450" lvl="1" indent="-171450" algn="l" defTabSz="844550">
            <a:lnSpc>
              <a:spcPct val="90000"/>
            </a:lnSpc>
            <a:spcBef>
              <a:spcPct val="0"/>
            </a:spcBef>
            <a:spcAft>
              <a:spcPct val="15000"/>
            </a:spcAft>
            <a:buChar char="•"/>
          </a:pPr>
          <a:r>
            <a:rPr lang="fr-FR" sz="1900" kern="1200" dirty="0"/>
            <a:t>Comment assurer la sécurité des endroits publiques ?</a:t>
          </a:r>
        </a:p>
        <a:p>
          <a:pPr marL="171450" lvl="1" indent="-171450" algn="l" defTabSz="844550">
            <a:lnSpc>
              <a:spcPct val="90000"/>
            </a:lnSpc>
            <a:spcBef>
              <a:spcPct val="0"/>
            </a:spcBef>
            <a:spcAft>
              <a:spcPct val="15000"/>
            </a:spcAft>
            <a:buChar char="•"/>
          </a:pPr>
          <a:r>
            <a:rPr lang="fr-FR" sz="1900" kern="1200" dirty="0"/>
            <a:t>Comment automatiser cette tâche ? </a:t>
          </a:r>
        </a:p>
        <a:p>
          <a:pPr marL="171450" lvl="1" indent="-171450" algn="l" defTabSz="844550">
            <a:lnSpc>
              <a:spcPct val="90000"/>
            </a:lnSpc>
            <a:spcBef>
              <a:spcPct val="0"/>
            </a:spcBef>
            <a:spcAft>
              <a:spcPct val="15000"/>
            </a:spcAft>
            <a:buChar char="•"/>
          </a:pPr>
          <a:r>
            <a:rPr lang="fr-FR" sz="1900" kern="1200" dirty="0"/>
            <a:t>Comment détecter des personnes suspectes ? </a:t>
          </a:r>
        </a:p>
      </dsp:txBody>
      <dsp:txXfrm>
        <a:off x="0" y="119159"/>
        <a:ext cx="7315380" cy="1376550"/>
      </dsp:txXfrm>
    </dsp:sp>
    <dsp:sp modelId="{1EBA184B-096F-4EA4-BA87-F4F524209182}">
      <dsp:nvSpPr>
        <dsp:cNvPr id="0" name=""/>
        <dsp:cNvSpPr/>
      </dsp:nvSpPr>
      <dsp:spPr>
        <a:xfrm>
          <a:off x="410458" y="0"/>
          <a:ext cx="5120766" cy="35881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53" tIns="0" rIns="193553" bIns="0" numCol="1" spcCol="1270" anchor="ctr" anchorCtr="0">
          <a:noAutofit/>
        </a:bodyPr>
        <a:lstStyle/>
        <a:p>
          <a:pPr marL="0" lvl="0" indent="0" algn="l" defTabSz="844550">
            <a:lnSpc>
              <a:spcPct val="90000"/>
            </a:lnSpc>
            <a:spcBef>
              <a:spcPct val="0"/>
            </a:spcBef>
            <a:spcAft>
              <a:spcPct val="35000"/>
            </a:spcAft>
            <a:buNone/>
          </a:pPr>
          <a:r>
            <a:rPr lang="fr-FR" sz="1900" b="0" i="0" kern="1200" dirty="0"/>
            <a:t>Problématique?</a:t>
          </a:r>
          <a:endParaRPr lang="ar-DZ" sz="1900" kern="1200" dirty="0"/>
        </a:p>
      </dsp:txBody>
      <dsp:txXfrm>
        <a:off x="427974" y="17516"/>
        <a:ext cx="5085734" cy="3237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fr-FR" dirty="0"/>
              <a:t>mesdames, messieurs, les membre du jurys, madame et</a:t>
            </a:r>
            <a:r>
              <a:rPr lang="fr-FR" baseline="0" dirty="0"/>
              <a:t> monsieur </a:t>
            </a:r>
            <a:r>
              <a:rPr lang="fr-FR" dirty="0"/>
              <a:t>les encadrants , bonjour et soyez les bienvenue.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le cadre de la présentation de notre projet de fin d'étude de Licence nous avons l'honneur d’exposer devant vous le récapitulatif de notre travail intitulé : «  </a:t>
            </a:r>
            <a:r>
              <a:rPr lang="fr-FR" b="1" dirty="0"/>
              <a:t>Reconnaissance faciale à partir des capteurs pour la détection des gens en liste noir.</a:t>
            </a:r>
            <a:r>
              <a:rPr lang="fr-FR" sz="1100" dirty="0">
                <a:solidFill>
                  <a:srgbClr val="000000"/>
                </a:solidFill>
                <a:latin typeface="Neris Black" panose="00000A00000000000000"/>
                <a:cs typeface="Arial" panose="020B0604020202020204" pitchFamily="34" charset="0"/>
              </a:rPr>
              <a:t> »</a:t>
            </a:r>
            <a:r>
              <a:rPr lang="fr-FR" dirty="0"/>
              <a:t> .</a:t>
            </a:r>
          </a:p>
          <a:p>
            <a:endParaRPr lang="en-US"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Yanis : 10 Secondes </a:t>
            </a:r>
          </a:p>
          <a:p>
            <a:pPr marL="0" lvl="0" indent="0" algn="l" rtl="0">
              <a:spcBef>
                <a:spcPts val="0"/>
              </a:spcBef>
              <a:spcAft>
                <a:spcPts val="0"/>
              </a:spcAft>
              <a:buNone/>
            </a:pPr>
            <a:r>
              <a:rPr lang="fr-FR" dirty="0"/>
              <a:t>Un prétraitement sur le visage extrait est nécessaire</a:t>
            </a:r>
            <a:endParaRPr dirty="0"/>
          </a:p>
        </p:txBody>
      </p:sp>
    </p:spTree>
    <p:extLst>
      <p:ext uri="{BB962C8B-B14F-4D97-AF65-F5344CB8AC3E}">
        <p14:creationId xmlns:p14="http://schemas.microsoft.com/office/powerpoint/2010/main" val="165979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Yanis : 20 secondes </a:t>
            </a:r>
          </a:p>
          <a:p>
            <a:pPr marL="0" lvl="0" indent="0" algn="l" rtl="0">
              <a:spcBef>
                <a:spcPts val="0"/>
              </a:spcBef>
              <a:spcAft>
                <a:spcPts val="0"/>
              </a:spcAft>
              <a:buNone/>
            </a:pPr>
            <a:r>
              <a:rPr lang="fr-FR" dirty="0"/>
              <a:t>Extraire les </a:t>
            </a:r>
            <a:r>
              <a:rPr lang="fr-FR" dirty="0" err="1"/>
              <a:t>caracétrisques</a:t>
            </a:r>
            <a:r>
              <a:rPr lang="fr-FR" dirty="0"/>
              <a:t> importantes du visage </a:t>
            </a:r>
            <a:endParaRPr dirty="0"/>
          </a:p>
        </p:txBody>
      </p:sp>
    </p:spTree>
    <p:extLst>
      <p:ext uri="{BB962C8B-B14F-4D97-AF65-F5344CB8AC3E}">
        <p14:creationId xmlns:p14="http://schemas.microsoft.com/office/powerpoint/2010/main" val="618437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Yanis : 20 secondes </a:t>
            </a:r>
          </a:p>
          <a:p>
            <a:pPr marL="0" lvl="0" indent="0" algn="l" rtl="0">
              <a:spcBef>
                <a:spcPts val="0"/>
              </a:spcBef>
              <a:spcAft>
                <a:spcPts val="0"/>
              </a:spcAft>
              <a:buNone/>
            </a:pPr>
            <a:r>
              <a:rPr lang="fr-FR" dirty="0"/>
              <a:t>Faire correspondre un visage à une personne déjà connu </a:t>
            </a:r>
            <a:endParaRPr dirty="0"/>
          </a:p>
        </p:txBody>
      </p:sp>
    </p:spTree>
    <p:extLst>
      <p:ext uri="{BB962C8B-B14F-4D97-AF65-F5344CB8AC3E}">
        <p14:creationId xmlns:p14="http://schemas.microsoft.com/office/powerpoint/2010/main" val="100983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MTN passons à la présentation de </a:t>
            </a:r>
            <a:r>
              <a:rPr lang="fr-FR"/>
              <a:t>notre solution </a:t>
            </a:r>
            <a:endParaRPr dirty="0"/>
          </a:p>
        </p:txBody>
      </p:sp>
    </p:spTree>
    <p:extLst>
      <p:ext uri="{BB962C8B-B14F-4D97-AF65-F5344CB8AC3E}">
        <p14:creationId xmlns:p14="http://schemas.microsoft.com/office/powerpoint/2010/main" val="3029300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Salim : 30 secondes </a:t>
            </a:r>
          </a:p>
          <a:p>
            <a:r>
              <a:rPr lang="fr-FR" dirty="0"/>
              <a:t>Système est décomposé en trois sous systèmes : </a:t>
            </a:r>
          </a:p>
          <a:p>
            <a:pPr lvl="1"/>
            <a:r>
              <a:rPr lang="fr-FR" dirty="0"/>
              <a:t>-  Système d’acquisition et de détection </a:t>
            </a:r>
          </a:p>
          <a:p>
            <a:pPr lvl="1"/>
            <a:r>
              <a:rPr lang="fr-FR" dirty="0"/>
              <a:t>-  Système de reconnaissance </a:t>
            </a:r>
          </a:p>
          <a:p>
            <a:pPr lvl="1"/>
            <a:r>
              <a:rPr lang="fr-FR" dirty="0"/>
              <a:t>-  Application Web </a:t>
            </a:r>
          </a:p>
          <a:p>
            <a:r>
              <a:rPr lang="fr-FR" dirty="0"/>
              <a:t>Nous allons expliquer le rôle de chaque sous système et les différents aspect à prendre en compte</a:t>
            </a:r>
          </a:p>
          <a:p>
            <a:endParaRPr lang="fr-FR" dirty="0"/>
          </a:p>
        </p:txBody>
      </p:sp>
    </p:spTree>
    <p:extLst>
      <p:ext uri="{BB962C8B-B14F-4D97-AF65-F5344CB8AC3E}">
        <p14:creationId xmlns:p14="http://schemas.microsoft.com/office/powerpoint/2010/main" val="3551776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Yanis : 1 Minute </a:t>
            </a:r>
          </a:p>
          <a:p>
            <a:pPr marL="158750" indent="0">
              <a:buNone/>
            </a:pPr>
            <a:r>
              <a:rPr lang="fr-FR" dirty="0"/>
              <a:t>Notre système d’</a:t>
            </a:r>
            <a:r>
              <a:rPr lang="fr-FR" dirty="0" err="1"/>
              <a:t>acquisiton</a:t>
            </a:r>
            <a:r>
              <a:rPr lang="fr-FR" dirty="0"/>
              <a:t> est implémenté au niveau d’un </a:t>
            </a:r>
            <a:r>
              <a:rPr lang="fr-FR" dirty="0" err="1"/>
              <a:t>raspberry</a:t>
            </a:r>
            <a:r>
              <a:rPr lang="fr-FR" dirty="0"/>
              <a:t> PI permettant l’étape de détection </a:t>
            </a:r>
          </a:p>
        </p:txBody>
      </p:sp>
    </p:spTree>
    <p:extLst>
      <p:ext uri="{BB962C8B-B14F-4D97-AF65-F5344CB8AC3E}">
        <p14:creationId xmlns:p14="http://schemas.microsoft.com/office/powerpoint/2010/main" val="415332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Yanis : 1 Minute</a:t>
            </a:r>
          </a:p>
          <a:p>
            <a:pPr marL="158750" indent="0">
              <a:buNone/>
            </a:pPr>
            <a:r>
              <a:rPr lang="fr-FR" dirty="0"/>
              <a:t>Le but est donc de  …. </a:t>
            </a:r>
          </a:p>
          <a:p>
            <a:pPr marL="158750" indent="0">
              <a:buNone/>
            </a:pPr>
            <a:r>
              <a:rPr lang="fr-FR" dirty="0"/>
              <a:t>OBJECTIF </a:t>
            </a:r>
          </a:p>
          <a:p>
            <a:pPr marL="158750" indent="0">
              <a:buNone/>
            </a:pPr>
            <a:r>
              <a:rPr lang="fr-FR" dirty="0"/>
              <a:t>Pour cela nous avons opté pour la méthode HOG  + classificateur SVM </a:t>
            </a:r>
          </a:p>
        </p:txBody>
      </p:sp>
    </p:spTree>
    <p:extLst>
      <p:ext uri="{BB962C8B-B14F-4D97-AF65-F5344CB8AC3E}">
        <p14:creationId xmlns:p14="http://schemas.microsoft.com/office/powerpoint/2010/main" val="1516134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FR" dirty="0"/>
          </a:p>
        </p:txBody>
      </p:sp>
    </p:spTree>
    <p:extLst>
      <p:ext uri="{BB962C8B-B14F-4D97-AF65-F5344CB8AC3E}">
        <p14:creationId xmlns:p14="http://schemas.microsoft.com/office/powerpoint/2010/main" val="2980349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FR" dirty="0"/>
          </a:p>
        </p:txBody>
      </p:sp>
    </p:spTree>
    <p:extLst>
      <p:ext uri="{BB962C8B-B14F-4D97-AF65-F5344CB8AC3E}">
        <p14:creationId xmlns:p14="http://schemas.microsoft.com/office/powerpoint/2010/main" val="690389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Yanis : 1 Minute </a:t>
            </a:r>
          </a:p>
          <a:p>
            <a:pPr marL="158750" indent="0">
              <a:buNone/>
            </a:pPr>
            <a:endParaRPr lang="fr-FR" dirty="0"/>
          </a:p>
          <a:p>
            <a:pPr marL="158750" indent="0">
              <a:buNone/>
            </a:pPr>
            <a:r>
              <a:rPr lang="fr-FR" dirty="0"/>
              <a:t>À animer </a:t>
            </a:r>
            <a:r>
              <a:rPr lang="fr-FR" dirty="0">
                <a:sym typeface="Wingdings" panose="05000000000000000000" pitchFamily="2" charset="2"/>
              </a:rPr>
              <a:t> </a:t>
            </a:r>
            <a:endParaRPr lang="fr-FR" dirty="0"/>
          </a:p>
        </p:txBody>
      </p:sp>
    </p:spTree>
    <p:extLst>
      <p:ext uri="{BB962C8B-B14F-4D97-AF65-F5344CB8AC3E}">
        <p14:creationId xmlns:p14="http://schemas.microsoft.com/office/powerpoint/2010/main" val="211613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aea891483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aea891483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dirty="0"/>
              <a:t>Nous allons commencer par une petite introduction et poser la problématique, par la suite nous ferons qq rappels sur des notions de base et nous allons proposer notre solution, Par la suite nous allons effectuer certains tests et faire une conclusion </a:t>
            </a:r>
          </a:p>
          <a:p>
            <a:pPr marL="0" lvl="0" indent="0" algn="l" rtl="0">
              <a:spcBef>
                <a:spcPts val="0"/>
              </a:spcBef>
              <a:spcAft>
                <a:spcPts val="0"/>
              </a:spcAft>
              <a:buNone/>
            </a:pPr>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Yanis : 1 Minute </a:t>
            </a:r>
          </a:p>
          <a:p>
            <a:pPr marL="158750" indent="0">
              <a:buNone/>
            </a:pPr>
            <a:r>
              <a:rPr lang="fr-FR" dirty="0"/>
              <a:t>LA RECONNAISSANCE EST </a:t>
            </a:r>
            <a:r>
              <a:rPr lang="fr-FR" dirty="0" err="1"/>
              <a:t>unt</a:t>
            </a:r>
            <a:r>
              <a:rPr lang="fr-FR" dirty="0"/>
              <a:t> tâche  DIFFICILE C POUR CELA NOUS UTILISONS LE DEEP LEARNING </a:t>
            </a:r>
          </a:p>
          <a:p>
            <a:pPr marL="158750" indent="0">
              <a:buNone/>
            </a:pPr>
            <a:endParaRPr lang="fr-FR" dirty="0"/>
          </a:p>
          <a:p>
            <a:pPr marL="158750" indent="0">
              <a:buNone/>
            </a:pPr>
            <a:r>
              <a:rPr lang="fr-FR" dirty="0"/>
              <a:t>NOUS AVONS EXTRAIT LE CLASSIFICATEUR DU MODELE </a:t>
            </a:r>
          </a:p>
          <a:p>
            <a:pPr marL="158750" indent="0">
              <a:buNone/>
            </a:pPr>
            <a:r>
              <a:rPr lang="fr-FR" dirty="0"/>
              <a:t>	pourquoi ? : On aura besoin que des caractéristiques </a:t>
            </a:r>
          </a:p>
          <a:p>
            <a:pPr marL="158750" indent="0">
              <a:buNone/>
            </a:pPr>
            <a:endParaRPr lang="fr-FR" dirty="0"/>
          </a:p>
        </p:txBody>
      </p:sp>
    </p:spTree>
    <p:extLst>
      <p:ext uri="{BB962C8B-B14F-4D97-AF65-F5344CB8AC3E}">
        <p14:creationId xmlns:p14="http://schemas.microsoft.com/office/powerpoint/2010/main" val="309504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Minkowski : mesure permettant de calculer les distances </a:t>
            </a:r>
          </a:p>
          <a:p>
            <a:pPr marL="158750" indent="0">
              <a:buNone/>
            </a:pPr>
            <a:endParaRPr lang="fr-FR" dirty="0"/>
          </a:p>
          <a:p>
            <a:pPr marL="158750" indent="0">
              <a:buNone/>
            </a:pPr>
            <a:r>
              <a:rPr lang="fr-FR" dirty="0"/>
              <a:t>Une fois le système traite l’image, les résultats seront envoyés vers l’application web </a:t>
            </a:r>
          </a:p>
        </p:txBody>
      </p:sp>
    </p:spTree>
    <p:extLst>
      <p:ext uri="{BB962C8B-B14F-4D97-AF65-F5344CB8AC3E}">
        <p14:creationId xmlns:p14="http://schemas.microsoft.com/office/powerpoint/2010/main" val="4256036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Nous avons choisi d’implémenter notre solution sur un </a:t>
            </a:r>
            <a:r>
              <a:rPr lang="fr-FR" dirty="0" err="1"/>
              <a:t>siteweb</a:t>
            </a:r>
            <a:endParaRPr lang="fr-FR" dirty="0"/>
          </a:p>
          <a:p>
            <a:pPr marL="158750" indent="0">
              <a:buNone/>
            </a:pPr>
            <a:r>
              <a:rPr lang="fr-FR" dirty="0"/>
              <a:t>Salim : 30 sec </a:t>
            </a:r>
          </a:p>
          <a:p>
            <a:pPr marL="158750" indent="0">
              <a:buNone/>
            </a:pPr>
            <a:r>
              <a:rPr lang="fr-FR" dirty="0"/>
              <a:t>Serveur : Il joue rôle d’une passerelle pour client web , permet de sauvegarder ainsi que d’authentifier les utilisateurs / sous systèmes </a:t>
            </a:r>
          </a:p>
          <a:p>
            <a:pPr marL="158750" indent="0">
              <a:buNone/>
            </a:pPr>
            <a:endParaRPr lang="fr-FR" dirty="0"/>
          </a:p>
          <a:p>
            <a:pPr marL="158750" indent="0">
              <a:buNone/>
            </a:pPr>
            <a:r>
              <a:rPr lang="fr-FR" dirty="0"/>
              <a:t>Notre solution propose </a:t>
            </a:r>
          </a:p>
          <a:p>
            <a:pPr marL="158750" indent="0">
              <a:buNone/>
            </a:pPr>
            <a:endParaRPr lang="fr-FR" dirty="0"/>
          </a:p>
        </p:txBody>
      </p:sp>
    </p:spTree>
    <p:extLst>
      <p:ext uri="{BB962C8B-B14F-4D97-AF65-F5344CB8AC3E}">
        <p14:creationId xmlns:p14="http://schemas.microsoft.com/office/powerpoint/2010/main" val="1738368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FR" dirty="0"/>
          </a:p>
          <a:p>
            <a:pPr marL="158750" indent="0">
              <a:buNone/>
            </a:pPr>
            <a:r>
              <a:rPr lang="fr-FR" dirty="0"/>
              <a:t>Salim 20sec</a:t>
            </a:r>
          </a:p>
          <a:p>
            <a:pPr marL="158750" indent="0">
              <a:buNone/>
            </a:pPr>
            <a:r>
              <a:rPr lang="fr-FR" dirty="0" err="1"/>
              <a:t>Siteweb</a:t>
            </a:r>
            <a:r>
              <a:rPr lang="fr-FR" dirty="0"/>
              <a:t> permet à un </a:t>
            </a:r>
            <a:r>
              <a:rPr lang="fr-FR" dirty="0" err="1"/>
              <a:t>utlisateur</a:t>
            </a:r>
            <a:r>
              <a:rPr lang="fr-FR" dirty="0"/>
              <a:t> authentifié de consulter le tableau de bord , et consulter le profile d’une personne reconnue, Il permet aussi de s’inscrire </a:t>
            </a:r>
          </a:p>
          <a:p>
            <a:pPr marL="158750" indent="0">
              <a:buNone/>
            </a:pPr>
            <a:endParaRPr lang="fr-FR" dirty="0"/>
          </a:p>
          <a:p>
            <a:pPr marL="158750" indent="0">
              <a:buNone/>
            </a:pPr>
            <a:endParaRPr lang="fr-FR" dirty="0"/>
          </a:p>
          <a:p>
            <a:pPr marL="158750" indent="0">
              <a:buNone/>
            </a:pPr>
            <a:r>
              <a:rPr lang="fr-FR" dirty="0"/>
              <a:t>Après avoir présenter les 3 sous systèmes , nous allons présenter  comment les 3 sous systèmes communiquent entre eux </a:t>
            </a:r>
          </a:p>
        </p:txBody>
      </p:sp>
    </p:spTree>
    <p:extLst>
      <p:ext uri="{BB962C8B-B14F-4D97-AF65-F5344CB8AC3E}">
        <p14:creationId xmlns:p14="http://schemas.microsoft.com/office/powerpoint/2010/main" val="710352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Salim : 30sec </a:t>
            </a:r>
          </a:p>
          <a:p>
            <a:pPr marL="158750" indent="0">
              <a:buNone/>
            </a:pPr>
            <a:r>
              <a:rPr lang="fr-FR" dirty="0"/>
              <a:t>Certains </a:t>
            </a:r>
            <a:r>
              <a:rPr lang="fr-FR" dirty="0" err="1"/>
              <a:t>protcoles</a:t>
            </a:r>
            <a:r>
              <a:rPr lang="fr-FR" dirty="0"/>
              <a:t> sont utilisés pour assurer la communication entre les sous systèmes , </a:t>
            </a:r>
          </a:p>
          <a:p>
            <a:pPr marL="158750" indent="0">
              <a:buNone/>
            </a:pPr>
            <a:r>
              <a:rPr lang="fr-FR" dirty="0"/>
              <a:t>Notamment le protocole HTTP, et les socket</a:t>
            </a:r>
          </a:p>
          <a:p>
            <a:pPr marL="158750" indent="0">
              <a:buNone/>
            </a:pPr>
            <a:r>
              <a:rPr lang="fr-FR" dirty="0"/>
              <a:t>Avant de faire communiquer les trois sous systèmes, étape d’authentification est obligatoire </a:t>
            </a:r>
          </a:p>
        </p:txBody>
      </p:sp>
    </p:spTree>
    <p:extLst>
      <p:ext uri="{BB962C8B-B14F-4D97-AF65-F5344CB8AC3E}">
        <p14:creationId xmlns:p14="http://schemas.microsoft.com/office/powerpoint/2010/main" val="3339563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Yanis : 30 secondes </a:t>
            </a:r>
          </a:p>
          <a:p>
            <a:pPr marL="158750" indent="0">
              <a:buNone/>
            </a:pPr>
            <a:r>
              <a:rPr lang="fr-FR" dirty="0"/>
              <a:t>Expliquer </a:t>
            </a:r>
            <a:r>
              <a:rPr lang="fr-FR" dirty="0" err="1"/>
              <a:t>diag</a:t>
            </a:r>
            <a:r>
              <a:rPr lang="fr-FR" dirty="0"/>
              <a:t> de séquence </a:t>
            </a:r>
          </a:p>
          <a:p>
            <a:pPr marL="158750" indent="0">
              <a:buNone/>
            </a:pPr>
            <a:endParaRPr lang="fr-FR" dirty="0"/>
          </a:p>
          <a:p>
            <a:pPr marL="158750" indent="0">
              <a:buNone/>
            </a:pPr>
            <a:r>
              <a:rPr lang="fr-FR" dirty="0"/>
              <a:t>Maintenant pour établir une communication entre les sous systèmes, nous passons par certaines étapes </a:t>
            </a:r>
          </a:p>
          <a:p>
            <a:pPr marL="158750" indent="0">
              <a:buNone/>
            </a:pPr>
            <a:endParaRPr lang="fr-FR" dirty="0"/>
          </a:p>
          <a:p>
            <a:pPr marL="158750" indent="0">
              <a:buNone/>
            </a:pPr>
            <a:endParaRPr lang="fr-FR" dirty="0"/>
          </a:p>
          <a:p>
            <a:pPr marL="158750" indent="0">
              <a:buNone/>
            </a:pPr>
            <a:endParaRPr lang="fr-FR" dirty="0"/>
          </a:p>
        </p:txBody>
      </p:sp>
    </p:spTree>
    <p:extLst>
      <p:ext uri="{BB962C8B-B14F-4D97-AF65-F5344CB8AC3E}">
        <p14:creationId xmlns:p14="http://schemas.microsoft.com/office/powerpoint/2010/main" val="3897537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Yanis : 1 minutes </a:t>
            </a:r>
          </a:p>
          <a:p>
            <a:pPr marL="158750" indent="0">
              <a:buNone/>
            </a:pPr>
            <a:r>
              <a:rPr lang="fr-FR" dirty="0"/>
              <a:t>Pour connecter nos sous systèmes </a:t>
            </a:r>
            <a:r>
              <a:rPr lang="fr-FR" dirty="0" err="1"/>
              <a:t>notammenent</a:t>
            </a:r>
            <a:r>
              <a:rPr lang="fr-FR" dirty="0"/>
              <a:t> de détection et de reconnaissance, (lire du </a:t>
            </a:r>
            <a:r>
              <a:rPr lang="fr-FR" dirty="0" err="1"/>
              <a:t>datashow</a:t>
            </a:r>
            <a:r>
              <a:rPr lang="fr-FR" dirty="0"/>
              <a:t> )</a:t>
            </a:r>
          </a:p>
        </p:txBody>
      </p:sp>
    </p:spTree>
    <p:extLst>
      <p:ext uri="{BB962C8B-B14F-4D97-AF65-F5344CB8AC3E}">
        <p14:creationId xmlns:p14="http://schemas.microsoft.com/office/powerpoint/2010/main" val="3902449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Yanis : 30 Secondes </a:t>
            </a:r>
          </a:p>
          <a:p>
            <a:pPr marL="158750" indent="0">
              <a:buNone/>
            </a:pPr>
            <a:r>
              <a:rPr lang="fr-FR" dirty="0"/>
              <a:t>Notre solution est toujours vulnérable à certains type d’attaque </a:t>
            </a:r>
            <a:r>
              <a:rPr lang="fr-FR" sz="1100" b="1" dirty="0"/>
              <a:t>notamment </a:t>
            </a:r>
            <a:endParaRPr lang="fr-FR" dirty="0"/>
          </a:p>
        </p:txBody>
      </p:sp>
    </p:spTree>
    <p:extLst>
      <p:ext uri="{BB962C8B-B14F-4D97-AF65-F5344CB8AC3E}">
        <p14:creationId xmlns:p14="http://schemas.microsoft.com/office/powerpoint/2010/main" val="1040999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Yanis : </a:t>
            </a:r>
          </a:p>
        </p:txBody>
      </p:sp>
    </p:spTree>
    <p:extLst>
      <p:ext uri="{BB962C8B-B14F-4D97-AF65-F5344CB8AC3E}">
        <p14:creationId xmlns:p14="http://schemas.microsoft.com/office/powerpoint/2010/main" val="4166770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Maintenant nous passons à l’implémentation ainsi que les résultats de certains tests </a:t>
            </a:r>
            <a:endParaRPr dirty="0"/>
          </a:p>
        </p:txBody>
      </p:sp>
    </p:spTree>
    <p:extLst>
      <p:ext uri="{BB962C8B-B14F-4D97-AF65-F5344CB8AC3E}">
        <p14:creationId xmlns:p14="http://schemas.microsoft.com/office/powerpoint/2010/main" val="18707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FR" dirty="0"/>
          </a:p>
        </p:txBody>
      </p:sp>
    </p:spTree>
    <p:extLst>
      <p:ext uri="{BB962C8B-B14F-4D97-AF65-F5344CB8AC3E}">
        <p14:creationId xmlns:p14="http://schemas.microsoft.com/office/powerpoint/2010/main" val="1880013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Yanis : 2 min (3 slides )  </a:t>
            </a:r>
          </a:p>
          <a:p>
            <a:pPr marL="0" lvl="0" indent="0" algn="l" rtl="0">
              <a:spcBef>
                <a:spcPts val="0"/>
              </a:spcBef>
              <a:spcAft>
                <a:spcPts val="0"/>
              </a:spcAft>
              <a:buNone/>
            </a:pPr>
            <a:r>
              <a:rPr lang="fr-FR" dirty="0"/>
              <a:t>Nous avons mentionnés 2 méthodes d’identification </a:t>
            </a:r>
          </a:p>
          <a:p>
            <a:pPr marL="0" lvl="0" indent="0" algn="l" rtl="0">
              <a:spcBef>
                <a:spcPts val="0"/>
              </a:spcBef>
              <a:spcAft>
                <a:spcPts val="0"/>
              </a:spcAft>
              <a:buNone/>
            </a:pPr>
            <a:r>
              <a:rPr lang="fr-FR" dirty="0" err="1"/>
              <a:t>Dataset</a:t>
            </a:r>
            <a:r>
              <a:rPr lang="fr-FR" dirty="0"/>
              <a:t> Pins face : plus de 17000 images , on  a extrait qu’une petite partie , on a divise le </a:t>
            </a:r>
            <a:r>
              <a:rPr lang="fr-FR" dirty="0" err="1"/>
              <a:t>dataset</a:t>
            </a:r>
            <a:r>
              <a:rPr lang="fr-FR" dirty="0"/>
              <a:t> comme suit </a:t>
            </a:r>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395211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Faire une petite boule </a:t>
            </a:r>
          </a:p>
          <a:p>
            <a:pPr marL="0" lvl="0" indent="0" algn="l" rtl="0">
              <a:spcBef>
                <a:spcPts val="0"/>
              </a:spcBef>
              <a:spcAft>
                <a:spcPts val="0"/>
              </a:spcAft>
              <a:buNone/>
            </a:pPr>
            <a:r>
              <a:rPr lang="fr-FR" dirty="0"/>
              <a:t>Identification se fait par le taux de similarité , le but est donc de </a:t>
            </a:r>
            <a:r>
              <a:rPr lang="fr-FR" dirty="0" err="1"/>
              <a:t>détectet</a:t>
            </a:r>
            <a:r>
              <a:rPr lang="fr-FR" dirty="0"/>
              <a:t> le meilleur taux</a:t>
            </a:r>
          </a:p>
          <a:p>
            <a:pPr marL="171450" lvl="0" indent="-171450" algn="l" rtl="0">
              <a:spcBef>
                <a:spcPts val="0"/>
              </a:spcBef>
              <a:spcAft>
                <a:spcPts val="0"/>
              </a:spcAft>
              <a:buFont typeface="Symbol" panose="05050102010706020507" pitchFamily="18" charset="2"/>
              <a:buChar char="Þ"/>
            </a:pPr>
            <a:r>
              <a:rPr lang="fr-FR" dirty="0"/>
              <a:t>Augmenter </a:t>
            </a:r>
            <a:r>
              <a:rPr lang="fr-FR" dirty="0" err="1"/>
              <a:t>threahsold</a:t>
            </a:r>
            <a:r>
              <a:rPr lang="fr-FR" dirty="0"/>
              <a:t> =&gt; augmenter fiabilité </a:t>
            </a:r>
          </a:p>
          <a:p>
            <a:pPr marL="171450" lvl="0" indent="-171450" algn="l" rtl="0">
              <a:spcBef>
                <a:spcPts val="0"/>
              </a:spcBef>
              <a:spcAft>
                <a:spcPts val="0"/>
              </a:spcAft>
              <a:buFont typeface="Symbol" panose="05050102010706020507" pitchFamily="18" charset="2"/>
              <a:buChar char="Þ"/>
            </a:pPr>
            <a:r>
              <a:rPr lang="fr-FR"/>
              <a:t>KNN arriver à mieux détecter les faux positifs cela s’explique par l’écart entre les deux graphes </a:t>
            </a:r>
            <a:endParaRPr lang="fr-FR" dirty="0"/>
          </a:p>
        </p:txBody>
      </p:sp>
    </p:spTree>
    <p:extLst>
      <p:ext uri="{BB962C8B-B14F-4D97-AF65-F5344CB8AC3E}">
        <p14:creationId xmlns:p14="http://schemas.microsoft.com/office/powerpoint/2010/main" val="4151575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Calculer le temps nécessaire pour : prétraitement + </a:t>
            </a:r>
            <a:r>
              <a:rPr lang="fr-FR" dirty="0" err="1"/>
              <a:t>identifiation</a:t>
            </a: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r>
              <a:rPr lang="fr-FR" dirty="0"/>
              <a:t>Influencé par le nombre d’images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Cela peut être expliqué par le fait </a:t>
            </a:r>
            <a:endParaRPr dirty="0"/>
          </a:p>
        </p:txBody>
      </p:sp>
    </p:spTree>
    <p:extLst>
      <p:ext uri="{BB962C8B-B14F-4D97-AF65-F5344CB8AC3E}">
        <p14:creationId xmlns:p14="http://schemas.microsoft.com/office/powerpoint/2010/main" val="2533319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949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Nous avons réaliser </a:t>
            </a:r>
          </a:p>
        </p:txBody>
      </p:sp>
    </p:spTree>
    <p:extLst>
      <p:ext uri="{BB962C8B-B14F-4D97-AF65-F5344CB8AC3E}">
        <p14:creationId xmlns:p14="http://schemas.microsoft.com/office/powerpoint/2010/main" val="3655311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65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FF0000"/>
                </a:solidFill>
              </a:rPr>
              <a:t>Salim : 30 sec </a:t>
            </a:r>
          </a:p>
          <a:p>
            <a:pPr marL="0" lvl="0" indent="0" algn="l" rtl="0">
              <a:spcBef>
                <a:spcPts val="0"/>
              </a:spcBef>
              <a:spcAft>
                <a:spcPts val="0"/>
              </a:spcAft>
              <a:buNone/>
            </a:pPr>
            <a:r>
              <a:rPr lang="fr-FR" dirty="0">
                <a:solidFill>
                  <a:srgbClr val="FF0000"/>
                </a:solidFill>
              </a:rPr>
              <a:t>Nous avons remarqué durant ces 3 dernières années un manque sévère de  sécurité au sein de notre université,  et comme étant la sécurité une préoccupation majeure, on peut se poser les questions suivantes </a:t>
            </a:r>
          </a:p>
          <a:p>
            <a:pPr marL="0" lvl="0" indent="0" algn="l" rtl="0">
              <a:spcBef>
                <a:spcPts val="0"/>
              </a:spcBef>
              <a:spcAft>
                <a:spcPts val="0"/>
              </a:spcAft>
              <a:buNone/>
            </a:pPr>
            <a:endParaRPr dirty="0">
              <a:solidFill>
                <a:srgbClr val="FF0000"/>
              </a:solidFill>
            </a:endParaRPr>
          </a:p>
        </p:txBody>
      </p:sp>
    </p:spTree>
    <p:extLst>
      <p:ext uri="{BB962C8B-B14F-4D97-AF65-F5344CB8AC3E}">
        <p14:creationId xmlns:p14="http://schemas.microsoft.com/office/powerpoint/2010/main" val="116270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Maintenant on passe à certains concepts</a:t>
            </a:r>
            <a:endParaRPr dirty="0"/>
          </a:p>
        </p:txBody>
      </p:sp>
    </p:spTree>
    <p:extLst>
      <p:ext uri="{BB962C8B-B14F-4D97-AF65-F5344CB8AC3E}">
        <p14:creationId xmlns:p14="http://schemas.microsoft.com/office/powerpoint/2010/main" val="1142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Salim : 20 sec</a:t>
            </a:r>
          </a:p>
          <a:p>
            <a:pPr marL="0" lvl="0" indent="0" algn="l" rtl="0">
              <a:spcBef>
                <a:spcPts val="0"/>
              </a:spcBef>
              <a:spcAft>
                <a:spcPts val="0"/>
              </a:spcAft>
              <a:buNone/>
            </a:pPr>
            <a:r>
              <a:rPr lang="fr-FR" dirty="0"/>
              <a:t>IOT c’est l’interconnexion entre l’internet et les objets </a:t>
            </a:r>
          </a:p>
          <a:p>
            <a:pPr marL="0" lvl="0" indent="0" algn="l" rtl="0">
              <a:spcBef>
                <a:spcPts val="0"/>
              </a:spcBef>
              <a:spcAft>
                <a:spcPts val="0"/>
              </a:spcAft>
              <a:buNone/>
            </a:pPr>
            <a:r>
              <a:rPr lang="fr-FR" dirty="0"/>
              <a:t> il est composé de 3  Couches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Perception : il s’agit de capteurs d’informations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Network : Connection ou internet ou intranet</a:t>
            </a:r>
          </a:p>
          <a:p>
            <a:pPr marL="0" lvl="0" indent="0" algn="l" rtl="0">
              <a:spcBef>
                <a:spcPts val="0"/>
              </a:spcBef>
              <a:spcAft>
                <a:spcPts val="0"/>
              </a:spcAft>
              <a:buNone/>
            </a:pPr>
            <a:r>
              <a:rPr lang="fr-FR" dirty="0"/>
              <a:t>Application : où les différentes applications sont utilisées</a:t>
            </a:r>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37253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Yanis :</a:t>
            </a:r>
          </a:p>
          <a:p>
            <a:pPr marL="0" lvl="0" indent="0" algn="l" rtl="0">
              <a:spcBef>
                <a:spcPts val="0"/>
              </a:spcBef>
              <a:spcAft>
                <a:spcPts val="0"/>
              </a:spcAft>
              <a:buNone/>
            </a:pPr>
            <a:r>
              <a:rPr lang="fr-FR" dirty="0"/>
              <a:t>Comme nous avons opté pour l’IA nous allons définir qq concepts liées à ce domaine </a:t>
            </a:r>
          </a:p>
          <a:p>
            <a:pPr marL="0" lvl="0" indent="0" algn="l" rtl="0">
              <a:spcBef>
                <a:spcPts val="0"/>
              </a:spcBef>
              <a:spcAft>
                <a:spcPts val="0"/>
              </a:spcAft>
              <a:buNone/>
            </a:pPr>
            <a:r>
              <a:rPr lang="fr-FR" dirty="0"/>
              <a:t>-   IA :  20 Secondes </a:t>
            </a:r>
          </a:p>
          <a:p>
            <a:pPr marL="171450" lvl="0" indent="-171450" algn="l" rtl="0">
              <a:spcBef>
                <a:spcPts val="0"/>
              </a:spcBef>
              <a:spcAft>
                <a:spcPts val="0"/>
              </a:spcAft>
              <a:buFontTx/>
              <a:buChar char="-"/>
            </a:pPr>
            <a:r>
              <a:rPr lang="fr-FR" dirty="0"/>
              <a:t>Machine </a:t>
            </a:r>
            <a:r>
              <a:rPr lang="fr-FR" dirty="0" err="1"/>
              <a:t>learning</a:t>
            </a:r>
            <a:r>
              <a:rPr lang="fr-FR" dirty="0"/>
              <a:t> : 20 secondes </a:t>
            </a:r>
          </a:p>
          <a:p>
            <a:pPr marL="171450" lvl="0" indent="-171450" algn="l" rtl="0">
              <a:spcBef>
                <a:spcPts val="0"/>
              </a:spcBef>
              <a:spcAft>
                <a:spcPts val="0"/>
              </a:spcAft>
              <a:buFontTx/>
              <a:buChar char="-"/>
            </a:pPr>
            <a:r>
              <a:rPr lang="fr-FR" dirty="0"/>
              <a:t>Deep Learning : 20 secondes   </a:t>
            </a:r>
          </a:p>
          <a:p>
            <a:pPr marL="0" lvl="0" indent="0" algn="l" rtl="0">
              <a:spcBef>
                <a:spcPts val="0"/>
              </a:spcBef>
              <a:spcAft>
                <a:spcPts val="0"/>
              </a:spcAft>
              <a:buFontTx/>
              <a:buNone/>
            </a:pPr>
            <a:r>
              <a:rPr lang="fr-FR" dirty="0"/>
              <a:t> pourquoi </a:t>
            </a:r>
            <a:r>
              <a:rPr lang="fr-FR" dirty="0" err="1"/>
              <a:t>deep</a:t>
            </a:r>
            <a:r>
              <a:rPr lang="fr-FR" dirty="0"/>
              <a:t> </a:t>
            </a:r>
            <a:r>
              <a:rPr lang="fr-FR" dirty="0" err="1"/>
              <a:t>learning</a:t>
            </a:r>
            <a:r>
              <a:rPr lang="fr-FR" dirty="0"/>
              <a:t> : contrairement au ML, il extrait les caractéristiques importantes </a:t>
            </a:r>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54258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Yanis : 30 sec</a:t>
            </a:r>
          </a:p>
          <a:p>
            <a:pPr marL="0" lvl="0" indent="0" algn="l" rtl="0">
              <a:spcBef>
                <a:spcPts val="0"/>
              </a:spcBef>
              <a:spcAft>
                <a:spcPts val="0"/>
              </a:spcAft>
              <a:buNone/>
            </a:pPr>
            <a:r>
              <a:rPr lang="fr-FR" dirty="0"/>
              <a:t>C’est un ensemble de neurones </a:t>
            </a:r>
            <a:r>
              <a:rPr lang="fr-FR" dirty="0" err="1"/>
              <a:t>superpouchées</a:t>
            </a:r>
            <a:r>
              <a:rPr lang="fr-FR" dirty="0"/>
              <a:t> dans des couches ou chaque neurones est connecté à d’autres neurones </a:t>
            </a:r>
          </a:p>
          <a:p>
            <a:pPr marL="0" lvl="0" indent="0" algn="l" rtl="0">
              <a:spcBef>
                <a:spcPts val="0"/>
              </a:spcBef>
              <a:spcAft>
                <a:spcPts val="0"/>
              </a:spcAft>
              <a:buNone/>
            </a:pPr>
            <a:r>
              <a:rPr lang="fr-FR" dirty="0"/>
              <a:t>Passons maintenant au concept de la RF </a:t>
            </a:r>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46513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Yanis :  10 Secondes</a:t>
            </a:r>
          </a:p>
          <a:p>
            <a:pPr marL="0" lvl="0" indent="0" algn="l" rtl="0">
              <a:spcBef>
                <a:spcPts val="0"/>
              </a:spcBef>
              <a:spcAft>
                <a:spcPts val="0"/>
              </a:spcAft>
              <a:buNone/>
            </a:pPr>
            <a:r>
              <a:rPr lang="fr-FR" dirty="0"/>
              <a:t>La RF est le processus de reconnaitre une personne dans une image , il passe par trois 4 étapes  </a:t>
            </a:r>
          </a:p>
          <a:p>
            <a:pPr marL="0" lvl="0" indent="0" algn="l" rtl="0">
              <a:spcBef>
                <a:spcPts val="0"/>
              </a:spcBef>
              <a:spcAft>
                <a:spcPts val="0"/>
              </a:spcAft>
              <a:buNone/>
            </a:pPr>
            <a:r>
              <a:rPr lang="fr-FR" dirty="0" err="1"/>
              <a:t>Détcter</a:t>
            </a:r>
            <a:r>
              <a:rPr lang="fr-FR" dirty="0"/>
              <a:t> la présence des visages dans une image </a:t>
            </a:r>
          </a:p>
        </p:txBody>
      </p:sp>
    </p:spTree>
    <p:extLst>
      <p:ext uri="{BB962C8B-B14F-4D97-AF65-F5344CB8AC3E}">
        <p14:creationId xmlns:p14="http://schemas.microsoft.com/office/powerpoint/2010/main" val="127811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EBB55A"/>
              </a:buClr>
              <a:buSzPts val="5200"/>
              <a:buNone/>
              <a:defRPr sz="5200">
                <a:solidFill>
                  <a:srgbClr val="EBB55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BB55A"/>
              </a:buClr>
              <a:buSzPts val="3000"/>
              <a:buNone/>
              <a:defRPr sz="3000">
                <a:solidFill>
                  <a:srgbClr val="EBB55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rgbClr val="FFFFFF"/>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6"/>
          <p:cNvSpPr txBox="1">
            <a:spLocks noGrp="1"/>
          </p:cNvSpPr>
          <p:nvPr>
            <p:ph type="title" idx="2" hasCustomPrompt="1"/>
          </p:nvPr>
        </p:nvSpPr>
        <p:spPr>
          <a:xfrm>
            <a:off x="8765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16"/>
          <p:cNvSpPr txBox="1">
            <a:spLocks noGrp="1"/>
          </p:cNvSpPr>
          <p:nvPr>
            <p:ph type="subTitle" idx="1"/>
          </p:nvPr>
        </p:nvSpPr>
        <p:spPr>
          <a:xfrm>
            <a:off x="2047875" y="1801850"/>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2" name="Google Shape;92;p16"/>
          <p:cNvSpPr txBox="1">
            <a:spLocks noGrp="1"/>
          </p:cNvSpPr>
          <p:nvPr>
            <p:ph type="subTitle" idx="3"/>
          </p:nvPr>
        </p:nvSpPr>
        <p:spPr>
          <a:xfrm>
            <a:off x="2047875" y="2097125"/>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3" name="Google Shape;93;p16"/>
          <p:cNvSpPr txBox="1">
            <a:spLocks noGrp="1"/>
          </p:cNvSpPr>
          <p:nvPr>
            <p:ph type="title" idx="4" hasCustomPrompt="1"/>
          </p:nvPr>
        </p:nvSpPr>
        <p:spPr>
          <a:xfrm>
            <a:off x="8765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4" name="Google Shape;94;p16"/>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5" name="Google Shape;95;p16"/>
          <p:cNvSpPr txBox="1">
            <a:spLocks noGrp="1"/>
          </p:cNvSpPr>
          <p:nvPr>
            <p:ph type="subTitle" idx="6"/>
          </p:nvPr>
        </p:nvSpPr>
        <p:spPr>
          <a:xfrm>
            <a:off x="20478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6" name="Google Shape;96;p16"/>
          <p:cNvSpPr txBox="1">
            <a:spLocks noGrp="1"/>
          </p:cNvSpPr>
          <p:nvPr>
            <p:ph type="title" idx="7" hasCustomPrompt="1"/>
          </p:nvPr>
        </p:nvSpPr>
        <p:spPr>
          <a:xfrm>
            <a:off x="46958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16"/>
          <p:cNvSpPr txBox="1">
            <a:spLocks noGrp="1"/>
          </p:cNvSpPr>
          <p:nvPr>
            <p:ph type="subTitle" idx="8"/>
          </p:nvPr>
        </p:nvSpPr>
        <p:spPr>
          <a:xfrm>
            <a:off x="5867175" y="1801850"/>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6"/>
          <p:cNvSpPr txBox="1">
            <a:spLocks noGrp="1"/>
          </p:cNvSpPr>
          <p:nvPr>
            <p:ph type="subTitle" idx="9"/>
          </p:nvPr>
        </p:nvSpPr>
        <p:spPr>
          <a:xfrm>
            <a:off x="5867175" y="2097125"/>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6"/>
          <p:cNvSpPr txBox="1">
            <a:spLocks noGrp="1"/>
          </p:cNvSpPr>
          <p:nvPr>
            <p:ph type="title" idx="13" hasCustomPrompt="1"/>
          </p:nvPr>
        </p:nvSpPr>
        <p:spPr>
          <a:xfrm>
            <a:off x="46958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0" name="Google Shape;100;p16"/>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6"/>
          <p:cNvSpPr txBox="1">
            <a:spLocks noGrp="1"/>
          </p:cNvSpPr>
          <p:nvPr>
            <p:ph type="subTitle" idx="15"/>
          </p:nvPr>
        </p:nvSpPr>
        <p:spPr>
          <a:xfrm>
            <a:off x="58671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2" name="Google Shape;102;p16"/>
          <p:cNvSpPr/>
          <p:nvPr/>
        </p:nvSpPr>
        <p:spPr>
          <a:xfrm>
            <a:off x="75" y="778054"/>
            <a:ext cx="9144000" cy="9659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5">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19"/>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62" r:id="rId6"/>
    <p:sldLayoutId id="214748366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1" name="Google Shape;188;p33"/>
          <p:cNvSpPr txBox="1">
            <a:spLocks/>
          </p:cNvSpPr>
          <p:nvPr/>
        </p:nvSpPr>
        <p:spPr>
          <a:xfrm>
            <a:off x="2768301" y="3248074"/>
            <a:ext cx="7542081" cy="9429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em Kufi"/>
              <a:buNone/>
              <a:defRPr sz="2800" b="0" i="0" u="none" strike="noStrike" cap="none">
                <a:solidFill>
                  <a:schemeClr val="dk1"/>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fr-FR" sz="1200" b="1" dirty="0"/>
              <a:t>Présenté par :</a:t>
            </a:r>
          </a:p>
        </p:txBody>
      </p:sp>
      <p:sp>
        <p:nvSpPr>
          <p:cNvPr id="9" name="Google Shape;188;p33"/>
          <p:cNvSpPr txBox="1">
            <a:spLocks/>
          </p:cNvSpPr>
          <p:nvPr/>
        </p:nvSpPr>
        <p:spPr>
          <a:xfrm>
            <a:off x="-1591925" y="3211929"/>
            <a:ext cx="7542081" cy="9429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em Kufi"/>
              <a:buNone/>
              <a:defRPr sz="2800" b="0" i="0" u="none" strike="noStrike" cap="none">
                <a:solidFill>
                  <a:schemeClr val="dk1"/>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fr-FR" sz="1200" b="1" dirty="0"/>
              <a:t>Sujet proposé et encadré par :</a:t>
            </a:r>
          </a:p>
        </p:txBody>
      </p:sp>
      <p:sp>
        <p:nvSpPr>
          <p:cNvPr id="188" name="Google Shape;188;p33"/>
          <p:cNvSpPr txBox="1">
            <a:spLocks noGrp="1"/>
          </p:cNvSpPr>
          <p:nvPr>
            <p:ph type="ctrTitle" idx="4294967295"/>
          </p:nvPr>
        </p:nvSpPr>
        <p:spPr>
          <a:xfrm>
            <a:off x="800962" y="1894920"/>
            <a:ext cx="7542081" cy="9429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t>Reconnaissance faciale à partir des capteurs pour la détection des gens en liste noir.</a:t>
            </a:r>
          </a:p>
        </p:txBody>
      </p:sp>
      <p:sp>
        <p:nvSpPr>
          <p:cNvPr id="189" name="Google Shape;189;p33"/>
          <p:cNvSpPr txBox="1">
            <a:spLocks noGrp="1"/>
          </p:cNvSpPr>
          <p:nvPr>
            <p:ph type="subTitle" idx="4294967295"/>
          </p:nvPr>
        </p:nvSpPr>
        <p:spPr>
          <a:xfrm>
            <a:off x="1760048" y="170270"/>
            <a:ext cx="6160168" cy="228492"/>
          </a:xfrm>
          <a:prstGeom prst="rect">
            <a:avLst/>
          </a:prstGeom>
          <a:noFill/>
        </p:spPr>
        <p:txBody>
          <a:bodyPr spcFirstLastPara="1" wrap="square" lIns="91425" tIns="91425" rIns="91425" bIns="91425" anchor="ctr" anchorCtr="0">
            <a:noAutofit/>
          </a:bodyPr>
          <a:lstStyle/>
          <a:p>
            <a:pPr marL="0" lvl="0" indent="0" algn="ctr">
              <a:buNone/>
            </a:pPr>
            <a:r>
              <a:rPr lang="fr-FR" sz="1400" dirty="0">
                <a:solidFill>
                  <a:schemeClr val="tx1"/>
                </a:solidFill>
              </a:rPr>
              <a:t>Université des Sciences et de la Technologie Houari Boumediene</a:t>
            </a:r>
            <a:endParaRPr sz="1400" dirty="0">
              <a:solidFill>
                <a:schemeClr val="tx1"/>
              </a:solidFill>
            </a:endParaRPr>
          </a:p>
        </p:txBody>
      </p:sp>
      <p:sp>
        <p:nvSpPr>
          <p:cNvPr id="190" name="Google Shape;190;p33"/>
          <p:cNvSpPr/>
          <p:nvPr/>
        </p:nvSpPr>
        <p:spPr>
          <a:xfrm rot="5400000">
            <a:off x="4537155" y="-339439"/>
            <a:ext cx="45719" cy="7129307"/>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894" y="250119"/>
            <a:ext cx="964890" cy="964890"/>
          </a:xfrm>
          <a:prstGeom prst="rect">
            <a:avLst/>
          </a:prstGeom>
        </p:spPr>
      </p:pic>
      <p:sp>
        <p:nvSpPr>
          <p:cNvPr id="4" name="ZoneTexte 3"/>
          <p:cNvSpPr txBox="1"/>
          <p:nvPr/>
        </p:nvSpPr>
        <p:spPr>
          <a:xfrm>
            <a:off x="3871454" y="468744"/>
            <a:ext cx="1943160" cy="523220"/>
          </a:xfrm>
          <a:prstGeom prst="rect">
            <a:avLst/>
          </a:prstGeom>
          <a:noFill/>
        </p:spPr>
        <p:txBody>
          <a:bodyPr wrap="none" rtlCol="0">
            <a:spAutoFit/>
          </a:bodyPr>
          <a:lstStyle/>
          <a:p>
            <a:pPr algn="ctr">
              <a:buClr>
                <a:schemeClr val="dk2"/>
              </a:buClr>
              <a:buSzPts val="1800"/>
            </a:pPr>
            <a:r>
              <a:rPr lang="fr-FR" dirty="0">
                <a:solidFill>
                  <a:schemeClr val="tx1"/>
                </a:solidFill>
                <a:latin typeface="Source Sans Pro"/>
                <a:ea typeface="Source Sans Pro"/>
                <a:cs typeface="Source Sans Pro"/>
                <a:sym typeface="Source Sans Pro"/>
              </a:rPr>
              <a:t>Faculté d’Informatique </a:t>
            </a:r>
          </a:p>
          <a:p>
            <a:pPr algn="ctr">
              <a:buClr>
                <a:schemeClr val="dk2"/>
              </a:buClr>
              <a:buSzPts val="1800"/>
            </a:pPr>
            <a:r>
              <a:rPr lang="fr-FR" dirty="0">
                <a:solidFill>
                  <a:schemeClr val="tx1"/>
                </a:solidFill>
                <a:latin typeface="Source Sans Pro"/>
                <a:ea typeface="Source Sans Pro"/>
                <a:cs typeface="Source Sans Pro"/>
                <a:sym typeface="Source Sans Pro"/>
              </a:rPr>
              <a:t>Département SIQ</a:t>
            </a:r>
          </a:p>
        </p:txBody>
      </p:sp>
      <p:sp>
        <p:nvSpPr>
          <p:cNvPr id="5" name="ZoneTexte 4"/>
          <p:cNvSpPr txBox="1"/>
          <p:nvPr/>
        </p:nvSpPr>
        <p:spPr>
          <a:xfrm>
            <a:off x="2690040" y="1061946"/>
            <a:ext cx="4825360" cy="523220"/>
          </a:xfrm>
          <a:prstGeom prst="rect">
            <a:avLst/>
          </a:prstGeom>
          <a:noFill/>
        </p:spPr>
        <p:txBody>
          <a:bodyPr wrap="none" rtlCol="0">
            <a:spAutoFit/>
          </a:bodyPr>
          <a:lstStyle/>
          <a:p>
            <a:r>
              <a:rPr lang="fr-FR" dirty="0">
                <a:solidFill>
                  <a:schemeClr val="tx1"/>
                </a:solidFill>
                <a:latin typeface="Source Sans Pro"/>
                <a:ea typeface="Source Sans Pro"/>
                <a:cs typeface="Source Sans Pro"/>
              </a:rPr>
              <a:t>Spécialité: Ingénierie des systèmes d’informations et Logiciels</a:t>
            </a:r>
          </a:p>
          <a:p>
            <a:r>
              <a:rPr lang="fr-FR" dirty="0">
                <a:solidFill>
                  <a:schemeClr val="tx1"/>
                </a:solidFill>
                <a:latin typeface="Source Sans Pro"/>
                <a:ea typeface="Source Sans Pro"/>
                <a:cs typeface="Source Sans Pro"/>
              </a:rPr>
              <a:t> 		   (ISIL) </a:t>
            </a:r>
          </a:p>
        </p:txBody>
      </p:sp>
      <p:sp>
        <p:nvSpPr>
          <p:cNvPr id="6" name="ZoneTexte 5"/>
          <p:cNvSpPr txBox="1"/>
          <p:nvPr/>
        </p:nvSpPr>
        <p:spPr>
          <a:xfrm>
            <a:off x="1399346" y="3878153"/>
            <a:ext cx="2278188" cy="738664"/>
          </a:xfrm>
          <a:prstGeom prst="rect">
            <a:avLst/>
          </a:prstGeom>
          <a:noFill/>
        </p:spPr>
        <p:txBody>
          <a:bodyPr wrap="none" rtlCol="0">
            <a:spAutoFit/>
          </a:bodyPr>
          <a:lstStyle/>
          <a:p>
            <a:r>
              <a:rPr lang="fr-FR" dirty="0"/>
              <a:t>ZEBBANE Bahia</a:t>
            </a:r>
          </a:p>
          <a:p>
            <a:endParaRPr lang="fr-FR" dirty="0"/>
          </a:p>
          <a:p>
            <a:r>
              <a:rPr lang="fr-FR" dirty="0"/>
              <a:t>DJAOUDA Moussa </a:t>
            </a:r>
            <a:r>
              <a:rPr lang="fr-FR" dirty="0" err="1"/>
              <a:t>Nadjib</a:t>
            </a:r>
            <a:endParaRPr lang="fr-FR" dirty="0"/>
          </a:p>
        </p:txBody>
      </p:sp>
      <p:sp>
        <p:nvSpPr>
          <p:cNvPr id="12" name="ZoneTexte 11"/>
          <p:cNvSpPr txBox="1"/>
          <p:nvPr/>
        </p:nvSpPr>
        <p:spPr>
          <a:xfrm>
            <a:off x="6140791" y="3878153"/>
            <a:ext cx="1418978" cy="738664"/>
          </a:xfrm>
          <a:prstGeom prst="rect">
            <a:avLst/>
          </a:prstGeom>
          <a:noFill/>
        </p:spPr>
        <p:txBody>
          <a:bodyPr wrap="none" rtlCol="0">
            <a:spAutoFit/>
          </a:bodyPr>
          <a:lstStyle/>
          <a:p>
            <a:r>
              <a:rPr lang="fr-FR" dirty="0"/>
              <a:t>Tabellout Yanis</a:t>
            </a:r>
          </a:p>
          <a:p>
            <a:endParaRPr lang="fr-FR" dirty="0"/>
          </a:p>
          <a:p>
            <a:r>
              <a:rPr lang="fr-FR" dirty="0"/>
              <a:t>Tabellout Salim</a:t>
            </a:r>
          </a:p>
        </p:txBody>
      </p:sp>
      <p:sp>
        <p:nvSpPr>
          <p:cNvPr id="7" name="ZoneTexte 6"/>
          <p:cNvSpPr txBox="1"/>
          <p:nvPr/>
        </p:nvSpPr>
        <p:spPr>
          <a:xfrm>
            <a:off x="3875815" y="4878718"/>
            <a:ext cx="1748585" cy="246221"/>
          </a:xfrm>
          <a:prstGeom prst="rect">
            <a:avLst/>
          </a:prstGeom>
          <a:noFill/>
        </p:spPr>
        <p:txBody>
          <a:bodyPr wrap="square" rtlCol="0">
            <a:spAutoFit/>
          </a:bodyPr>
          <a:lstStyle/>
          <a:p>
            <a:r>
              <a:rPr lang="fr-FR" sz="1000" dirty="0"/>
              <a:t>Binôme N° :ISIL_025/ 2023</a:t>
            </a:r>
          </a:p>
        </p:txBody>
      </p:sp>
      <p:pic>
        <p:nvPicPr>
          <p:cNvPr id="2" name="Image 1">
            <a:extLst>
              <a:ext uri="{FF2B5EF4-FFF2-40B4-BE49-F238E27FC236}">
                <a16:creationId xmlns:a16="http://schemas.microsoft.com/office/drawing/2014/main" id="{4C1358E7-9F7F-FFA4-2101-8C4C59ABE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216" y="238617"/>
            <a:ext cx="964890" cy="964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 name="ZoneTexte 13"/>
          <p:cNvSpPr txBox="1"/>
          <p:nvPr/>
        </p:nvSpPr>
        <p:spPr>
          <a:xfrm>
            <a:off x="241300" y="63500"/>
            <a:ext cx="4105611" cy="523220"/>
          </a:xfrm>
          <a:prstGeom prst="rect">
            <a:avLst/>
          </a:prstGeom>
          <a:noFill/>
        </p:spPr>
        <p:txBody>
          <a:bodyPr wrap="none" rtlCol="0">
            <a:spAutoFit/>
          </a:bodyPr>
          <a:lstStyle/>
          <a:p>
            <a:r>
              <a:rPr lang="fr-FR" sz="2800" dirty="0"/>
              <a:t>Reconnaissance Faciale</a:t>
            </a:r>
          </a:p>
        </p:txBody>
      </p:sp>
      <p:sp>
        <p:nvSpPr>
          <p:cNvPr id="6" name="Rectangle 5"/>
          <p:cNvSpPr/>
          <p:nvPr/>
        </p:nvSpPr>
        <p:spPr>
          <a:xfrm>
            <a:off x="661419" y="1667478"/>
            <a:ext cx="3254417" cy="323165"/>
          </a:xfrm>
          <a:prstGeom prst="rect">
            <a:avLst/>
          </a:prstGeom>
        </p:spPr>
        <p:txBody>
          <a:bodyPr wrap="none">
            <a:spAutoFit/>
          </a:bodyPr>
          <a:lstStyle/>
          <a:p>
            <a:r>
              <a:rPr kumimoji="0" lang="fr-FR" sz="1500" b="1" i="0" u="none" strike="noStrike" kern="0" cap="none" spc="0" normalizeH="0" baseline="0" noProof="0" dirty="0">
                <a:ln>
                  <a:noFill/>
                </a:ln>
                <a:solidFill>
                  <a:srgbClr val="000000"/>
                </a:solidFill>
                <a:effectLst/>
                <a:uLnTx/>
                <a:uFillTx/>
                <a:latin typeface="Arial"/>
                <a:cs typeface="Arial"/>
                <a:sym typeface="Arial"/>
              </a:rPr>
              <a:t>Étapes de reconnaissance faciale</a:t>
            </a:r>
            <a:endParaRPr lang="fr-FR" sz="1500" b="1" dirty="0"/>
          </a:p>
        </p:txBody>
      </p:sp>
      <p:sp>
        <p:nvSpPr>
          <p:cNvPr id="2" name="ZoneTexte 1"/>
          <p:cNvSpPr txBox="1"/>
          <p:nvPr/>
        </p:nvSpPr>
        <p:spPr>
          <a:xfrm>
            <a:off x="661419" y="3128751"/>
            <a:ext cx="1071127" cy="307777"/>
          </a:xfrm>
          <a:prstGeom prst="rect">
            <a:avLst/>
          </a:prstGeom>
          <a:noFill/>
        </p:spPr>
        <p:txBody>
          <a:bodyPr wrap="none" rtlCol="0">
            <a:spAutoFit/>
          </a:bodyPr>
          <a:lstStyle/>
          <a:p>
            <a:r>
              <a:rPr lang="fr-FR" dirty="0"/>
              <a:t>Exemples :</a:t>
            </a:r>
          </a:p>
        </p:txBody>
      </p:sp>
      <p:grpSp>
        <p:nvGrpSpPr>
          <p:cNvPr id="10" name="Groupe 9"/>
          <p:cNvGrpSpPr/>
          <p:nvPr/>
        </p:nvGrpSpPr>
        <p:grpSpPr>
          <a:xfrm>
            <a:off x="758280" y="2268627"/>
            <a:ext cx="1068426" cy="671105"/>
            <a:chOff x="4851" y="601149"/>
            <a:chExt cx="1068426" cy="671105"/>
          </a:xfrm>
        </p:grpSpPr>
        <p:sp>
          <p:nvSpPr>
            <p:cNvPr id="11" name="Rectangle à coins arrondis 10"/>
            <p:cNvSpPr/>
            <p:nvPr/>
          </p:nvSpPr>
          <p:spPr>
            <a:xfrm>
              <a:off x="4851" y="601149"/>
              <a:ext cx="1068426"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ZoneTexte 11"/>
            <p:cNvSpPr txBox="1"/>
            <p:nvPr/>
          </p:nvSpPr>
          <p:spPr>
            <a:xfrm>
              <a:off x="24507" y="620805"/>
              <a:ext cx="1029114"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a:t>Détection</a:t>
              </a:r>
            </a:p>
          </p:txBody>
        </p:sp>
      </p:grpSp>
      <p:grpSp>
        <p:nvGrpSpPr>
          <p:cNvPr id="40" name="Groupe 39"/>
          <p:cNvGrpSpPr/>
          <p:nvPr/>
        </p:nvGrpSpPr>
        <p:grpSpPr>
          <a:xfrm>
            <a:off x="1977669" y="2465982"/>
            <a:ext cx="226506" cy="264969"/>
            <a:chOff x="1180120" y="804217"/>
            <a:chExt cx="226506" cy="264969"/>
          </a:xfrm>
        </p:grpSpPr>
        <p:sp>
          <p:nvSpPr>
            <p:cNvPr id="44" name="Flèche droite 43"/>
            <p:cNvSpPr/>
            <p:nvPr/>
          </p:nvSpPr>
          <p:spPr>
            <a:xfrm>
              <a:off x="1180120"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5" name="Flèche droite 4"/>
            <p:cNvSpPr txBox="1"/>
            <p:nvPr/>
          </p:nvSpPr>
          <p:spPr>
            <a:xfrm>
              <a:off x="1180120"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p:txBody>
        </p:sp>
      </p:grpSp>
      <p:grpSp>
        <p:nvGrpSpPr>
          <p:cNvPr id="41" name="Groupe 40"/>
          <p:cNvGrpSpPr/>
          <p:nvPr/>
        </p:nvGrpSpPr>
        <p:grpSpPr>
          <a:xfrm>
            <a:off x="2230245" y="2262914"/>
            <a:ext cx="1230400" cy="671105"/>
            <a:chOff x="1432696" y="601149"/>
            <a:chExt cx="1230400" cy="671105"/>
          </a:xfrm>
        </p:grpSpPr>
        <p:sp>
          <p:nvSpPr>
            <p:cNvPr id="42" name="Rectangle à coins arrondis 41"/>
            <p:cNvSpPr/>
            <p:nvPr/>
          </p:nvSpPr>
          <p:spPr>
            <a:xfrm>
              <a:off x="1500648" y="601149"/>
              <a:ext cx="1068426"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ZoneTexte 42"/>
            <p:cNvSpPr txBox="1"/>
            <p:nvPr/>
          </p:nvSpPr>
          <p:spPr>
            <a:xfrm>
              <a:off x="1432696" y="620805"/>
              <a:ext cx="1230400"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a:t>Prétraitement</a:t>
              </a:r>
            </a:p>
          </p:txBody>
        </p:sp>
      </p:grpSp>
      <p:pic>
        <p:nvPicPr>
          <p:cNvPr id="4" name="Image 3">
            <a:extLst>
              <a:ext uri="{FF2B5EF4-FFF2-40B4-BE49-F238E27FC236}">
                <a16:creationId xmlns:a16="http://schemas.microsoft.com/office/drawing/2014/main" id="{EF384E4B-5D1B-61FB-CF5D-CE2F31216951}"/>
              </a:ext>
            </a:extLst>
          </p:cNvPr>
          <p:cNvPicPr>
            <a:picLocks noChangeAspect="1"/>
          </p:cNvPicPr>
          <p:nvPr/>
        </p:nvPicPr>
        <p:blipFill>
          <a:blip r:embed="rId3"/>
          <a:stretch>
            <a:fillRect/>
          </a:stretch>
        </p:blipFill>
        <p:spPr>
          <a:xfrm>
            <a:off x="2274963" y="3854751"/>
            <a:ext cx="1085850" cy="1000125"/>
          </a:xfrm>
          <a:prstGeom prst="rect">
            <a:avLst/>
          </a:prstGeom>
        </p:spPr>
      </p:pic>
      <p:pic>
        <p:nvPicPr>
          <p:cNvPr id="3" name="Image 2">
            <a:extLst>
              <a:ext uri="{FF2B5EF4-FFF2-40B4-BE49-F238E27FC236}">
                <a16:creationId xmlns:a16="http://schemas.microsoft.com/office/drawing/2014/main" id="{3465423B-3A70-4CD6-C3F9-9F5C09B53272}"/>
              </a:ext>
            </a:extLst>
          </p:cNvPr>
          <p:cNvPicPr>
            <a:picLocks noChangeAspect="1"/>
          </p:cNvPicPr>
          <p:nvPr/>
        </p:nvPicPr>
        <p:blipFill>
          <a:blip r:embed="rId4"/>
          <a:stretch>
            <a:fillRect/>
          </a:stretch>
        </p:blipFill>
        <p:spPr>
          <a:xfrm>
            <a:off x="735922" y="3569424"/>
            <a:ext cx="1071127" cy="1454453"/>
          </a:xfrm>
          <a:prstGeom prst="rect">
            <a:avLst/>
          </a:prstGeom>
        </p:spPr>
      </p:pic>
      <p:grpSp>
        <p:nvGrpSpPr>
          <p:cNvPr id="5" name="Groupe 4">
            <a:extLst>
              <a:ext uri="{FF2B5EF4-FFF2-40B4-BE49-F238E27FC236}">
                <a16:creationId xmlns:a16="http://schemas.microsoft.com/office/drawing/2014/main" id="{83BBA011-58C1-B0D8-8058-6D21F0AA41FE}"/>
              </a:ext>
            </a:extLst>
          </p:cNvPr>
          <p:cNvGrpSpPr/>
          <p:nvPr/>
        </p:nvGrpSpPr>
        <p:grpSpPr>
          <a:xfrm>
            <a:off x="1961729" y="4222330"/>
            <a:ext cx="226506" cy="264969"/>
            <a:chOff x="1180120" y="804217"/>
            <a:chExt cx="226506" cy="264969"/>
          </a:xfrm>
        </p:grpSpPr>
        <p:sp>
          <p:nvSpPr>
            <p:cNvPr id="7" name="Flèche droite 43">
              <a:extLst>
                <a:ext uri="{FF2B5EF4-FFF2-40B4-BE49-F238E27FC236}">
                  <a16:creationId xmlns:a16="http://schemas.microsoft.com/office/drawing/2014/main" id="{7FB40B5C-39B7-6149-2702-D8CF7AD5143D}"/>
                </a:ext>
              </a:extLst>
            </p:cNvPr>
            <p:cNvSpPr/>
            <p:nvPr/>
          </p:nvSpPr>
          <p:spPr>
            <a:xfrm>
              <a:off x="1180120"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Flèche droite 4">
              <a:extLst>
                <a:ext uri="{FF2B5EF4-FFF2-40B4-BE49-F238E27FC236}">
                  <a16:creationId xmlns:a16="http://schemas.microsoft.com/office/drawing/2014/main" id="{C3D28D59-0E55-62BA-0218-6B70EFE31D72}"/>
                </a:ext>
              </a:extLst>
            </p:cNvPr>
            <p:cNvSpPr txBox="1"/>
            <p:nvPr/>
          </p:nvSpPr>
          <p:spPr>
            <a:xfrm>
              <a:off x="1180120"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p:txBody>
        </p:sp>
      </p:grpSp>
    </p:spTree>
    <p:extLst>
      <p:ext uri="{BB962C8B-B14F-4D97-AF65-F5344CB8AC3E}">
        <p14:creationId xmlns:p14="http://schemas.microsoft.com/office/powerpoint/2010/main" val="332449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 name="ZoneTexte 13"/>
          <p:cNvSpPr txBox="1"/>
          <p:nvPr/>
        </p:nvSpPr>
        <p:spPr>
          <a:xfrm>
            <a:off x="241300" y="63500"/>
            <a:ext cx="4105611" cy="523220"/>
          </a:xfrm>
          <a:prstGeom prst="rect">
            <a:avLst/>
          </a:prstGeom>
          <a:noFill/>
        </p:spPr>
        <p:txBody>
          <a:bodyPr wrap="none" rtlCol="0">
            <a:spAutoFit/>
          </a:bodyPr>
          <a:lstStyle/>
          <a:p>
            <a:r>
              <a:rPr lang="fr-FR" sz="2800" dirty="0"/>
              <a:t>Reconnaissance Faciale</a:t>
            </a:r>
          </a:p>
        </p:txBody>
      </p:sp>
      <p:sp>
        <p:nvSpPr>
          <p:cNvPr id="6" name="Rectangle 5"/>
          <p:cNvSpPr/>
          <p:nvPr/>
        </p:nvSpPr>
        <p:spPr>
          <a:xfrm>
            <a:off x="661419" y="1667478"/>
            <a:ext cx="3254417" cy="323165"/>
          </a:xfrm>
          <a:prstGeom prst="rect">
            <a:avLst/>
          </a:prstGeom>
        </p:spPr>
        <p:txBody>
          <a:bodyPr wrap="none">
            <a:spAutoFit/>
          </a:bodyPr>
          <a:lstStyle/>
          <a:p>
            <a:r>
              <a:rPr kumimoji="0" lang="fr-FR" sz="1500" b="1" i="0" u="none" strike="noStrike" kern="0" cap="none" spc="0" normalizeH="0" baseline="0" noProof="0" dirty="0">
                <a:ln>
                  <a:noFill/>
                </a:ln>
                <a:solidFill>
                  <a:srgbClr val="000000"/>
                </a:solidFill>
                <a:effectLst/>
                <a:uLnTx/>
                <a:uFillTx/>
                <a:latin typeface="Arial"/>
                <a:cs typeface="Arial"/>
                <a:sym typeface="Arial"/>
              </a:rPr>
              <a:t>Étapes de reconnaissance faciale</a:t>
            </a:r>
            <a:endParaRPr lang="fr-FR" sz="1500" b="1" dirty="0"/>
          </a:p>
        </p:txBody>
      </p:sp>
      <p:sp>
        <p:nvSpPr>
          <p:cNvPr id="2" name="ZoneTexte 1"/>
          <p:cNvSpPr txBox="1"/>
          <p:nvPr/>
        </p:nvSpPr>
        <p:spPr>
          <a:xfrm>
            <a:off x="661419" y="3128751"/>
            <a:ext cx="1071127" cy="307777"/>
          </a:xfrm>
          <a:prstGeom prst="rect">
            <a:avLst/>
          </a:prstGeom>
          <a:noFill/>
        </p:spPr>
        <p:txBody>
          <a:bodyPr wrap="none" rtlCol="0">
            <a:spAutoFit/>
          </a:bodyPr>
          <a:lstStyle/>
          <a:p>
            <a:r>
              <a:rPr lang="fr-FR" dirty="0"/>
              <a:t>Exemples :</a:t>
            </a:r>
          </a:p>
        </p:txBody>
      </p:sp>
      <p:grpSp>
        <p:nvGrpSpPr>
          <p:cNvPr id="23" name="Groupe 22">
            <a:extLst>
              <a:ext uri="{FF2B5EF4-FFF2-40B4-BE49-F238E27FC236}">
                <a16:creationId xmlns:a16="http://schemas.microsoft.com/office/drawing/2014/main" id="{CAEDB977-E6B4-E1F4-6D1F-EE95C8A402BD}"/>
              </a:ext>
            </a:extLst>
          </p:cNvPr>
          <p:cNvGrpSpPr/>
          <p:nvPr/>
        </p:nvGrpSpPr>
        <p:grpSpPr>
          <a:xfrm>
            <a:off x="758280" y="2268627"/>
            <a:ext cx="1068426" cy="671105"/>
            <a:chOff x="4851" y="601149"/>
            <a:chExt cx="1068426" cy="671105"/>
          </a:xfrm>
        </p:grpSpPr>
        <p:sp>
          <p:nvSpPr>
            <p:cNvPr id="24" name="Rectangle à coins arrondis 10">
              <a:extLst>
                <a:ext uri="{FF2B5EF4-FFF2-40B4-BE49-F238E27FC236}">
                  <a16:creationId xmlns:a16="http://schemas.microsoft.com/office/drawing/2014/main" id="{569DFE45-7B8D-9EC7-08B2-12A1BC2D0E25}"/>
                </a:ext>
              </a:extLst>
            </p:cNvPr>
            <p:cNvSpPr/>
            <p:nvPr/>
          </p:nvSpPr>
          <p:spPr>
            <a:xfrm>
              <a:off x="4851" y="601149"/>
              <a:ext cx="1068426"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ZoneTexte 24">
              <a:extLst>
                <a:ext uri="{FF2B5EF4-FFF2-40B4-BE49-F238E27FC236}">
                  <a16:creationId xmlns:a16="http://schemas.microsoft.com/office/drawing/2014/main" id="{35E265D2-737C-52B3-E065-7F0926C88BC0}"/>
                </a:ext>
              </a:extLst>
            </p:cNvPr>
            <p:cNvSpPr txBox="1"/>
            <p:nvPr/>
          </p:nvSpPr>
          <p:spPr>
            <a:xfrm>
              <a:off x="24507" y="620805"/>
              <a:ext cx="1029114"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marR="0" lvl="0" indent="0" algn="ctr" defTabSz="577850" rtl="0" eaLnBrk="1" fontAlgn="auto" latinLnBrk="0" hangingPunct="1">
                <a:lnSpc>
                  <a:spcPct val="90000"/>
                </a:lnSpc>
                <a:spcBef>
                  <a:spcPct val="0"/>
                </a:spcBef>
                <a:spcAft>
                  <a:spcPct val="35000"/>
                </a:spcAft>
                <a:buClr>
                  <a:srgbClr val="000000"/>
                </a:buClr>
                <a:buSzTx/>
                <a:buFont typeface="Arial"/>
                <a:buNone/>
                <a:tabLst/>
                <a:defRPr/>
              </a:pPr>
              <a:r>
                <a:rPr kumimoji="0" lang="fr-FR" sz="1300" b="0" i="0" u="none" strike="noStrike" kern="1200" cap="none" spc="0" normalizeH="0" baseline="0" noProof="0" dirty="0">
                  <a:ln>
                    <a:noFill/>
                  </a:ln>
                  <a:solidFill>
                    <a:prstClr val="white"/>
                  </a:solidFill>
                  <a:effectLst/>
                  <a:uLnTx/>
                  <a:uFillTx/>
                  <a:latin typeface="Arial"/>
                  <a:ea typeface="+mn-ea"/>
                  <a:cs typeface="+mn-cs"/>
                  <a:sym typeface="Arial"/>
                </a:rPr>
                <a:t>Détection</a:t>
              </a:r>
            </a:p>
          </p:txBody>
        </p:sp>
      </p:grpSp>
      <p:grpSp>
        <p:nvGrpSpPr>
          <p:cNvPr id="26" name="Groupe 25">
            <a:extLst>
              <a:ext uri="{FF2B5EF4-FFF2-40B4-BE49-F238E27FC236}">
                <a16:creationId xmlns:a16="http://schemas.microsoft.com/office/drawing/2014/main" id="{1CA3669C-7BBF-B6DE-4F10-86AEE3E1A9A1}"/>
              </a:ext>
            </a:extLst>
          </p:cNvPr>
          <p:cNvGrpSpPr/>
          <p:nvPr/>
        </p:nvGrpSpPr>
        <p:grpSpPr>
          <a:xfrm>
            <a:off x="1977669" y="2465982"/>
            <a:ext cx="226506" cy="264969"/>
            <a:chOff x="1180120" y="804217"/>
            <a:chExt cx="226506" cy="264969"/>
          </a:xfrm>
        </p:grpSpPr>
        <p:sp>
          <p:nvSpPr>
            <p:cNvPr id="27" name="Flèche droite 43">
              <a:extLst>
                <a:ext uri="{FF2B5EF4-FFF2-40B4-BE49-F238E27FC236}">
                  <a16:creationId xmlns:a16="http://schemas.microsoft.com/office/drawing/2014/main" id="{F1F076B4-3C75-806C-7D98-829942FDD5F2}"/>
                </a:ext>
              </a:extLst>
            </p:cNvPr>
            <p:cNvSpPr/>
            <p:nvPr/>
          </p:nvSpPr>
          <p:spPr>
            <a:xfrm>
              <a:off x="1180120"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Flèche droite 4">
              <a:extLst>
                <a:ext uri="{FF2B5EF4-FFF2-40B4-BE49-F238E27FC236}">
                  <a16:creationId xmlns:a16="http://schemas.microsoft.com/office/drawing/2014/main" id="{28A5B8CC-264A-545F-6429-27235AD76834}"/>
                </a:ext>
              </a:extLst>
            </p:cNvPr>
            <p:cNvSpPr txBox="1"/>
            <p:nvPr/>
          </p:nvSpPr>
          <p:spPr>
            <a:xfrm>
              <a:off x="1180120"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444500" rtl="0" eaLnBrk="1" fontAlgn="auto" latinLnBrk="0" hangingPunct="1">
                <a:lnSpc>
                  <a:spcPct val="90000"/>
                </a:lnSpc>
                <a:spcBef>
                  <a:spcPct val="0"/>
                </a:spcBef>
                <a:spcAft>
                  <a:spcPct val="35000"/>
                </a:spcAft>
                <a:buClr>
                  <a:srgbClr val="000000"/>
                </a:buClr>
                <a:buSzTx/>
                <a:buFont typeface="Arial"/>
                <a:buNone/>
                <a:tabLst/>
                <a:defRPr/>
              </a:pPr>
              <a:endParaRPr kumimoji="0" lang="fr-FR" sz="1000" b="0" i="0" u="none" strike="noStrike" kern="1200" cap="none" spc="0" normalizeH="0" baseline="0" noProof="0">
                <a:ln>
                  <a:noFill/>
                </a:ln>
                <a:solidFill>
                  <a:prstClr val="white"/>
                </a:solidFill>
                <a:effectLst/>
                <a:uLnTx/>
                <a:uFillTx/>
                <a:latin typeface="Arial"/>
                <a:ea typeface="+mn-ea"/>
                <a:cs typeface="+mn-cs"/>
                <a:sym typeface="Arial"/>
              </a:endParaRPr>
            </a:p>
          </p:txBody>
        </p:sp>
      </p:grpSp>
      <p:grpSp>
        <p:nvGrpSpPr>
          <p:cNvPr id="29" name="Groupe 28">
            <a:extLst>
              <a:ext uri="{FF2B5EF4-FFF2-40B4-BE49-F238E27FC236}">
                <a16:creationId xmlns:a16="http://schemas.microsoft.com/office/drawing/2014/main" id="{2E8656A4-EC26-81A8-51FA-90A2FF5969FF}"/>
              </a:ext>
            </a:extLst>
          </p:cNvPr>
          <p:cNvGrpSpPr/>
          <p:nvPr/>
        </p:nvGrpSpPr>
        <p:grpSpPr>
          <a:xfrm>
            <a:off x="2230245" y="2262914"/>
            <a:ext cx="1230400" cy="671105"/>
            <a:chOff x="1432696" y="601149"/>
            <a:chExt cx="1230400" cy="671105"/>
          </a:xfrm>
        </p:grpSpPr>
        <p:sp>
          <p:nvSpPr>
            <p:cNvPr id="30" name="Rectangle à coins arrondis 41">
              <a:extLst>
                <a:ext uri="{FF2B5EF4-FFF2-40B4-BE49-F238E27FC236}">
                  <a16:creationId xmlns:a16="http://schemas.microsoft.com/office/drawing/2014/main" id="{928AACF2-1DE5-0EDB-6714-66F731D16BBA}"/>
                </a:ext>
              </a:extLst>
            </p:cNvPr>
            <p:cNvSpPr/>
            <p:nvPr/>
          </p:nvSpPr>
          <p:spPr>
            <a:xfrm>
              <a:off x="1500648" y="601149"/>
              <a:ext cx="1068426"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ZoneTexte 30">
              <a:extLst>
                <a:ext uri="{FF2B5EF4-FFF2-40B4-BE49-F238E27FC236}">
                  <a16:creationId xmlns:a16="http://schemas.microsoft.com/office/drawing/2014/main" id="{2E4D492D-47B0-4DF5-35A0-15CC6B46AF1C}"/>
                </a:ext>
              </a:extLst>
            </p:cNvPr>
            <p:cNvSpPr txBox="1"/>
            <p:nvPr/>
          </p:nvSpPr>
          <p:spPr>
            <a:xfrm>
              <a:off x="1432696" y="620805"/>
              <a:ext cx="1230400"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marR="0" lvl="0" indent="0" algn="ctr" defTabSz="577850" rtl="0" eaLnBrk="1" fontAlgn="auto" latinLnBrk="0" hangingPunct="1">
                <a:lnSpc>
                  <a:spcPct val="90000"/>
                </a:lnSpc>
                <a:spcBef>
                  <a:spcPct val="0"/>
                </a:spcBef>
                <a:spcAft>
                  <a:spcPct val="35000"/>
                </a:spcAft>
                <a:buClr>
                  <a:srgbClr val="000000"/>
                </a:buClr>
                <a:buSzTx/>
                <a:buFont typeface="Arial"/>
                <a:buNone/>
                <a:tabLst/>
                <a:defRPr/>
              </a:pPr>
              <a:r>
                <a:rPr kumimoji="0" lang="fr-FR" sz="1300" b="0" i="0" u="none" strike="noStrike" kern="1200" cap="none" spc="0" normalizeH="0" baseline="0" noProof="0" dirty="0">
                  <a:ln>
                    <a:noFill/>
                  </a:ln>
                  <a:solidFill>
                    <a:prstClr val="white"/>
                  </a:solidFill>
                  <a:effectLst/>
                  <a:uLnTx/>
                  <a:uFillTx/>
                  <a:latin typeface="Arial"/>
                  <a:ea typeface="+mn-ea"/>
                  <a:cs typeface="+mn-cs"/>
                  <a:sym typeface="Arial"/>
                </a:rPr>
                <a:t>Prétraitement</a:t>
              </a:r>
            </a:p>
          </p:txBody>
        </p:sp>
      </p:grpSp>
      <p:grpSp>
        <p:nvGrpSpPr>
          <p:cNvPr id="32" name="Groupe 31">
            <a:extLst>
              <a:ext uri="{FF2B5EF4-FFF2-40B4-BE49-F238E27FC236}">
                <a16:creationId xmlns:a16="http://schemas.microsoft.com/office/drawing/2014/main" id="{2174C825-F8F0-B4B7-84C4-D62FA16437CA}"/>
              </a:ext>
            </a:extLst>
          </p:cNvPr>
          <p:cNvGrpSpPr/>
          <p:nvPr/>
        </p:nvGrpSpPr>
        <p:grpSpPr>
          <a:xfrm>
            <a:off x="3679397" y="2465982"/>
            <a:ext cx="226506" cy="264969"/>
            <a:chOff x="2675917" y="804217"/>
            <a:chExt cx="226506" cy="264969"/>
          </a:xfrm>
        </p:grpSpPr>
        <p:sp>
          <p:nvSpPr>
            <p:cNvPr id="33" name="Flèche droite 20">
              <a:extLst>
                <a:ext uri="{FF2B5EF4-FFF2-40B4-BE49-F238E27FC236}">
                  <a16:creationId xmlns:a16="http://schemas.microsoft.com/office/drawing/2014/main" id="{EA07CE4B-19A3-2F83-C112-DAA312123091}"/>
                </a:ext>
              </a:extLst>
            </p:cNvPr>
            <p:cNvSpPr/>
            <p:nvPr/>
          </p:nvSpPr>
          <p:spPr>
            <a:xfrm>
              <a:off x="2675917"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Flèche droite 4">
              <a:extLst>
                <a:ext uri="{FF2B5EF4-FFF2-40B4-BE49-F238E27FC236}">
                  <a16:creationId xmlns:a16="http://schemas.microsoft.com/office/drawing/2014/main" id="{77287F53-51EA-5D6C-E2C1-73A7F943E53A}"/>
                </a:ext>
              </a:extLst>
            </p:cNvPr>
            <p:cNvSpPr txBox="1"/>
            <p:nvPr/>
          </p:nvSpPr>
          <p:spPr>
            <a:xfrm>
              <a:off x="2675917"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444500" rtl="0" eaLnBrk="1" fontAlgn="auto" latinLnBrk="0" hangingPunct="1">
                <a:lnSpc>
                  <a:spcPct val="90000"/>
                </a:lnSpc>
                <a:spcBef>
                  <a:spcPct val="0"/>
                </a:spcBef>
                <a:spcAft>
                  <a:spcPct val="35000"/>
                </a:spcAft>
                <a:buClr>
                  <a:srgbClr val="000000"/>
                </a:buClr>
                <a:buSzTx/>
                <a:buFont typeface="Arial"/>
                <a:buNone/>
                <a:tabLst/>
                <a:defRPr/>
              </a:pPr>
              <a:endParaRPr kumimoji="0" lang="fr-FR" sz="1000" b="0" i="0" u="none" strike="noStrike" kern="1200" cap="none" spc="0" normalizeH="0" baseline="0" noProof="0">
                <a:ln>
                  <a:noFill/>
                </a:ln>
                <a:solidFill>
                  <a:prstClr val="white"/>
                </a:solidFill>
                <a:effectLst/>
                <a:uLnTx/>
                <a:uFillTx/>
                <a:latin typeface="Arial"/>
                <a:ea typeface="+mn-ea"/>
                <a:cs typeface="+mn-cs"/>
                <a:sym typeface="Arial"/>
              </a:endParaRPr>
            </a:p>
          </p:txBody>
        </p:sp>
      </p:grpSp>
      <p:grpSp>
        <p:nvGrpSpPr>
          <p:cNvPr id="35" name="Groupe 34">
            <a:extLst>
              <a:ext uri="{FF2B5EF4-FFF2-40B4-BE49-F238E27FC236}">
                <a16:creationId xmlns:a16="http://schemas.microsoft.com/office/drawing/2014/main" id="{9FC3C52D-0F32-F785-5E9A-C1D237540645}"/>
              </a:ext>
            </a:extLst>
          </p:cNvPr>
          <p:cNvGrpSpPr/>
          <p:nvPr/>
        </p:nvGrpSpPr>
        <p:grpSpPr>
          <a:xfrm>
            <a:off x="4220598" y="2243258"/>
            <a:ext cx="1604808" cy="671105"/>
            <a:chOff x="2996445" y="601149"/>
            <a:chExt cx="1604808" cy="671105"/>
          </a:xfrm>
        </p:grpSpPr>
        <p:sp>
          <p:nvSpPr>
            <p:cNvPr id="36" name="Rectangle à coins arrondis 18">
              <a:extLst>
                <a:ext uri="{FF2B5EF4-FFF2-40B4-BE49-F238E27FC236}">
                  <a16:creationId xmlns:a16="http://schemas.microsoft.com/office/drawing/2014/main" id="{B01691EB-1EB4-A6B5-4A51-108F6BE9CF45}"/>
                </a:ext>
              </a:extLst>
            </p:cNvPr>
            <p:cNvSpPr/>
            <p:nvPr/>
          </p:nvSpPr>
          <p:spPr>
            <a:xfrm>
              <a:off x="2996445" y="601149"/>
              <a:ext cx="1604808"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ZoneTexte 36">
              <a:extLst>
                <a:ext uri="{FF2B5EF4-FFF2-40B4-BE49-F238E27FC236}">
                  <a16:creationId xmlns:a16="http://schemas.microsoft.com/office/drawing/2014/main" id="{97841FC9-DD82-959A-81DA-5964703AB4F6}"/>
                </a:ext>
              </a:extLst>
            </p:cNvPr>
            <p:cNvSpPr txBox="1"/>
            <p:nvPr/>
          </p:nvSpPr>
          <p:spPr>
            <a:xfrm>
              <a:off x="3016101" y="620805"/>
              <a:ext cx="1565496"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marR="0" lvl="0" indent="0" algn="ctr" defTabSz="577850" rtl="0" eaLnBrk="1" fontAlgn="auto" latinLnBrk="0" hangingPunct="1">
                <a:lnSpc>
                  <a:spcPct val="90000"/>
                </a:lnSpc>
                <a:spcBef>
                  <a:spcPct val="0"/>
                </a:spcBef>
                <a:spcAft>
                  <a:spcPct val="35000"/>
                </a:spcAft>
                <a:buClr>
                  <a:srgbClr val="000000"/>
                </a:buClr>
                <a:buSzTx/>
                <a:buFont typeface="Arial"/>
                <a:buNone/>
                <a:tabLst/>
                <a:defRPr/>
              </a:pPr>
              <a:r>
                <a:rPr kumimoji="0" lang="fr-FR" sz="1300" b="0" i="0" u="none" strike="noStrike" kern="1200" cap="none" spc="0" normalizeH="0" baseline="0" noProof="0" dirty="0">
                  <a:ln>
                    <a:noFill/>
                  </a:ln>
                  <a:solidFill>
                    <a:prstClr val="white"/>
                  </a:solidFill>
                  <a:effectLst/>
                  <a:uLnTx/>
                  <a:uFillTx/>
                  <a:latin typeface="Arial"/>
                  <a:ea typeface="+mn-ea"/>
                  <a:cs typeface="+mn-cs"/>
                  <a:sym typeface="Arial"/>
                </a:rPr>
                <a:t>Extraction des caractéristiques</a:t>
              </a:r>
            </a:p>
          </p:txBody>
        </p:sp>
      </p:grpSp>
      <p:pic>
        <p:nvPicPr>
          <p:cNvPr id="51" name="Image 50">
            <a:extLst>
              <a:ext uri="{FF2B5EF4-FFF2-40B4-BE49-F238E27FC236}">
                <a16:creationId xmlns:a16="http://schemas.microsoft.com/office/drawing/2014/main" id="{4585D7B6-AC91-D78F-6431-90AC6402C1C2}"/>
              </a:ext>
            </a:extLst>
          </p:cNvPr>
          <p:cNvPicPr>
            <a:picLocks noChangeAspect="1"/>
          </p:cNvPicPr>
          <p:nvPr/>
        </p:nvPicPr>
        <p:blipFill>
          <a:blip r:embed="rId3"/>
          <a:stretch>
            <a:fillRect/>
          </a:stretch>
        </p:blipFill>
        <p:spPr>
          <a:xfrm>
            <a:off x="4198621" y="3569423"/>
            <a:ext cx="1754313" cy="1454453"/>
          </a:xfrm>
          <a:prstGeom prst="rect">
            <a:avLst/>
          </a:prstGeom>
        </p:spPr>
      </p:pic>
      <p:pic>
        <p:nvPicPr>
          <p:cNvPr id="52" name="Image 51">
            <a:extLst>
              <a:ext uri="{FF2B5EF4-FFF2-40B4-BE49-F238E27FC236}">
                <a16:creationId xmlns:a16="http://schemas.microsoft.com/office/drawing/2014/main" id="{95EB18E7-53D1-7F62-EE1A-A5924FD869EF}"/>
              </a:ext>
            </a:extLst>
          </p:cNvPr>
          <p:cNvPicPr>
            <a:picLocks noChangeAspect="1"/>
          </p:cNvPicPr>
          <p:nvPr/>
        </p:nvPicPr>
        <p:blipFill>
          <a:blip r:embed="rId4"/>
          <a:stretch>
            <a:fillRect/>
          </a:stretch>
        </p:blipFill>
        <p:spPr>
          <a:xfrm>
            <a:off x="2274963" y="3854751"/>
            <a:ext cx="1085850" cy="1000125"/>
          </a:xfrm>
          <a:prstGeom prst="rect">
            <a:avLst/>
          </a:prstGeom>
        </p:spPr>
      </p:pic>
      <p:pic>
        <p:nvPicPr>
          <p:cNvPr id="53" name="Image 52">
            <a:extLst>
              <a:ext uri="{FF2B5EF4-FFF2-40B4-BE49-F238E27FC236}">
                <a16:creationId xmlns:a16="http://schemas.microsoft.com/office/drawing/2014/main" id="{712AD7C0-6F98-6459-F9C0-BF3038B86BB6}"/>
              </a:ext>
            </a:extLst>
          </p:cNvPr>
          <p:cNvPicPr>
            <a:picLocks noChangeAspect="1"/>
          </p:cNvPicPr>
          <p:nvPr/>
        </p:nvPicPr>
        <p:blipFill>
          <a:blip r:embed="rId5"/>
          <a:stretch>
            <a:fillRect/>
          </a:stretch>
        </p:blipFill>
        <p:spPr>
          <a:xfrm>
            <a:off x="735922" y="3569424"/>
            <a:ext cx="1071127" cy="1454453"/>
          </a:xfrm>
          <a:prstGeom prst="rect">
            <a:avLst/>
          </a:prstGeom>
        </p:spPr>
      </p:pic>
      <p:grpSp>
        <p:nvGrpSpPr>
          <p:cNvPr id="54" name="Groupe 53">
            <a:extLst>
              <a:ext uri="{FF2B5EF4-FFF2-40B4-BE49-F238E27FC236}">
                <a16:creationId xmlns:a16="http://schemas.microsoft.com/office/drawing/2014/main" id="{EE58314C-8C94-9F20-A83C-07793CF61757}"/>
              </a:ext>
            </a:extLst>
          </p:cNvPr>
          <p:cNvGrpSpPr/>
          <p:nvPr/>
        </p:nvGrpSpPr>
        <p:grpSpPr>
          <a:xfrm>
            <a:off x="1961729" y="4222330"/>
            <a:ext cx="226506" cy="264969"/>
            <a:chOff x="1180120" y="804217"/>
            <a:chExt cx="226506" cy="264969"/>
          </a:xfrm>
        </p:grpSpPr>
        <p:sp>
          <p:nvSpPr>
            <p:cNvPr id="55" name="Flèche droite 43">
              <a:extLst>
                <a:ext uri="{FF2B5EF4-FFF2-40B4-BE49-F238E27FC236}">
                  <a16:creationId xmlns:a16="http://schemas.microsoft.com/office/drawing/2014/main" id="{86FE3084-FED4-7403-AF12-8208F9F3A25F}"/>
                </a:ext>
              </a:extLst>
            </p:cNvPr>
            <p:cNvSpPr/>
            <p:nvPr/>
          </p:nvSpPr>
          <p:spPr>
            <a:xfrm>
              <a:off x="1180120"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6" name="Flèche droite 4">
              <a:extLst>
                <a:ext uri="{FF2B5EF4-FFF2-40B4-BE49-F238E27FC236}">
                  <a16:creationId xmlns:a16="http://schemas.microsoft.com/office/drawing/2014/main" id="{7D048DA4-5F62-4966-40FF-578A901652C7}"/>
                </a:ext>
              </a:extLst>
            </p:cNvPr>
            <p:cNvSpPr txBox="1"/>
            <p:nvPr/>
          </p:nvSpPr>
          <p:spPr>
            <a:xfrm>
              <a:off x="1180120"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p:txBody>
        </p:sp>
      </p:grpSp>
      <p:grpSp>
        <p:nvGrpSpPr>
          <p:cNvPr id="57" name="Groupe 56">
            <a:extLst>
              <a:ext uri="{FF2B5EF4-FFF2-40B4-BE49-F238E27FC236}">
                <a16:creationId xmlns:a16="http://schemas.microsoft.com/office/drawing/2014/main" id="{531A92AB-176B-24F7-0A7C-64F2A92B4105}"/>
              </a:ext>
            </a:extLst>
          </p:cNvPr>
          <p:cNvGrpSpPr/>
          <p:nvPr/>
        </p:nvGrpSpPr>
        <p:grpSpPr>
          <a:xfrm>
            <a:off x="3659809" y="4222242"/>
            <a:ext cx="226506" cy="264969"/>
            <a:chOff x="2675917" y="804217"/>
            <a:chExt cx="226506" cy="264969"/>
          </a:xfrm>
        </p:grpSpPr>
        <p:sp>
          <p:nvSpPr>
            <p:cNvPr id="58" name="Flèche droite 20">
              <a:extLst>
                <a:ext uri="{FF2B5EF4-FFF2-40B4-BE49-F238E27FC236}">
                  <a16:creationId xmlns:a16="http://schemas.microsoft.com/office/drawing/2014/main" id="{A685DEE5-CC97-0A32-B422-16E3F7E3CF5F}"/>
                </a:ext>
              </a:extLst>
            </p:cNvPr>
            <p:cNvSpPr/>
            <p:nvPr/>
          </p:nvSpPr>
          <p:spPr>
            <a:xfrm>
              <a:off x="2675917"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Flèche droite 4">
              <a:extLst>
                <a:ext uri="{FF2B5EF4-FFF2-40B4-BE49-F238E27FC236}">
                  <a16:creationId xmlns:a16="http://schemas.microsoft.com/office/drawing/2014/main" id="{B132322E-087B-AFD8-D9AA-7B95233BE117}"/>
                </a:ext>
              </a:extLst>
            </p:cNvPr>
            <p:cNvSpPr txBox="1"/>
            <p:nvPr/>
          </p:nvSpPr>
          <p:spPr>
            <a:xfrm>
              <a:off x="2675917"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p:txBody>
        </p:sp>
      </p:grpSp>
    </p:spTree>
    <p:extLst>
      <p:ext uri="{BB962C8B-B14F-4D97-AF65-F5344CB8AC3E}">
        <p14:creationId xmlns:p14="http://schemas.microsoft.com/office/powerpoint/2010/main" val="3911935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 name="ZoneTexte 13"/>
          <p:cNvSpPr txBox="1"/>
          <p:nvPr/>
        </p:nvSpPr>
        <p:spPr>
          <a:xfrm>
            <a:off x="241300" y="63500"/>
            <a:ext cx="41056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800" b="0" i="0" u="none" strike="noStrike" kern="0" cap="none" spc="0" normalizeH="0" baseline="0" noProof="0" dirty="0">
                <a:ln>
                  <a:noFill/>
                </a:ln>
                <a:solidFill>
                  <a:srgbClr val="000000"/>
                </a:solidFill>
                <a:effectLst/>
                <a:uLnTx/>
                <a:uFillTx/>
                <a:latin typeface="Arial"/>
                <a:cs typeface="Arial"/>
                <a:sym typeface="Arial"/>
              </a:rPr>
              <a:t>Reconnaissance Faciale</a:t>
            </a:r>
          </a:p>
        </p:txBody>
      </p:sp>
      <p:sp>
        <p:nvSpPr>
          <p:cNvPr id="6" name="Rectangle 5"/>
          <p:cNvSpPr/>
          <p:nvPr/>
        </p:nvSpPr>
        <p:spPr>
          <a:xfrm>
            <a:off x="661419" y="1667478"/>
            <a:ext cx="3254417"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500" b="1" i="0" u="none" strike="noStrike" kern="0" cap="none" spc="0" normalizeH="0" baseline="0" noProof="0" dirty="0">
                <a:ln>
                  <a:noFill/>
                </a:ln>
                <a:solidFill>
                  <a:srgbClr val="000000"/>
                </a:solidFill>
                <a:effectLst/>
                <a:uLnTx/>
                <a:uFillTx/>
                <a:latin typeface="Arial"/>
                <a:cs typeface="Arial"/>
                <a:sym typeface="Arial"/>
              </a:rPr>
              <a:t>Étapes de reconnaissance faciale</a:t>
            </a:r>
          </a:p>
        </p:txBody>
      </p:sp>
      <p:sp>
        <p:nvSpPr>
          <p:cNvPr id="2" name="ZoneTexte 1"/>
          <p:cNvSpPr txBox="1"/>
          <p:nvPr/>
        </p:nvSpPr>
        <p:spPr>
          <a:xfrm>
            <a:off x="661419" y="3128751"/>
            <a:ext cx="10711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Exemples :</a:t>
            </a:r>
          </a:p>
        </p:txBody>
      </p:sp>
      <p:grpSp>
        <p:nvGrpSpPr>
          <p:cNvPr id="10" name="Groupe 9"/>
          <p:cNvGrpSpPr/>
          <p:nvPr/>
        </p:nvGrpSpPr>
        <p:grpSpPr>
          <a:xfrm>
            <a:off x="758280" y="2268627"/>
            <a:ext cx="1068426" cy="671105"/>
            <a:chOff x="4851" y="601149"/>
            <a:chExt cx="1068426" cy="671105"/>
          </a:xfrm>
        </p:grpSpPr>
        <p:sp>
          <p:nvSpPr>
            <p:cNvPr id="11" name="Rectangle à coins arrondis 10"/>
            <p:cNvSpPr/>
            <p:nvPr/>
          </p:nvSpPr>
          <p:spPr>
            <a:xfrm>
              <a:off x="4851" y="601149"/>
              <a:ext cx="1068426"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ZoneTexte 11"/>
            <p:cNvSpPr txBox="1"/>
            <p:nvPr/>
          </p:nvSpPr>
          <p:spPr>
            <a:xfrm>
              <a:off x="24507" y="620805"/>
              <a:ext cx="1029114"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marR="0" lvl="0" indent="0" algn="ctr" defTabSz="577850" rtl="0" eaLnBrk="1" fontAlgn="auto" latinLnBrk="0" hangingPunct="1">
                <a:lnSpc>
                  <a:spcPct val="90000"/>
                </a:lnSpc>
                <a:spcBef>
                  <a:spcPct val="0"/>
                </a:spcBef>
                <a:spcAft>
                  <a:spcPct val="35000"/>
                </a:spcAft>
                <a:buClr>
                  <a:srgbClr val="000000"/>
                </a:buClr>
                <a:buSzTx/>
                <a:buFont typeface="Arial"/>
                <a:buNone/>
                <a:tabLst/>
                <a:defRPr/>
              </a:pPr>
              <a:r>
                <a:rPr kumimoji="0" lang="fr-FR" sz="1300" b="0" i="0" u="none" strike="noStrike" kern="1200" cap="none" spc="0" normalizeH="0" baseline="0" noProof="0" dirty="0">
                  <a:ln>
                    <a:noFill/>
                  </a:ln>
                  <a:solidFill>
                    <a:prstClr val="white"/>
                  </a:solidFill>
                  <a:effectLst/>
                  <a:uLnTx/>
                  <a:uFillTx/>
                  <a:latin typeface="Arial"/>
                  <a:ea typeface="+mn-ea"/>
                  <a:cs typeface="+mn-cs"/>
                  <a:sym typeface="Arial"/>
                </a:rPr>
                <a:t>Détection</a:t>
              </a:r>
            </a:p>
          </p:txBody>
        </p:sp>
      </p:grpSp>
      <p:grpSp>
        <p:nvGrpSpPr>
          <p:cNvPr id="40" name="Groupe 39"/>
          <p:cNvGrpSpPr/>
          <p:nvPr/>
        </p:nvGrpSpPr>
        <p:grpSpPr>
          <a:xfrm>
            <a:off x="1977669" y="2465982"/>
            <a:ext cx="226506" cy="264969"/>
            <a:chOff x="1180120" y="804217"/>
            <a:chExt cx="226506" cy="264969"/>
          </a:xfrm>
        </p:grpSpPr>
        <p:sp>
          <p:nvSpPr>
            <p:cNvPr id="44" name="Flèche droite 43"/>
            <p:cNvSpPr/>
            <p:nvPr/>
          </p:nvSpPr>
          <p:spPr>
            <a:xfrm>
              <a:off x="1180120"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5" name="Flèche droite 4"/>
            <p:cNvSpPr txBox="1"/>
            <p:nvPr/>
          </p:nvSpPr>
          <p:spPr>
            <a:xfrm>
              <a:off x="1180120"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444500" rtl="0" eaLnBrk="1" fontAlgn="auto" latinLnBrk="0" hangingPunct="1">
                <a:lnSpc>
                  <a:spcPct val="90000"/>
                </a:lnSpc>
                <a:spcBef>
                  <a:spcPct val="0"/>
                </a:spcBef>
                <a:spcAft>
                  <a:spcPct val="35000"/>
                </a:spcAft>
                <a:buClr>
                  <a:srgbClr val="000000"/>
                </a:buClr>
                <a:buSzTx/>
                <a:buFont typeface="Arial"/>
                <a:buNone/>
                <a:tabLst/>
                <a:defRPr/>
              </a:pPr>
              <a:endParaRPr kumimoji="0" lang="fr-FR" sz="1000" b="0" i="0" u="none" strike="noStrike" kern="1200" cap="none" spc="0" normalizeH="0" baseline="0" noProof="0">
                <a:ln>
                  <a:noFill/>
                </a:ln>
                <a:solidFill>
                  <a:prstClr val="white"/>
                </a:solidFill>
                <a:effectLst/>
                <a:uLnTx/>
                <a:uFillTx/>
                <a:latin typeface="Arial"/>
                <a:ea typeface="+mn-ea"/>
                <a:cs typeface="+mn-cs"/>
                <a:sym typeface="Arial"/>
              </a:endParaRPr>
            </a:p>
          </p:txBody>
        </p:sp>
      </p:grpSp>
      <p:grpSp>
        <p:nvGrpSpPr>
          <p:cNvPr id="41" name="Groupe 40"/>
          <p:cNvGrpSpPr/>
          <p:nvPr/>
        </p:nvGrpSpPr>
        <p:grpSpPr>
          <a:xfrm>
            <a:off x="2230245" y="2262914"/>
            <a:ext cx="1230400" cy="671105"/>
            <a:chOff x="1432696" y="601149"/>
            <a:chExt cx="1230400" cy="671105"/>
          </a:xfrm>
        </p:grpSpPr>
        <p:sp>
          <p:nvSpPr>
            <p:cNvPr id="42" name="Rectangle à coins arrondis 41"/>
            <p:cNvSpPr/>
            <p:nvPr/>
          </p:nvSpPr>
          <p:spPr>
            <a:xfrm>
              <a:off x="1500648" y="601149"/>
              <a:ext cx="1068426"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ZoneTexte 42"/>
            <p:cNvSpPr txBox="1"/>
            <p:nvPr/>
          </p:nvSpPr>
          <p:spPr>
            <a:xfrm>
              <a:off x="1432696" y="620805"/>
              <a:ext cx="1230400"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marR="0" lvl="0" indent="0" algn="ctr" defTabSz="577850" rtl="0" eaLnBrk="1" fontAlgn="auto" latinLnBrk="0" hangingPunct="1">
                <a:lnSpc>
                  <a:spcPct val="90000"/>
                </a:lnSpc>
                <a:spcBef>
                  <a:spcPct val="0"/>
                </a:spcBef>
                <a:spcAft>
                  <a:spcPct val="35000"/>
                </a:spcAft>
                <a:buClr>
                  <a:srgbClr val="000000"/>
                </a:buClr>
                <a:buSzTx/>
                <a:buFont typeface="Arial"/>
                <a:buNone/>
                <a:tabLst/>
                <a:defRPr/>
              </a:pPr>
              <a:r>
                <a:rPr kumimoji="0" lang="fr-FR" sz="1300" b="0" i="0" u="none" strike="noStrike" kern="1200" cap="none" spc="0" normalizeH="0" baseline="0" noProof="0" dirty="0">
                  <a:ln>
                    <a:noFill/>
                  </a:ln>
                  <a:solidFill>
                    <a:prstClr val="white"/>
                  </a:solidFill>
                  <a:effectLst/>
                  <a:uLnTx/>
                  <a:uFillTx/>
                  <a:latin typeface="Arial"/>
                  <a:ea typeface="+mn-ea"/>
                  <a:cs typeface="+mn-cs"/>
                  <a:sym typeface="Arial"/>
                </a:rPr>
                <a:t>Prétraitement</a:t>
              </a:r>
            </a:p>
          </p:txBody>
        </p:sp>
      </p:grpSp>
      <p:grpSp>
        <p:nvGrpSpPr>
          <p:cNvPr id="17" name="Groupe 16"/>
          <p:cNvGrpSpPr/>
          <p:nvPr/>
        </p:nvGrpSpPr>
        <p:grpSpPr>
          <a:xfrm>
            <a:off x="3679397" y="2465982"/>
            <a:ext cx="226506" cy="264969"/>
            <a:chOff x="2675917" y="804217"/>
            <a:chExt cx="226506" cy="264969"/>
          </a:xfrm>
        </p:grpSpPr>
        <p:sp>
          <p:nvSpPr>
            <p:cNvPr id="21" name="Flèche droite 20"/>
            <p:cNvSpPr/>
            <p:nvPr/>
          </p:nvSpPr>
          <p:spPr>
            <a:xfrm>
              <a:off x="2675917"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Flèche droite 4"/>
            <p:cNvSpPr txBox="1"/>
            <p:nvPr/>
          </p:nvSpPr>
          <p:spPr>
            <a:xfrm>
              <a:off x="2675917"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444500" rtl="0" eaLnBrk="1" fontAlgn="auto" latinLnBrk="0" hangingPunct="1">
                <a:lnSpc>
                  <a:spcPct val="90000"/>
                </a:lnSpc>
                <a:spcBef>
                  <a:spcPct val="0"/>
                </a:spcBef>
                <a:spcAft>
                  <a:spcPct val="35000"/>
                </a:spcAft>
                <a:buClr>
                  <a:srgbClr val="000000"/>
                </a:buClr>
                <a:buSzTx/>
                <a:buFont typeface="Arial"/>
                <a:buNone/>
                <a:tabLst/>
                <a:defRPr/>
              </a:pPr>
              <a:endParaRPr kumimoji="0" lang="fr-FR" sz="1000" b="0" i="0" u="none" strike="noStrike" kern="1200" cap="none" spc="0" normalizeH="0" baseline="0" noProof="0">
                <a:ln>
                  <a:noFill/>
                </a:ln>
                <a:solidFill>
                  <a:prstClr val="white"/>
                </a:solidFill>
                <a:effectLst/>
                <a:uLnTx/>
                <a:uFillTx/>
                <a:latin typeface="Arial"/>
                <a:ea typeface="+mn-ea"/>
                <a:cs typeface="+mn-cs"/>
                <a:sym typeface="Arial"/>
              </a:endParaRPr>
            </a:p>
          </p:txBody>
        </p:sp>
      </p:grpSp>
      <p:grpSp>
        <p:nvGrpSpPr>
          <p:cNvPr id="18" name="Groupe 17"/>
          <p:cNvGrpSpPr/>
          <p:nvPr/>
        </p:nvGrpSpPr>
        <p:grpSpPr>
          <a:xfrm>
            <a:off x="4220598" y="2243258"/>
            <a:ext cx="1604808" cy="671105"/>
            <a:chOff x="2996445" y="601149"/>
            <a:chExt cx="1604808" cy="671105"/>
          </a:xfrm>
        </p:grpSpPr>
        <p:sp>
          <p:nvSpPr>
            <p:cNvPr id="19" name="Rectangle à coins arrondis 18"/>
            <p:cNvSpPr/>
            <p:nvPr/>
          </p:nvSpPr>
          <p:spPr>
            <a:xfrm>
              <a:off x="2996445" y="601149"/>
              <a:ext cx="1604808"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ZoneTexte 19"/>
            <p:cNvSpPr txBox="1"/>
            <p:nvPr/>
          </p:nvSpPr>
          <p:spPr>
            <a:xfrm>
              <a:off x="3016101" y="620805"/>
              <a:ext cx="1565496"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marR="0" lvl="0" indent="0" algn="ctr" defTabSz="577850" rtl="0" eaLnBrk="1" fontAlgn="auto" latinLnBrk="0" hangingPunct="1">
                <a:lnSpc>
                  <a:spcPct val="90000"/>
                </a:lnSpc>
                <a:spcBef>
                  <a:spcPct val="0"/>
                </a:spcBef>
                <a:spcAft>
                  <a:spcPct val="35000"/>
                </a:spcAft>
                <a:buClr>
                  <a:srgbClr val="000000"/>
                </a:buClr>
                <a:buSzTx/>
                <a:buFont typeface="Arial"/>
                <a:buNone/>
                <a:tabLst/>
                <a:defRPr/>
              </a:pPr>
              <a:r>
                <a:rPr kumimoji="0" lang="fr-FR" sz="1300" b="0" i="0" u="none" strike="noStrike" kern="1200" cap="none" spc="0" normalizeH="0" baseline="0" noProof="0" dirty="0">
                  <a:ln>
                    <a:noFill/>
                  </a:ln>
                  <a:solidFill>
                    <a:prstClr val="white"/>
                  </a:solidFill>
                  <a:effectLst/>
                  <a:uLnTx/>
                  <a:uFillTx/>
                  <a:latin typeface="Arial"/>
                  <a:ea typeface="+mn-ea"/>
                  <a:cs typeface="+mn-cs"/>
                  <a:sym typeface="Arial"/>
                </a:rPr>
                <a:t>Extraction des caractéristiques</a:t>
              </a:r>
            </a:p>
          </p:txBody>
        </p:sp>
      </p:grpSp>
      <p:grpSp>
        <p:nvGrpSpPr>
          <p:cNvPr id="23" name="Groupe 22"/>
          <p:cNvGrpSpPr/>
          <p:nvPr/>
        </p:nvGrpSpPr>
        <p:grpSpPr>
          <a:xfrm>
            <a:off x="6268443" y="2465982"/>
            <a:ext cx="226506" cy="264969"/>
            <a:chOff x="4708096" y="804217"/>
            <a:chExt cx="226506" cy="264969"/>
          </a:xfrm>
        </p:grpSpPr>
        <p:sp>
          <p:nvSpPr>
            <p:cNvPr id="27" name="Flèche droite 26"/>
            <p:cNvSpPr/>
            <p:nvPr/>
          </p:nvSpPr>
          <p:spPr>
            <a:xfrm>
              <a:off x="4708096"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Flèche droite 4"/>
            <p:cNvSpPr txBox="1"/>
            <p:nvPr/>
          </p:nvSpPr>
          <p:spPr>
            <a:xfrm>
              <a:off x="4708096"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444500" rtl="0" eaLnBrk="1" fontAlgn="auto" latinLnBrk="0" hangingPunct="1">
                <a:lnSpc>
                  <a:spcPct val="90000"/>
                </a:lnSpc>
                <a:spcBef>
                  <a:spcPct val="0"/>
                </a:spcBef>
                <a:spcAft>
                  <a:spcPct val="35000"/>
                </a:spcAft>
                <a:buClr>
                  <a:srgbClr val="000000"/>
                </a:buClr>
                <a:buSzTx/>
                <a:buFont typeface="Arial"/>
                <a:buNone/>
                <a:tabLst/>
                <a:defRPr/>
              </a:pPr>
              <a:endParaRPr kumimoji="0" lang="fr-FR" sz="1000" b="0" i="0" u="none" strike="noStrike" kern="1200" cap="none" spc="0" normalizeH="0" baseline="0" noProof="0">
                <a:ln>
                  <a:noFill/>
                </a:ln>
                <a:solidFill>
                  <a:prstClr val="white"/>
                </a:solidFill>
                <a:effectLst/>
                <a:uLnTx/>
                <a:uFillTx/>
                <a:latin typeface="Arial"/>
                <a:ea typeface="+mn-ea"/>
                <a:cs typeface="+mn-cs"/>
                <a:sym typeface="Arial"/>
              </a:endParaRPr>
            </a:p>
          </p:txBody>
        </p:sp>
      </p:grpSp>
      <p:grpSp>
        <p:nvGrpSpPr>
          <p:cNvPr id="24" name="Groupe 23"/>
          <p:cNvGrpSpPr/>
          <p:nvPr/>
        </p:nvGrpSpPr>
        <p:grpSpPr>
          <a:xfrm>
            <a:off x="7055806" y="2262914"/>
            <a:ext cx="1068426" cy="671105"/>
            <a:chOff x="5028624" y="601149"/>
            <a:chExt cx="1068426" cy="671105"/>
          </a:xfrm>
        </p:grpSpPr>
        <p:sp>
          <p:nvSpPr>
            <p:cNvPr id="25" name="Rectangle à coins arrondis 24"/>
            <p:cNvSpPr/>
            <p:nvPr/>
          </p:nvSpPr>
          <p:spPr>
            <a:xfrm>
              <a:off x="5028624" y="601149"/>
              <a:ext cx="1068426"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ZoneTexte 25"/>
            <p:cNvSpPr txBox="1"/>
            <p:nvPr/>
          </p:nvSpPr>
          <p:spPr>
            <a:xfrm>
              <a:off x="5048280" y="620805"/>
              <a:ext cx="1029114"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marR="0" lvl="0" indent="0" algn="ctr" defTabSz="577850" rtl="0" eaLnBrk="1" fontAlgn="auto" latinLnBrk="0" hangingPunct="1">
                <a:lnSpc>
                  <a:spcPct val="90000"/>
                </a:lnSpc>
                <a:spcBef>
                  <a:spcPct val="0"/>
                </a:spcBef>
                <a:spcAft>
                  <a:spcPct val="35000"/>
                </a:spcAft>
                <a:buClr>
                  <a:srgbClr val="000000"/>
                </a:buClr>
                <a:buSzTx/>
                <a:buFont typeface="Arial"/>
                <a:buNone/>
                <a:tabLst/>
                <a:defRPr/>
              </a:pPr>
              <a:r>
                <a:rPr kumimoji="0" lang="fr-FR" sz="1300" b="0" i="0" u="none" strike="noStrike" kern="1200" cap="none" spc="0" normalizeH="0" baseline="0" noProof="0" dirty="0">
                  <a:ln>
                    <a:noFill/>
                  </a:ln>
                  <a:solidFill>
                    <a:prstClr val="white"/>
                  </a:solidFill>
                  <a:effectLst/>
                  <a:uLnTx/>
                  <a:uFillTx/>
                  <a:latin typeface="Arial"/>
                  <a:ea typeface="+mn-ea"/>
                  <a:cs typeface="+mn-cs"/>
                  <a:sym typeface="Arial"/>
                </a:rPr>
                <a:t>Identification</a:t>
              </a:r>
            </a:p>
          </p:txBody>
        </p:sp>
      </p:grpSp>
      <p:pic>
        <p:nvPicPr>
          <p:cNvPr id="7" name="Image 6">
            <a:extLst>
              <a:ext uri="{FF2B5EF4-FFF2-40B4-BE49-F238E27FC236}">
                <a16:creationId xmlns:a16="http://schemas.microsoft.com/office/drawing/2014/main" id="{9BAAB350-37A4-B1CF-909B-EF483E6301B8}"/>
              </a:ext>
            </a:extLst>
          </p:cNvPr>
          <p:cNvPicPr>
            <a:picLocks noChangeAspect="1"/>
          </p:cNvPicPr>
          <p:nvPr/>
        </p:nvPicPr>
        <p:blipFill>
          <a:blip r:embed="rId3"/>
          <a:stretch>
            <a:fillRect/>
          </a:stretch>
        </p:blipFill>
        <p:spPr>
          <a:xfrm>
            <a:off x="7082634" y="3495015"/>
            <a:ext cx="1014770" cy="1454453"/>
          </a:xfrm>
          <a:prstGeom prst="rect">
            <a:avLst/>
          </a:prstGeom>
        </p:spPr>
      </p:pic>
      <p:pic>
        <p:nvPicPr>
          <p:cNvPr id="3" name="Image 2">
            <a:extLst>
              <a:ext uri="{FF2B5EF4-FFF2-40B4-BE49-F238E27FC236}">
                <a16:creationId xmlns:a16="http://schemas.microsoft.com/office/drawing/2014/main" id="{2FCB40B1-8C9A-BCDF-839A-E9D6D5D3A20C}"/>
              </a:ext>
            </a:extLst>
          </p:cNvPr>
          <p:cNvPicPr>
            <a:picLocks noChangeAspect="1"/>
          </p:cNvPicPr>
          <p:nvPr/>
        </p:nvPicPr>
        <p:blipFill>
          <a:blip r:embed="rId4"/>
          <a:stretch>
            <a:fillRect/>
          </a:stretch>
        </p:blipFill>
        <p:spPr>
          <a:xfrm>
            <a:off x="4198621" y="3569423"/>
            <a:ext cx="1754313" cy="1454453"/>
          </a:xfrm>
          <a:prstGeom prst="rect">
            <a:avLst/>
          </a:prstGeom>
        </p:spPr>
      </p:pic>
      <p:pic>
        <p:nvPicPr>
          <p:cNvPr id="4" name="Image 3">
            <a:extLst>
              <a:ext uri="{FF2B5EF4-FFF2-40B4-BE49-F238E27FC236}">
                <a16:creationId xmlns:a16="http://schemas.microsoft.com/office/drawing/2014/main" id="{8E67A46F-6650-CE6B-4175-89C50814F619}"/>
              </a:ext>
            </a:extLst>
          </p:cNvPr>
          <p:cNvPicPr>
            <a:picLocks noChangeAspect="1"/>
          </p:cNvPicPr>
          <p:nvPr/>
        </p:nvPicPr>
        <p:blipFill>
          <a:blip r:embed="rId5"/>
          <a:stretch>
            <a:fillRect/>
          </a:stretch>
        </p:blipFill>
        <p:spPr>
          <a:xfrm>
            <a:off x="2274963" y="3854751"/>
            <a:ext cx="1085850" cy="1000125"/>
          </a:xfrm>
          <a:prstGeom prst="rect">
            <a:avLst/>
          </a:prstGeom>
        </p:spPr>
      </p:pic>
      <p:pic>
        <p:nvPicPr>
          <p:cNvPr id="5" name="Image 4">
            <a:extLst>
              <a:ext uri="{FF2B5EF4-FFF2-40B4-BE49-F238E27FC236}">
                <a16:creationId xmlns:a16="http://schemas.microsoft.com/office/drawing/2014/main" id="{64B0A9DA-5765-BDB1-B7AD-8657E8BB97B9}"/>
              </a:ext>
            </a:extLst>
          </p:cNvPr>
          <p:cNvPicPr>
            <a:picLocks noChangeAspect="1"/>
          </p:cNvPicPr>
          <p:nvPr/>
        </p:nvPicPr>
        <p:blipFill>
          <a:blip r:embed="rId6"/>
          <a:stretch>
            <a:fillRect/>
          </a:stretch>
        </p:blipFill>
        <p:spPr>
          <a:xfrm>
            <a:off x="735922" y="3569424"/>
            <a:ext cx="1071127" cy="1454453"/>
          </a:xfrm>
          <a:prstGeom prst="rect">
            <a:avLst/>
          </a:prstGeom>
        </p:spPr>
      </p:pic>
      <p:grpSp>
        <p:nvGrpSpPr>
          <p:cNvPr id="8" name="Groupe 7">
            <a:extLst>
              <a:ext uri="{FF2B5EF4-FFF2-40B4-BE49-F238E27FC236}">
                <a16:creationId xmlns:a16="http://schemas.microsoft.com/office/drawing/2014/main" id="{D6B0D6AE-C3A9-E06E-C961-77CD503CF609}"/>
              </a:ext>
            </a:extLst>
          </p:cNvPr>
          <p:cNvGrpSpPr/>
          <p:nvPr/>
        </p:nvGrpSpPr>
        <p:grpSpPr>
          <a:xfrm>
            <a:off x="1961729" y="4222330"/>
            <a:ext cx="226506" cy="264969"/>
            <a:chOff x="1180120" y="804217"/>
            <a:chExt cx="226506" cy="264969"/>
          </a:xfrm>
        </p:grpSpPr>
        <p:sp>
          <p:nvSpPr>
            <p:cNvPr id="9" name="Flèche droite 43">
              <a:extLst>
                <a:ext uri="{FF2B5EF4-FFF2-40B4-BE49-F238E27FC236}">
                  <a16:creationId xmlns:a16="http://schemas.microsoft.com/office/drawing/2014/main" id="{5687CB49-5B2B-FE5B-1F45-3CEFD8B1F391}"/>
                </a:ext>
              </a:extLst>
            </p:cNvPr>
            <p:cNvSpPr/>
            <p:nvPr/>
          </p:nvSpPr>
          <p:spPr>
            <a:xfrm>
              <a:off x="1180120"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Flèche droite 4">
              <a:extLst>
                <a:ext uri="{FF2B5EF4-FFF2-40B4-BE49-F238E27FC236}">
                  <a16:creationId xmlns:a16="http://schemas.microsoft.com/office/drawing/2014/main" id="{7D6218D4-1600-2FFE-7F0F-9633AE227D0B}"/>
                </a:ext>
              </a:extLst>
            </p:cNvPr>
            <p:cNvSpPr txBox="1"/>
            <p:nvPr/>
          </p:nvSpPr>
          <p:spPr>
            <a:xfrm>
              <a:off x="1180120"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p:txBody>
        </p:sp>
      </p:grpSp>
      <p:grpSp>
        <p:nvGrpSpPr>
          <p:cNvPr id="15" name="Groupe 14">
            <a:extLst>
              <a:ext uri="{FF2B5EF4-FFF2-40B4-BE49-F238E27FC236}">
                <a16:creationId xmlns:a16="http://schemas.microsoft.com/office/drawing/2014/main" id="{C51D6CFD-01FD-9DBA-2D69-AA0BD42EF861}"/>
              </a:ext>
            </a:extLst>
          </p:cNvPr>
          <p:cNvGrpSpPr/>
          <p:nvPr/>
        </p:nvGrpSpPr>
        <p:grpSpPr>
          <a:xfrm>
            <a:off x="3659809" y="4222242"/>
            <a:ext cx="226506" cy="264969"/>
            <a:chOff x="2675917" y="804217"/>
            <a:chExt cx="226506" cy="264969"/>
          </a:xfrm>
        </p:grpSpPr>
        <p:sp>
          <p:nvSpPr>
            <p:cNvPr id="16" name="Flèche droite 20">
              <a:extLst>
                <a:ext uri="{FF2B5EF4-FFF2-40B4-BE49-F238E27FC236}">
                  <a16:creationId xmlns:a16="http://schemas.microsoft.com/office/drawing/2014/main" id="{569515F9-162E-5D35-3CEE-478FF5C3EEFF}"/>
                </a:ext>
              </a:extLst>
            </p:cNvPr>
            <p:cNvSpPr/>
            <p:nvPr/>
          </p:nvSpPr>
          <p:spPr>
            <a:xfrm>
              <a:off x="2675917"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Flèche droite 4">
              <a:extLst>
                <a:ext uri="{FF2B5EF4-FFF2-40B4-BE49-F238E27FC236}">
                  <a16:creationId xmlns:a16="http://schemas.microsoft.com/office/drawing/2014/main" id="{D702142C-5DC7-4746-7444-BA6A9C36F0FD}"/>
                </a:ext>
              </a:extLst>
            </p:cNvPr>
            <p:cNvSpPr txBox="1"/>
            <p:nvPr/>
          </p:nvSpPr>
          <p:spPr>
            <a:xfrm>
              <a:off x="2675917"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p:txBody>
        </p:sp>
      </p:grpSp>
      <p:grpSp>
        <p:nvGrpSpPr>
          <p:cNvPr id="30" name="Groupe 29">
            <a:extLst>
              <a:ext uri="{FF2B5EF4-FFF2-40B4-BE49-F238E27FC236}">
                <a16:creationId xmlns:a16="http://schemas.microsoft.com/office/drawing/2014/main" id="{8CE3781A-000D-3851-19BE-AB114CB20FF3}"/>
              </a:ext>
            </a:extLst>
          </p:cNvPr>
          <p:cNvGrpSpPr/>
          <p:nvPr/>
        </p:nvGrpSpPr>
        <p:grpSpPr>
          <a:xfrm>
            <a:off x="6351041" y="4222242"/>
            <a:ext cx="226506" cy="264969"/>
            <a:chOff x="4708096" y="804217"/>
            <a:chExt cx="226506" cy="264969"/>
          </a:xfrm>
        </p:grpSpPr>
        <p:sp>
          <p:nvSpPr>
            <p:cNvPr id="31" name="Flèche droite 26">
              <a:extLst>
                <a:ext uri="{FF2B5EF4-FFF2-40B4-BE49-F238E27FC236}">
                  <a16:creationId xmlns:a16="http://schemas.microsoft.com/office/drawing/2014/main" id="{88845E80-5743-5833-2F6B-D56B9C34723C}"/>
                </a:ext>
              </a:extLst>
            </p:cNvPr>
            <p:cNvSpPr/>
            <p:nvPr/>
          </p:nvSpPr>
          <p:spPr>
            <a:xfrm>
              <a:off x="4708096" y="804217"/>
              <a:ext cx="226506" cy="26496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Flèche droite 4">
              <a:extLst>
                <a:ext uri="{FF2B5EF4-FFF2-40B4-BE49-F238E27FC236}">
                  <a16:creationId xmlns:a16="http://schemas.microsoft.com/office/drawing/2014/main" id="{131C61A0-0979-200B-40B7-F0342B8CC378}"/>
                </a:ext>
              </a:extLst>
            </p:cNvPr>
            <p:cNvSpPr txBox="1"/>
            <p:nvPr/>
          </p:nvSpPr>
          <p:spPr>
            <a:xfrm>
              <a:off x="4708096" y="857211"/>
              <a:ext cx="158554" cy="158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444500" rtl="0" eaLnBrk="1" fontAlgn="auto" latinLnBrk="0" hangingPunct="1">
                <a:lnSpc>
                  <a:spcPct val="90000"/>
                </a:lnSpc>
                <a:spcBef>
                  <a:spcPct val="0"/>
                </a:spcBef>
                <a:spcAft>
                  <a:spcPct val="35000"/>
                </a:spcAft>
                <a:buClr>
                  <a:srgbClr val="000000"/>
                </a:buClr>
                <a:buSzTx/>
                <a:buFont typeface="Arial"/>
                <a:buNone/>
                <a:tabLst/>
                <a:defRPr/>
              </a:pPr>
              <a:endParaRPr kumimoji="0" lang="fr-FR" sz="1000" b="0" i="0" u="none" strike="noStrike" kern="1200" cap="none" spc="0" normalizeH="0" baseline="0" noProof="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278680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84E2E"/>
                </a:solidFill>
              </a:rPr>
              <a:t>03</a:t>
            </a:r>
            <a:endParaRPr dirty="0">
              <a:solidFill>
                <a:srgbClr val="D84E2E"/>
              </a:solidFill>
            </a:endParaRPr>
          </a:p>
        </p:txBody>
      </p:sp>
      <p:sp>
        <p:nvSpPr>
          <p:cNvPr id="223" name="Google Shape;223;p36"/>
          <p:cNvSpPr txBox="1">
            <a:spLocks noGrp="1"/>
          </p:cNvSpPr>
          <p:nvPr>
            <p:ph type="title" idx="2"/>
          </p:nvPr>
        </p:nvSpPr>
        <p:spPr>
          <a:xfrm>
            <a:off x="1055782" y="2514300"/>
            <a:ext cx="7165085"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sz="3200" b="1" dirty="0">
                <a:solidFill>
                  <a:schemeClr val="tx1"/>
                </a:solidFill>
              </a:rPr>
              <a:t>Solution proposée</a:t>
            </a:r>
            <a:endParaRPr sz="3200" b="1" dirty="0">
              <a:solidFill>
                <a:schemeClr val="tx1"/>
              </a:solidFill>
            </a:endParaRPr>
          </a:p>
        </p:txBody>
      </p:sp>
    </p:spTree>
    <p:extLst>
      <p:ext uri="{BB962C8B-B14F-4D97-AF65-F5344CB8AC3E}">
        <p14:creationId xmlns:p14="http://schemas.microsoft.com/office/powerpoint/2010/main" val="260568699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dirty="0"/>
              <a:t>Solution proposée : Architecture Générale</a:t>
            </a:r>
            <a:endParaRPr lang="fr-FR" b="1" dirty="0">
              <a:solidFill>
                <a:schemeClr val="tx1"/>
              </a:solidFill>
            </a:endParaRPr>
          </a:p>
        </p:txBody>
      </p:sp>
      <p:sp>
        <p:nvSpPr>
          <p:cNvPr id="3" name="ZoneTexte 2">
            <a:extLst>
              <a:ext uri="{FF2B5EF4-FFF2-40B4-BE49-F238E27FC236}">
                <a16:creationId xmlns:a16="http://schemas.microsoft.com/office/drawing/2014/main" id="{2CE633B5-A6BD-0370-83DD-70C64AADAA6E}"/>
              </a:ext>
            </a:extLst>
          </p:cNvPr>
          <p:cNvSpPr txBox="1"/>
          <p:nvPr/>
        </p:nvSpPr>
        <p:spPr>
          <a:xfrm>
            <a:off x="989351" y="1439056"/>
            <a:ext cx="2450892" cy="52322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atin typeface="Times New Roman" panose="02020603050405020304" pitchFamily="18" charset="0"/>
                <a:cs typeface="Times New Roman" panose="02020603050405020304" pitchFamily="18" charset="0"/>
              </a:rPr>
              <a:t>Système d’acquisition et de détections des visages</a:t>
            </a:r>
          </a:p>
        </p:txBody>
      </p:sp>
      <p:sp>
        <p:nvSpPr>
          <p:cNvPr id="4" name="ZoneTexte 3">
            <a:extLst>
              <a:ext uri="{FF2B5EF4-FFF2-40B4-BE49-F238E27FC236}">
                <a16:creationId xmlns:a16="http://schemas.microsoft.com/office/drawing/2014/main" id="{56ED8673-ADAD-FE6F-8E64-DFD8E7066A6D}"/>
              </a:ext>
            </a:extLst>
          </p:cNvPr>
          <p:cNvSpPr txBox="1"/>
          <p:nvPr/>
        </p:nvSpPr>
        <p:spPr>
          <a:xfrm>
            <a:off x="989351" y="3765030"/>
            <a:ext cx="2450892" cy="52322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atin typeface="Times New Roman" panose="02020603050405020304" pitchFamily="18" charset="0"/>
                <a:cs typeface="Times New Roman" panose="02020603050405020304" pitchFamily="18" charset="0"/>
              </a:rPr>
              <a:t>Système de traitement et reconnaissance faciale</a:t>
            </a:r>
          </a:p>
        </p:txBody>
      </p:sp>
      <p:sp>
        <p:nvSpPr>
          <p:cNvPr id="8" name="Rectangle 7">
            <a:extLst>
              <a:ext uri="{FF2B5EF4-FFF2-40B4-BE49-F238E27FC236}">
                <a16:creationId xmlns:a16="http://schemas.microsoft.com/office/drawing/2014/main" id="{B77CBCAE-4D99-0E32-7004-9975FEC42BBE}"/>
              </a:ext>
            </a:extLst>
          </p:cNvPr>
          <p:cNvSpPr/>
          <p:nvPr/>
        </p:nvSpPr>
        <p:spPr>
          <a:xfrm>
            <a:off x="6228413" y="2023672"/>
            <a:ext cx="2106118" cy="146154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1670024E-610A-E9D7-EA17-216FC096BA4F}"/>
              </a:ext>
            </a:extLst>
          </p:cNvPr>
          <p:cNvSpPr txBox="1"/>
          <p:nvPr/>
        </p:nvSpPr>
        <p:spPr>
          <a:xfrm>
            <a:off x="6438275" y="3100466"/>
            <a:ext cx="1746355" cy="307777"/>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atin typeface="Times New Roman" panose="02020603050405020304" pitchFamily="18" charset="0"/>
                <a:cs typeface="Times New Roman" panose="02020603050405020304" pitchFamily="18" charset="0"/>
              </a:rPr>
              <a:t>Application web</a:t>
            </a:r>
          </a:p>
        </p:txBody>
      </p:sp>
      <p:sp>
        <p:nvSpPr>
          <p:cNvPr id="13" name="ZoneTexte 12">
            <a:extLst>
              <a:ext uri="{FF2B5EF4-FFF2-40B4-BE49-F238E27FC236}">
                <a16:creationId xmlns:a16="http://schemas.microsoft.com/office/drawing/2014/main" id="{AE956B69-1E94-60F2-5E9E-B4E689F0D56A}"/>
              </a:ext>
            </a:extLst>
          </p:cNvPr>
          <p:cNvSpPr txBox="1"/>
          <p:nvPr/>
        </p:nvSpPr>
        <p:spPr>
          <a:xfrm>
            <a:off x="6438274" y="2120478"/>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Serveur</a:t>
            </a:r>
          </a:p>
        </p:txBody>
      </p:sp>
      <p:sp>
        <p:nvSpPr>
          <p:cNvPr id="14" name="ZoneTexte 13">
            <a:extLst>
              <a:ext uri="{FF2B5EF4-FFF2-40B4-BE49-F238E27FC236}">
                <a16:creationId xmlns:a16="http://schemas.microsoft.com/office/drawing/2014/main" id="{030A9150-8ACC-C804-7EE3-7141EF9B82E9}"/>
              </a:ext>
            </a:extLst>
          </p:cNvPr>
          <p:cNvSpPr txBox="1"/>
          <p:nvPr/>
        </p:nvSpPr>
        <p:spPr>
          <a:xfrm>
            <a:off x="7550044" y="2120477"/>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Client</a:t>
            </a:r>
          </a:p>
        </p:txBody>
      </p:sp>
      <p:sp>
        <p:nvSpPr>
          <p:cNvPr id="15" name="ZoneTexte 14">
            <a:extLst>
              <a:ext uri="{FF2B5EF4-FFF2-40B4-BE49-F238E27FC236}">
                <a16:creationId xmlns:a16="http://schemas.microsoft.com/office/drawing/2014/main" id="{8059C5B6-8556-262C-AC30-5BAB51793BD6}"/>
              </a:ext>
            </a:extLst>
          </p:cNvPr>
          <p:cNvSpPr txBox="1"/>
          <p:nvPr/>
        </p:nvSpPr>
        <p:spPr>
          <a:xfrm>
            <a:off x="6438274" y="2823467"/>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BDD</a:t>
            </a:r>
          </a:p>
        </p:txBody>
      </p:sp>
      <p:cxnSp>
        <p:nvCxnSpPr>
          <p:cNvPr id="17" name="Connecteur droit avec flèche 16">
            <a:extLst>
              <a:ext uri="{FF2B5EF4-FFF2-40B4-BE49-F238E27FC236}">
                <a16:creationId xmlns:a16="http://schemas.microsoft.com/office/drawing/2014/main" id="{8F0F62BF-AC74-E86E-EFD7-F994DFB4A5A4}"/>
              </a:ext>
            </a:extLst>
          </p:cNvPr>
          <p:cNvCxnSpPr>
            <a:stCxn id="3" idx="2"/>
            <a:endCxn id="4" idx="0"/>
          </p:cNvCxnSpPr>
          <p:nvPr/>
        </p:nvCxnSpPr>
        <p:spPr>
          <a:xfrm>
            <a:off x="2214797" y="1962276"/>
            <a:ext cx="0" cy="1802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16CD4301-1567-302A-A704-542A2D99B532}"/>
              </a:ext>
            </a:extLst>
          </p:cNvPr>
          <p:cNvCxnSpPr>
            <a:cxnSpLocks/>
          </p:cNvCxnSpPr>
          <p:nvPr/>
        </p:nvCxnSpPr>
        <p:spPr>
          <a:xfrm flipV="1">
            <a:off x="3440243" y="2397476"/>
            <a:ext cx="2998031" cy="1462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0D3818C1-63FB-A178-7342-83C5599B6491}"/>
              </a:ext>
            </a:extLst>
          </p:cNvPr>
          <p:cNvCxnSpPr>
            <a:cxnSpLocks/>
            <a:endCxn id="13" idx="1"/>
          </p:cNvCxnSpPr>
          <p:nvPr/>
        </p:nvCxnSpPr>
        <p:spPr>
          <a:xfrm flipV="1">
            <a:off x="3440243" y="2258978"/>
            <a:ext cx="2998031" cy="1506052"/>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2F2E11E-3151-B2F1-7AA4-B443FB0C659C}"/>
              </a:ext>
            </a:extLst>
          </p:cNvPr>
          <p:cNvCxnSpPr>
            <a:cxnSpLocks/>
            <a:stCxn id="3" idx="3"/>
            <a:endCxn id="13" idx="1"/>
          </p:cNvCxnSpPr>
          <p:nvPr/>
        </p:nvCxnSpPr>
        <p:spPr>
          <a:xfrm>
            <a:off x="3440243" y="1700666"/>
            <a:ext cx="2998031" cy="558312"/>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5F93EB6D-53E1-F598-5543-F15FB7E4DCA7}"/>
              </a:ext>
            </a:extLst>
          </p:cNvPr>
          <p:cNvSpPr txBox="1"/>
          <p:nvPr/>
        </p:nvSpPr>
        <p:spPr>
          <a:xfrm>
            <a:off x="989351" y="2568193"/>
            <a:ext cx="1266668" cy="523220"/>
          </a:xfrm>
          <a:prstGeom prst="rect">
            <a:avLst/>
          </a:prstGeom>
          <a:noFill/>
        </p:spPr>
        <p:txBody>
          <a:bodyPr wrap="square" rtlCol="0">
            <a:spAutoFit/>
          </a:bodyPr>
          <a:lstStyle/>
          <a:p>
            <a:pPr algn="ctr"/>
            <a:r>
              <a:rPr lang="fr-FR" dirty="0"/>
              <a:t>Image et positions</a:t>
            </a:r>
          </a:p>
        </p:txBody>
      </p:sp>
      <p:sp>
        <p:nvSpPr>
          <p:cNvPr id="34" name="ZoneTexte 33">
            <a:extLst>
              <a:ext uri="{FF2B5EF4-FFF2-40B4-BE49-F238E27FC236}">
                <a16:creationId xmlns:a16="http://schemas.microsoft.com/office/drawing/2014/main" id="{B33BCF76-343B-1AEB-0106-A75FAC858A9A}"/>
              </a:ext>
            </a:extLst>
          </p:cNvPr>
          <p:cNvSpPr txBox="1"/>
          <p:nvPr/>
        </p:nvSpPr>
        <p:spPr>
          <a:xfrm rot="656955">
            <a:off x="4162269" y="1577685"/>
            <a:ext cx="1266668" cy="307777"/>
          </a:xfrm>
          <a:prstGeom prst="rect">
            <a:avLst/>
          </a:prstGeom>
          <a:noFill/>
        </p:spPr>
        <p:txBody>
          <a:bodyPr wrap="square" rtlCol="0">
            <a:spAutoFit/>
          </a:bodyPr>
          <a:lstStyle/>
          <a:p>
            <a:pPr algn="ctr"/>
            <a:r>
              <a:rPr lang="fr-FR" dirty="0"/>
              <a:t>IP</a:t>
            </a:r>
          </a:p>
        </p:txBody>
      </p:sp>
      <p:sp>
        <p:nvSpPr>
          <p:cNvPr id="35" name="ZoneTexte 34">
            <a:extLst>
              <a:ext uri="{FF2B5EF4-FFF2-40B4-BE49-F238E27FC236}">
                <a16:creationId xmlns:a16="http://schemas.microsoft.com/office/drawing/2014/main" id="{5172BD97-C958-DEF7-CBDA-0F247D52C654}"/>
              </a:ext>
            </a:extLst>
          </p:cNvPr>
          <p:cNvSpPr txBox="1"/>
          <p:nvPr/>
        </p:nvSpPr>
        <p:spPr>
          <a:xfrm rot="20013763">
            <a:off x="3932711" y="2829447"/>
            <a:ext cx="1266668" cy="307777"/>
          </a:xfrm>
          <a:prstGeom prst="rect">
            <a:avLst/>
          </a:prstGeom>
          <a:noFill/>
        </p:spPr>
        <p:txBody>
          <a:bodyPr wrap="square" rtlCol="0">
            <a:spAutoFit/>
          </a:bodyPr>
          <a:lstStyle/>
          <a:p>
            <a:pPr algn="ctr"/>
            <a:r>
              <a:rPr lang="fr-FR" dirty="0"/>
              <a:t>IP</a:t>
            </a:r>
          </a:p>
        </p:txBody>
      </p:sp>
      <p:sp>
        <p:nvSpPr>
          <p:cNvPr id="36" name="ZoneTexte 35">
            <a:extLst>
              <a:ext uri="{FF2B5EF4-FFF2-40B4-BE49-F238E27FC236}">
                <a16:creationId xmlns:a16="http://schemas.microsoft.com/office/drawing/2014/main" id="{0C97478E-8BE7-FBEA-2C56-21EF9D4B1BB4}"/>
              </a:ext>
            </a:extLst>
          </p:cNvPr>
          <p:cNvSpPr txBox="1"/>
          <p:nvPr/>
        </p:nvSpPr>
        <p:spPr>
          <a:xfrm rot="20013763">
            <a:off x="4208486" y="3226351"/>
            <a:ext cx="1266668" cy="307777"/>
          </a:xfrm>
          <a:prstGeom prst="rect">
            <a:avLst/>
          </a:prstGeom>
          <a:noFill/>
        </p:spPr>
        <p:txBody>
          <a:bodyPr wrap="square" rtlCol="0">
            <a:spAutoFit/>
          </a:bodyPr>
          <a:lstStyle/>
          <a:p>
            <a:pPr algn="ctr"/>
            <a:r>
              <a:rPr lang="fr-FR" dirty="0"/>
              <a:t>Informations</a:t>
            </a:r>
          </a:p>
        </p:txBody>
      </p:sp>
      <p:cxnSp>
        <p:nvCxnSpPr>
          <p:cNvPr id="42" name="Connecteur droit avec flèche 41">
            <a:extLst>
              <a:ext uri="{FF2B5EF4-FFF2-40B4-BE49-F238E27FC236}">
                <a16:creationId xmlns:a16="http://schemas.microsoft.com/office/drawing/2014/main" id="{002FB193-E801-3D57-16E6-C454C582FFA4}"/>
              </a:ext>
            </a:extLst>
          </p:cNvPr>
          <p:cNvCxnSpPr>
            <a:cxnSpLocks/>
            <a:stCxn id="13" idx="2"/>
            <a:endCxn id="15" idx="0"/>
          </p:cNvCxnSpPr>
          <p:nvPr/>
        </p:nvCxnSpPr>
        <p:spPr>
          <a:xfrm>
            <a:off x="6794291" y="2397477"/>
            <a:ext cx="0" cy="4259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Connecteur droit avec flèche 43">
            <a:extLst>
              <a:ext uri="{FF2B5EF4-FFF2-40B4-BE49-F238E27FC236}">
                <a16:creationId xmlns:a16="http://schemas.microsoft.com/office/drawing/2014/main" id="{7DD26725-7D75-1A1F-0E56-A1AB3F107705}"/>
              </a:ext>
            </a:extLst>
          </p:cNvPr>
          <p:cNvCxnSpPr>
            <a:stCxn id="13" idx="3"/>
            <a:endCxn id="14" idx="1"/>
          </p:cNvCxnSpPr>
          <p:nvPr/>
        </p:nvCxnSpPr>
        <p:spPr>
          <a:xfrm flipV="1">
            <a:off x="7150307" y="2258977"/>
            <a:ext cx="399737"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391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10" grpId="0" animBg="1"/>
      <p:bldP spid="13" grpId="0" animBg="1"/>
      <p:bldP spid="14" grpId="0" animBg="1"/>
      <p:bldP spid="15" grpId="0" animBg="1"/>
      <p:bldP spid="33" grpId="0"/>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dirty="0"/>
              <a:t>Solution proposée : Système d’acquisition</a:t>
            </a:r>
            <a:endParaRPr lang="fr-FR" b="1" dirty="0">
              <a:solidFill>
                <a:schemeClr val="tx1"/>
              </a:solidFill>
            </a:endParaRPr>
          </a:p>
        </p:txBody>
      </p:sp>
      <p:pic>
        <p:nvPicPr>
          <p:cNvPr id="3" name="Image 2">
            <a:extLst>
              <a:ext uri="{FF2B5EF4-FFF2-40B4-BE49-F238E27FC236}">
                <a16:creationId xmlns:a16="http://schemas.microsoft.com/office/drawing/2014/main" id="{5C2855C2-4852-8578-F64D-7AFD9A5FB14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796" y="1204918"/>
            <a:ext cx="393700" cy="485140"/>
          </a:xfrm>
          <a:prstGeom prst="rect">
            <a:avLst/>
          </a:prstGeom>
          <a:noFill/>
          <a:ln>
            <a:noFill/>
          </a:ln>
        </p:spPr>
      </p:pic>
      <p:pic>
        <p:nvPicPr>
          <p:cNvPr id="4" name="Image 3">
            <a:extLst>
              <a:ext uri="{FF2B5EF4-FFF2-40B4-BE49-F238E27FC236}">
                <a16:creationId xmlns:a16="http://schemas.microsoft.com/office/drawing/2014/main" id="{2C5CA010-6C39-F11D-B2A2-48CB9093D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7666" y="1204918"/>
            <a:ext cx="393700" cy="485140"/>
          </a:xfrm>
          <a:prstGeom prst="rect">
            <a:avLst/>
          </a:prstGeom>
          <a:noFill/>
          <a:ln>
            <a:noFill/>
          </a:ln>
        </p:spPr>
      </p:pic>
      <p:pic>
        <p:nvPicPr>
          <p:cNvPr id="5" name="Image 4">
            <a:extLst>
              <a:ext uri="{FF2B5EF4-FFF2-40B4-BE49-F238E27FC236}">
                <a16:creationId xmlns:a16="http://schemas.microsoft.com/office/drawing/2014/main" id="{2E4FCDD3-1EC4-A542-1661-59618635CE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4656" y="1204918"/>
            <a:ext cx="393700" cy="485140"/>
          </a:xfrm>
          <a:prstGeom prst="rect">
            <a:avLst/>
          </a:prstGeom>
          <a:noFill/>
          <a:ln>
            <a:noFill/>
          </a:ln>
        </p:spPr>
      </p:pic>
      <p:pic>
        <p:nvPicPr>
          <p:cNvPr id="6" name="Image 5">
            <a:extLst>
              <a:ext uri="{FF2B5EF4-FFF2-40B4-BE49-F238E27FC236}">
                <a16:creationId xmlns:a16="http://schemas.microsoft.com/office/drawing/2014/main" id="{5F682B00-C14A-D13C-EFC0-27EBDA66E6B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2098" y="2032377"/>
            <a:ext cx="584835" cy="607059"/>
          </a:xfrm>
          <a:prstGeom prst="rect">
            <a:avLst/>
          </a:prstGeom>
          <a:noFill/>
          <a:ln>
            <a:noFill/>
          </a:ln>
        </p:spPr>
      </p:pic>
      <p:cxnSp>
        <p:nvCxnSpPr>
          <p:cNvPr id="7" name="Connecteur droit 6">
            <a:extLst>
              <a:ext uri="{FF2B5EF4-FFF2-40B4-BE49-F238E27FC236}">
                <a16:creationId xmlns:a16="http://schemas.microsoft.com/office/drawing/2014/main" id="{CB329763-B196-4BAA-CF77-E32017D655FD}"/>
              </a:ext>
            </a:extLst>
          </p:cNvPr>
          <p:cNvCxnSpPr/>
          <p:nvPr/>
        </p:nvCxnSpPr>
        <p:spPr>
          <a:xfrm>
            <a:off x="2825646" y="1813810"/>
            <a:ext cx="3295860" cy="0"/>
          </a:xfrm>
          <a:prstGeom prst="line">
            <a:avLst/>
          </a:prstGeom>
        </p:spPr>
        <p:style>
          <a:lnRef idx="1">
            <a:schemeClr val="dk1"/>
          </a:lnRef>
          <a:fillRef idx="0">
            <a:schemeClr val="dk1"/>
          </a:fillRef>
          <a:effectRef idx="0">
            <a:schemeClr val="dk1"/>
          </a:effectRef>
          <a:fontRef idx="minor">
            <a:schemeClr val="tx1"/>
          </a:fontRef>
        </p:style>
      </p:cxnSp>
      <p:cxnSp>
        <p:nvCxnSpPr>
          <p:cNvPr id="8" name="Connecteur droit 7">
            <a:extLst>
              <a:ext uri="{FF2B5EF4-FFF2-40B4-BE49-F238E27FC236}">
                <a16:creationId xmlns:a16="http://schemas.microsoft.com/office/drawing/2014/main" id="{CA81A62B-B23E-FDCC-421C-B285A345D7A2}"/>
              </a:ext>
            </a:extLst>
          </p:cNvPr>
          <p:cNvCxnSpPr>
            <a:stCxn id="3" idx="2"/>
          </p:cNvCxnSpPr>
          <p:nvPr/>
        </p:nvCxnSpPr>
        <p:spPr>
          <a:xfrm>
            <a:off x="2825646" y="1690058"/>
            <a:ext cx="0" cy="131247"/>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a:extLst>
              <a:ext uri="{FF2B5EF4-FFF2-40B4-BE49-F238E27FC236}">
                <a16:creationId xmlns:a16="http://schemas.microsoft.com/office/drawing/2014/main" id="{13997C44-242B-989C-7EBE-CADCF108008E}"/>
              </a:ext>
            </a:extLst>
          </p:cNvPr>
          <p:cNvCxnSpPr>
            <a:stCxn id="4" idx="2"/>
          </p:cNvCxnSpPr>
          <p:nvPr/>
        </p:nvCxnSpPr>
        <p:spPr>
          <a:xfrm flipH="1">
            <a:off x="4414515" y="1690058"/>
            <a:ext cx="1" cy="123752"/>
          </a:xfrm>
          <a:prstGeom prst="line">
            <a:avLst/>
          </a:prstGeom>
        </p:spPr>
        <p:style>
          <a:lnRef idx="1">
            <a:schemeClr val="dk1"/>
          </a:lnRef>
          <a:fillRef idx="0">
            <a:schemeClr val="dk1"/>
          </a:fillRef>
          <a:effectRef idx="0">
            <a:schemeClr val="dk1"/>
          </a:effectRef>
          <a:fontRef idx="minor">
            <a:schemeClr val="tx1"/>
          </a:fontRef>
        </p:style>
      </p:cxnSp>
      <p:cxnSp>
        <p:nvCxnSpPr>
          <p:cNvPr id="10" name="Connecteur droit 9">
            <a:extLst>
              <a:ext uri="{FF2B5EF4-FFF2-40B4-BE49-F238E27FC236}">
                <a16:creationId xmlns:a16="http://schemas.microsoft.com/office/drawing/2014/main" id="{42F57F77-4FDB-1B45-049D-6019E5D2DB01}"/>
              </a:ext>
            </a:extLst>
          </p:cNvPr>
          <p:cNvCxnSpPr>
            <a:cxnSpLocks/>
          </p:cNvCxnSpPr>
          <p:nvPr/>
        </p:nvCxnSpPr>
        <p:spPr>
          <a:xfrm>
            <a:off x="6121506" y="1690058"/>
            <a:ext cx="0" cy="131247"/>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91A8E871-D27B-19C1-58A6-7CD7A451B85B}"/>
              </a:ext>
            </a:extLst>
          </p:cNvPr>
          <p:cNvCxnSpPr>
            <a:cxnSpLocks/>
            <a:endCxn id="6" idx="0"/>
          </p:cNvCxnSpPr>
          <p:nvPr/>
        </p:nvCxnSpPr>
        <p:spPr>
          <a:xfrm>
            <a:off x="4414515" y="1813810"/>
            <a:ext cx="1" cy="218567"/>
          </a:xfrm>
          <a:prstGeom prst="line">
            <a:avLst/>
          </a:prstGeom>
        </p:spPr>
        <p:style>
          <a:lnRef idx="1">
            <a:schemeClr val="dk1"/>
          </a:lnRef>
          <a:fillRef idx="0">
            <a:schemeClr val="dk1"/>
          </a:fillRef>
          <a:effectRef idx="0">
            <a:schemeClr val="dk1"/>
          </a:effectRef>
          <a:fontRef idx="minor">
            <a:schemeClr val="tx1"/>
          </a:fontRef>
        </p:style>
      </p:cxnSp>
      <p:pic>
        <p:nvPicPr>
          <p:cNvPr id="12" name="Image 11">
            <a:extLst>
              <a:ext uri="{FF2B5EF4-FFF2-40B4-BE49-F238E27FC236}">
                <a16:creationId xmlns:a16="http://schemas.microsoft.com/office/drawing/2014/main" id="{3B7ED2C7-06E2-D090-1133-D2E46417450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9545" y="2968973"/>
            <a:ext cx="787400" cy="607060"/>
          </a:xfrm>
          <a:prstGeom prst="rect">
            <a:avLst/>
          </a:prstGeom>
          <a:noFill/>
          <a:ln>
            <a:noFill/>
          </a:ln>
        </p:spPr>
      </p:pic>
      <p:cxnSp>
        <p:nvCxnSpPr>
          <p:cNvPr id="13" name="Connecteur droit avec flèche 12">
            <a:extLst>
              <a:ext uri="{FF2B5EF4-FFF2-40B4-BE49-F238E27FC236}">
                <a16:creationId xmlns:a16="http://schemas.microsoft.com/office/drawing/2014/main" id="{09BE1C6D-06C3-1CC9-011A-A08D9AF76CB2}"/>
              </a:ext>
            </a:extLst>
          </p:cNvPr>
          <p:cNvCxnSpPr>
            <a:cxnSpLocks/>
          </p:cNvCxnSpPr>
          <p:nvPr/>
        </p:nvCxnSpPr>
        <p:spPr>
          <a:xfrm>
            <a:off x="4413245" y="2638280"/>
            <a:ext cx="1270" cy="435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Image 13">
            <a:extLst>
              <a:ext uri="{FF2B5EF4-FFF2-40B4-BE49-F238E27FC236}">
                <a16:creationId xmlns:a16="http://schemas.microsoft.com/office/drawing/2014/main" id="{1CFC7DDC-A03B-7E27-2AE4-060C1184BDF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75357" y="3253111"/>
            <a:ext cx="587375" cy="782955"/>
          </a:xfrm>
          <a:prstGeom prst="rect">
            <a:avLst/>
          </a:prstGeom>
          <a:noFill/>
          <a:ln>
            <a:noFill/>
          </a:ln>
        </p:spPr>
      </p:pic>
      <p:cxnSp>
        <p:nvCxnSpPr>
          <p:cNvPr id="15" name="Connecteur droit avec flèche 14">
            <a:extLst>
              <a:ext uri="{FF2B5EF4-FFF2-40B4-BE49-F238E27FC236}">
                <a16:creationId xmlns:a16="http://schemas.microsoft.com/office/drawing/2014/main" id="{44C2FB0E-464E-30C1-A690-5A583E4FEA4A}"/>
              </a:ext>
            </a:extLst>
          </p:cNvPr>
          <p:cNvCxnSpPr>
            <a:cxnSpLocks/>
          </p:cNvCxnSpPr>
          <p:nvPr/>
        </p:nvCxnSpPr>
        <p:spPr>
          <a:xfrm>
            <a:off x="4413245" y="3459898"/>
            <a:ext cx="1654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Zone de texte 2">
            <a:extLst>
              <a:ext uri="{FF2B5EF4-FFF2-40B4-BE49-F238E27FC236}">
                <a16:creationId xmlns:a16="http://schemas.microsoft.com/office/drawing/2014/main" id="{23EB6BA7-7A5C-B385-0702-AC7E255806C8}"/>
              </a:ext>
            </a:extLst>
          </p:cNvPr>
          <p:cNvSpPr txBox="1">
            <a:spLocks noChangeArrowheads="1"/>
          </p:cNvSpPr>
          <p:nvPr/>
        </p:nvSpPr>
        <p:spPr bwMode="auto">
          <a:xfrm>
            <a:off x="5725841" y="4314465"/>
            <a:ext cx="1286405" cy="287369"/>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700" b="1" i="1" dirty="0">
                <a:effectLst/>
                <a:ea typeface="Calibri" panose="020F0502020204030204" pitchFamily="34" charset="0"/>
                <a:cs typeface="Times New Roman" panose="02020603050405020304" pitchFamily="18" charset="0"/>
              </a:rPr>
              <a:t>Système de traitement et reconnaissance faciale</a:t>
            </a:r>
            <a:endParaRPr lang="fr-FR" sz="1100" dirty="0">
              <a:effectLst/>
              <a:ea typeface="Calibri" panose="020F0502020204030204" pitchFamily="34" charset="0"/>
              <a:cs typeface="Times New Roman" panose="02020603050405020304" pitchFamily="18" charset="0"/>
            </a:endParaRPr>
          </a:p>
        </p:txBody>
      </p:sp>
      <p:cxnSp>
        <p:nvCxnSpPr>
          <p:cNvPr id="17" name="Connecteur droit avec flèche 16">
            <a:extLst>
              <a:ext uri="{FF2B5EF4-FFF2-40B4-BE49-F238E27FC236}">
                <a16:creationId xmlns:a16="http://schemas.microsoft.com/office/drawing/2014/main" id="{92231688-60EC-F24A-7077-8B16A995D0D1}"/>
              </a:ext>
            </a:extLst>
          </p:cNvPr>
          <p:cNvCxnSpPr>
            <a:cxnSpLocks/>
            <a:stCxn id="14" idx="2"/>
          </p:cNvCxnSpPr>
          <p:nvPr/>
        </p:nvCxnSpPr>
        <p:spPr>
          <a:xfrm flipH="1">
            <a:off x="6369044" y="4036066"/>
            <a:ext cx="1" cy="278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Zone de texte 2">
            <a:extLst>
              <a:ext uri="{FF2B5EF4-FFF2-40B4-BE49-F238E27FC236}">
                <a16:creationId xmlns:a16="http://schemas.microsoft.com/office/drawing/2014/main" id="{B69A9967-4E87-0ECD-33FF-29C2D99E7C48}"/>
              </a:ext>
            </a:extLst>
          </p:cNvPr>
          <p:cNvSpPr txBox="1">
            <a:spLocks noChangeArrowheads="1"/>
          </p:cNvSpPr>
          <p:nvPr/>
        </p:nvSpPr>
        <p:spPr bwMode="auto">
          <a:xfrm>
            <a:off x="4073520" y="2726887"/>
            <a:ext cx="679450" cy="186453"/>
          </a:xfrm>
          <a:prstGeom prst="rect">
            <a:avLst/>
          </a:prstGeom>
          <a:ln w="9525">
            <a:solidFill>
              <a:schemeClr val="tx1"/>
            </a:solidFill>
            <a:prstDash val="dash"/>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700" b="1" i="1" dirty="0">
                <a:effectLst/>
                <a:ea typeface="Calibri" panose="020F0502020204030204" pitchFamily="34" charset="0"/>
                <a:cs typeface="Times New Roman" panose="02020603050405020304" pitchFamily="18" charset="0"/>
              </a:rPr>
              <a:t>Détection</a:t>
            </a:r>
            <a:endParaRPr lang="fr-FR" sz="1100" dirty="0">
              <a:effectLst/>
              <a:ea typeface="Calibri" panose="020F0502020204030204" pitchFamily="34" charset="0"/>
              <a:cs typeface="Times New Roman" panose="02020603050405020304" pitchFamily="18" charset="0"/>
            </a:endParaRPr>
          </a:p>
        </p:txBody>
      </p:sp>
      <p:sp>
        <p:nvSpPr>
          <p:cNvPr id="19" name="Zone de texte 2">
            <a:extLst>
              <a:ext uri="{FF2B5EF4-FFF2-40B4-BE49-F238E27FC236}">
                <a16:creationId xmlns:a16="http://schemas.microsoft.com/office/drawing/2014/main" id="{820A0602-A68F-9691-74B9-2B9BB00F93C2}"/>
              </a:ext>
            </a:extLst>
          </p:cNvPr>
          <p:cNvSpPr txBox="1">
            <a:spLocks noChangeArrowheads="1"/>
          </p:cNvSpPr>
          <p:nvPr/>
        </p:nvSpPr>
        <p:spPr bwMode="auto">
          <a:xfrm>
            <a:off x="4814877" y="3248963"/>
            <a:ext cx="658805" cy="189601"/>
          </a:xfrm>
          <a:prstGeom prst="rect">
            <a:avLst/>
          </a:prstGeom>
          <a:ln w="9525">
            <a:noFill/>
            <a:prstDash val="dash"/>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700" b="1" i="1" dirty="0">
                <a:ea typeface="Calibri" panose="020F0502020204030204" pitchFamily="34" charset="0"/>
                <a:cs typeface="Times New Roman" panose="02020603050405020304" pitchFamily="18" charset="0"/>
              </a:rPr>
              <a:t>[Détecté]</a:t>
            </a:r>
            <a:endParaRPr lang="fr-FR"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176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dirty="0"/>
              <a:t>Solution proposée : Système d’acquisition</a:t>
            </a:r>
            <a:endParaRPr lang="fr-FR" b="1" dirty="0">
              <a:solidFill>
                <a:schemeClr val="tx1"/>
              </a:solidFill>
            </a:endParaRPr>
          </a:p>
        </p:txBody>
      </p:sp>
      <p:sp>
        <p:nvSpPr>
          <p:cNvPr id="6" name="Rectangle 5">
            <a:extLst>
              <a:ext uri="{FF2B5EF4-FFF2-40B4-BE49-F238E27FC236}">
                <a16:creationId xmlns:a16="http://schemas.microsoft.com/office/drawing/2014/main" id="{DEC48305-0425-9AEC-2F52-56742574E83E}"/>
              </a:ext>
            </a:extLst>
          </p:cNvPr>
          <p:cNvSpPr/>
          <p:nvPr/>
        </p:nvSpPr>
        <p:spPr>
          <a:xfrm>
            <a:off x="413387" y="1436786"/>
            <a:ext cx="558166" cy="323165"/>
          </a:xfrm>
          <a:prstGeom prst="rect">
            <a:avLst/>
          </a:prstGeom>
        </p:spPr>
        <p:txBody>
          <a:bodyPr wrap="none">
            <a:spAutoFit/>
          </a:bodyPr>
          <a:lstStyle/>
          <a:p>
            <a:r>
              <a:rPr lang="fr-FR" sz="1500" b="1" dirty="0"/>
              <a:t>But </a:t>
            </a:r>
          </a:p>
        </p:txBody>
      </p:sp>
      <p:sp>
        <p:nvSpPr>
          <p:cNvPr id="7" name="ZoneTexte 6">
            <a:extLst>
              <a:ext uri="{FF2B5EF4-FFF2-40B4-BE49-F238E27FC236}">
                <a16:creationId xmlns:a16="http://schemas.microsoft.com/office/drawing/2014/main" id="{D5AEC5CD-205C-A830-5864-B908F4334ADF}"/>
              </a:ext>
            </a:extLst>
          </p:cNvPr>
          <p:cNvSpPr txBox="1"/>
          <p:nvPr/>
        </p:nvSpPr>
        <p:spPr>
          <a:xfrm>
            <a:off x="563632" y="1744563"/>
            <a:ext cx="7947908" cy="984885"/>
          </a:xfrm>
          <a:prstGeom prst="rect">
            <a:avLst/>
          </a:prstGeom>
          <a:noFill/>
        </p:spPr>
        <p:txBody>
          <a:bodyPr wrap="square" rtlCol="0">
            <a:spAutoFit/>
          </a:bodyPr>
          <a:lstStyle/>
          <a:p>
            <a:pPr marL="285750" indent="-285750">
              <a:buFont typeface="Wingdings" panose="05000000000000000000" pitchFamily="2" charset="2"/>
              <a:buChar char="Ø"/>
            </a:pPr>
            <a:r>
              <a:rPr lang="fr-FR" sz="1500" dirty="0"/>
              <a:t>Détecter les visages dans une image avant de les envoyer au sous système de reconnaissance</a:t>
            </a:r>
          </a:p>
          <a:p>
            <a:r>
              <a:rPr lang="fr-FR" dirty="0"/>
              <a:t> </a:t>
            </a:r>
          </a:p>
          <a:p>
            <a:endParaRPr lang="fr-FR" dirty="0"/>
          </a:p>
        </p:txBody>
      </p:sp>
      <p:grpSp>
        <p:nvGrpSpPr>
          <p:cNvPr id="8" name="Groupe 7">
            <a:extLst>
              <a:ext uri="{FF2B5EF4-FFF2-40B4-BE49-F238E27FC236}">
                <a16:creationId xmlns:a16="http://schemas.microsoft.com/office/drawing/2014/main" id="{9A76A6A8-A061-916E-8498-8214A70D90BF}"/>
              </a:ext>
            </a:extLst>
          </p:cNvPr>
          <p:cNvGrpSpPr/>
          <p:nvPr/>
        </p:nvGrpSpPr>
        <p:grpSpPr>
          <a:xfrm>
            <a:off x="152310" y="2875717"/>
            <a:ext cx="7315380" cy="977825"/>
            <a:chOff x="0" y="117453"/>
            <a:chExt cx="7315380" cy="1298358"/>
          </a:xfrm>
        </p:grpSpPr>
        <p:sp>
          <p:nvSpPr>
            <p:cNvPr id="9" name="Rectangle 8">
              <a:extLst>
                <a:ext uri="{FF2B5EF4-FFF2-40B4-BE49-F238E27FC236}">
                  <a16:creationId xmlns:a16="http://schemas.microsoft.com/office/drawing/2014/main" id="{66657841-B055-1048-1386-CB06C1F2E434}"/>
                </a:ext>
              </a:extLst>
            </p:cNvPr>
            <p:cNvSpPr/>
            <p:nvPr/>
          </p:nvSpPr>
          <p:spPr>
            <a:xfrm>
              <a:off x="0" y="117453"/>
              <a:ext cx="7315380" cy="1298358"/>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ZoneTexte 9">
              <a:extLst>
                <a:ext uri="{FF2B5EF4-FFF2-40B4-BE49-F238E27FC236}">
                  <a16:creationId xmlns:a16="http://schemas.microsoft.com/office/drawing/2014/main" id="{3A298EB6-8B5C-7CA8-48B5-62CB40BB4DE0}"/>
                </a:ext>
              </a:extLst>
            </p:cNvPr>
            <p:cNvSpPr txBox="1"/>
            <p:nvPr/>
          </p:nvSpPr>
          <p:spPr>
            <a:xfrm>
              <a:off x="0" y="117454"/>
              <a:ext cx="7315380" cy="10867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7755" tIns="312420" rIns="567755" bIns="106680" numCol="1" spcCol="1270" anchor="t" anchorCtr="0">
              <a:noAutofit/>
            </a:bodyPr>
            <a:lstStyle/>
            <a:p>
              <a:pPr marL="114300" lvl="1" indent="-114300" algn="l" defTabSz="666750">
                <a:lnSpc>
                  <a:spcPct val="90000"/>
                </a:lnSpc>
                <a:spcBef>
                  <a:spcPts val="600"/>
                </a:spcBef>
                <a:spcAft>
                  <a:spcPct val="15000"/>
                </a:spcAft>
                <a:buChar char="•"/>
              </a:pPr>
              <a:r>
                <a:rPr lang="fr-FR" sz="1600" kern="1200" dirty="0"/>
                <a:t>Méthodes HOG </a:t>
              </a:r>
            </a:p>
            <a:p>
              <a:pPr marL="114300" lvl="1" indent="-114300" algn="l" defTabSz="666750">
                <a:lnSpc>
                  <a:spcPct val="90000"/>
                </a:lnSpc>
                <a:spcBef>
                  <a:spcPts val="600"/>
                </a:spcBef>
                <a:spcAft>
                  <a:spcPct val="15000"/>
                </a:spcAft>
                <a:buChar char="•"/>
              </a:pPr>
              <a:r>
                <a:rPr lang="fr-FR" sz="1600" kern="1200" dirty="0"/>
                <a:t>Classificateur SVM </a:t>
              </a:r>
            </a:p>
          </p:txBody>
        </p:sp>
      </p:grpSp>
      <p:grpSp>
        <p:nvGrpSpPr>
          <p:cNvPr id="11" name="Groupe 10">
            <a:extLst>
              <a:ext uri="{FF2B5EF4-FFF2-40B4-BE49-F238E27FC236}">
                <a16:creationId xmlns:a16="http://schemas.microsoft.com/office/drawing/2014/main" id="{FE924AF3-657D-83EE-061C-178DA735B6AF}"/>
              </a:ext>
            </a:extLst>
          </p:cNvPr>
          <p:cNvGrpSpPr/>
          <p:nvPr/>
        </p:nvGrpSpPr>
        <p:grpSpPr>
          <a:xfrm>
            <a:off x="345927" y="2734080"/>
            <a:ext cx="5120766" cy="283276"/>
            <a:chOff x="378790" y="0"/>
            <a:chExt cx="5120766" cy="283276"/>
          </a:xfrm>
        </p:grpSpPr>
        <p:sp>
          <p:nvSpPr>
            <p:cNvPr id="12" name="Rectangle : coins arrondis 11">
              <a:extLst>
                <a:ext uri="{FF2B5EF4-FFF2-40B4-BE49-F238E27FC236}">
                  <a16:creationId xmlns:a16="http://schemas.microsoft.com/office/drawing/2014/main" id="{FCED41F3-77BD-E713-4C6E-9469AAE0E91A}"/>
                </a:ext>
              </a:extLst>
            </p:cNvPr>
            <p:cNvSpPr/>
            <p:nvPr/>
          </p:nvSpPr>
          <p:spPr>
            <a:xfrm>
              <a:off x="378790" y="0"/>
              <a:ext cx="5120766" cy="283276"/>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Rectangle : coins arrondis 4">
              <a:extLst>
                <a:ext uri="{FF2B5EF4-FFF2-40B4-BE49-F238E27FC236}">
                  <a16:creationId xmlns:a16="http://schemas.microsoft.com/office/drawing/2014/main" id="{A132BFA2-5B11-39FF-CDF3-CFDE10539CA2}"/>
                </a:ext>
              </a:extLst>
            </p:cNvPr>
            <p:cNvSpPr txBox="1"/>
            <p:nvPr/>
          </p:nvSpPr>
          <p:spPr>
            <a:xfrm>
              <a:off x="392618" y="13828"/>
              <a:ext cx="5093110" cy="255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53" tIns="0" rIns="193553" bIns="0" numCol="1" spcCol="1270" anchor="ctr" anchorCtr="0">
              <a:noAutofit/>
            </a:bodyPr>
            <a:lstStyle/>
            <a:p>
              <a:pPr marL="0" lvl="0" indent="0" algn="l" defTabSz="666750">
                <a:lnSpc>
                  <a:spcPct val="90000"/>
                </a:lnSpc>
                <a:spcBef>
                  <a:spcPct val="0"/>
                </a:spcBef>
                <a:spcAft>
                  <a:spcPct val="35000"/>
                </a:spcAft>
                <a:buNone/>
              </a:pPr>
              <a:r>
                <a:rPr lang="fr-FR" sz="1500" b="0" i="0" kern="1200" dirty="0"/>
                <a:t>Comment ?</a:t>
              </a:r>
              <a:endParaRPr lang="ar-DZ" sz="1500" kern="1200" dirty="0"/>
            </a:p>
          </p:txBody>
        </p:sp>
      </p:grpSp>
    </p:spTree>
    <p:extLst>
      <p:ext uri="{BB962C8B-B14F-4D97-AF65-F5344CB8AC3E}">
        <p14:creationId xmlns:p14="http://schemas.microsoft.com/office/powerpoint/2010/main" val="1541986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dirty="0"/>
              <a:t>Solution proposée : Système d’acquisition</a:t>
            </a:r>
            <a:endParaRPr lang="fr-FR" b="1" dirty="0">
              <a:solidFill>
                <a:schemeClr val="tx1"/>
              </a:solidFill>
            </a:endParaRPr>
          </a:p>
        </p:txBody>
      </p:sp>
      <p:sp>
        <p:nvSpPr>
          <p:cNvPr id="7" name="ZoneTexte 6">
            <a:extLst>
              <a:ext uri="{FF2B5EF4-FFF2-40B4-BE49-F238E27FC236}">
                <a16:creationId xmlns:a16="http://schemas.microsoft.com/office/drawing/2014/main" id="{D5AEC5CD-205C-A830-5864-B908F4334ADF}"/>
              </a:ext>
            </a:extLst>
          </p:cNvPr>
          <p:cNvSpPr txBox="1"/>
          <p:nvPr/>
        </p:nvSpPr>
        <p:spPr>
          <a:xfrm>
            <a:off x="563632" y="1744563"/>
            <a:ext cx="7947908" cy="1477328"/>
          </a:xfrm>
          <a:prstGeom prst="rect">
            <a:avLst/>
          </a:prstGeom>
          <a:noFill/>
        </p:spPr>
        <p:txBody>
          <a:bodyPr wrap="square" rtlCol="0">
            <a:spAutoFit/>
          </a:bodyPr>
          <a:lstStyle/>
          <a:p>
            <a:pPr marL="285750" indent="-285750">
              <a:lnSpc>
                <a:spcPct val="150000"/>
              </a:lnSpc>
              <a:buFontTx/>
              <a:buChar char="-"/>
            </a:pPr>
            <a:r>
              <a:rPr lang="fr-FR" sz="1500" dirty="0"/>
              <a:t>Méthode de détection </a:t>
            </a:r>
          </a:p>
          <a:p>
            <a:pPr marL="285750" indent="-285750">
              <a:lnSpc>
                <a:spcPct val="150000"/>
              </a:lnSpc>
              <a:buFontTx/>
              <a:buChar char="-"/>
            </a:pPr>
            <a:r>
              <a:rPr lang="fr-FR" sz="1500" dirty="0"/>
              <a:t>Basée sur le calcul des gradients d’intensité de pixels </a:t>
            </a:r>
          </a:p>
          <a:p>
            <a:pPr marL="285750" indent="-285750">
              <a:lnSpc>
                <a:spcPct val="150000"/>
              </a:lnSpc>
              <a:buFontTx/>
              <a:buChar char="-"/>
            </a:pPr>
            <a:r>
              <a:rPr lang="fr-FR" sz="1500" dirty="0"/>
              <a:t>Les gradients sont regroupés dans un histogramme</a:t>
            </a:r>
          </a:p>
          <a:p>
            <a:pPr marL="285750" indent="-285750">
              <a:lnSpc>
                <a:spcPct val="150000"/>
              </a:lnSpc>
              <a:buFontTx/>
              <a:buChar char="-"/>
            </a:pPr>
            <a:r>
              <a:rPr lang="fr-FR" sz="1500" dirty="0"/>
              <a:t>Les histogrammes forment ainsi un vecteur caractéristique de l’image</a:t>
            </a:r>
          </a:p>
        </p:txBody>
      </p:sp>
      <p:sp>
        <p:nvSpPr>
          <p:cNvPr id="3" name="Rectangle 2">
            <a:extLst>
              <a:ext uri="{FF2B5EF4-FFF2-40B4-BE49-F238E27FC236}">
                <a16:creationId xmlns:a16="http://schemas.microsoft.com/office/drawing/2014/main" id="{4B4A6B44-914D-72E3-212C-2B9A5F34637F}"/>
              </a:ext>
            </a:extLst>
          </p:cNvPr>
          <p:cNvSpPr/>
          <p:nvPr/>
        </p:nvSpPr>
        <p:spPr>
          <a:xfrm>
            <a:off x="398731" y="1436786"/>
            <a:ext cx="1627369" cy="323165"/>
          </a:xfrm>
          <a:prstGeom prst="rect">
            <a:avLst/>
          </a:prstGeom>
        </p:spPr>
        <p:txBody>
          <a:bodyPr wrap="none">
            <a:spAutoFit/>
          </a:bodyPr>
          <a:lstStyle/>
          <a:p>
            <a:r>
              <a:rPr lang="fr-FR" sz="1500" b="1" dirty="0"/>
              <a:t>Méthode HOG </a:t>
            </a:r>
            <a:r>
              <a:rPr lang="fr-FR" b="1" dirty="0"/>
              <a:t> </a:t>
            </a:r>
          </a:p>
        </p:txBody>
      </p:sp>
    </p:spTree>
    <p:extLst>
      <p:ext uri="{BB962C8B-B14F-4D97-AF65-F5344CB8AC3E}">
        <p14:creationId xmlns:p14="http://schemas.microsoft.com/office/powerpoint/2010/main" val="2346172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dirty="0"/>
              <a:t>Solution proposée : Système d’acquisition</a:t>
            </a:r>
            <a:endParaRPr lang="fr-FR" b="1" dirty="0">
              <a:solidFill>
                <a:schemeClr val="tx1"/>
              </a:solidFill>
            </a:endParaRPr>
          </a:p>
        </p:txBody>
      </p:sp>
      <p:sp>
        <p:nvSpPr>
          <p:cNvPr id="7" name="ZoneTexte 6">
            <a:extLst>
              <a:ext uri="{FF2B5EF4-FFF2-40B4-BE49-F238E27FC236}">
                <a16:creationId xmlns:a16="http://schemas.microsoft.com/office/drawing/2014/main" id="{D5AEC5CD-205C-A830-5864-B908F4334ADF}"/>
              </a:ext>
            </a:extLst>
          </p:cNvPr>
          <p:cNvSpPr txBox="1"/>
          <p:nvPr/>
        </p:nvSpPr>
        <p:spPr>
          <a:xfrm>
            <a:off x="563632" y="1744563"/>
            <a:ext cx="7947908" cy="784830"/>
          </a:xfrm>
          <a:prstGeom prst="rect">
            <a:avLst/>
          </a:prstGeom>
          <a:noFill/>
        </p:spPr>
        <p:txBody>
          <a:bodyPr wrap="square" rtlCol="0">
            <a:spAutoFit/>
          </a:bodyPr>
          <a:lstStyle/>
          <a:p>
            <a:pPr marL="285750" indent="-285750">
              <a:lnSpc>
                <a:spcPct val="150000"/>
              </a:lnSpc>
              <a:buFontTx/>
              <a:buChar char="-"/>
            </a:pPr>
            <a:r>
              <a:rPr lang="fr-FR" sz="1500" dirty="0"/>
              <a:t>Méthode de machine </a:t>
            </a:r>
            <a:r>
              <a:rPr lang="fr-FR" sz="1500" dirty="0" err="1"/>
              <a:t>learning</a:t>
            </a:r>
            <a:r>
              <a:rPr lang="fr-FR" sz="1500" dirty="0"/>
              <a:t> </a:t>
            </a:r>
          </a:p>
          <a:p>
            <a:pPr marL="285750" indent="-285750">
              <a:lnSpc>
                <a:spcPct val="150000"/>
              </a:lnSpc>
              <a:buFontTx/>
              <a:buChar char="-"/>
            </a:pPr>
            <a:r>
              <a:rPr lang="fr-FR" sz="1500" dirty="0"/>
              <a:t>Le principe est de trouver un hyperplan optimal pour séparer les données </a:t>
            </a:r>
          </a:p>
        </p:txBody>
      </p:sp>
      <p:sp>
        <p:nvSpPr>
          <p:cNvPr id="3" name="Rectangle 2">
            <a:extLst>
              <a:ext uri="{FF2B5EF4-FFF2-40B4-BE49-F238E27FC236}">
                <a16:creationId xmlns:a16="http://schemas.microsoft.com/office/drawing/2014/main" id="{26F48BBF-9389-F405-D86D-A4B7F81802A9}"/>
              </a:ext>
            </a:extLst>
          </p:cNvPr>
          <p:cNvSpPr/>
          <p:nvPr/>
        </p:nvSpPr>
        <p:spPr>
          <a:xfrm>
            <a:off x="398731" y="1436786"/>
            <a:ext cx="3207929" cy="323165"/>
          </a:xfrm>
          <a:prstGeom prst="rect">
            <a:avLst/>
          </a:prstGeom>
        </p:spPr>
        <p:txBody>
          <a:bodyPr wrap="none">
            <a:spAutoFit/>
          </a:bodyPr>
          <a:lstStyle/>
          <a:p>
            <a:r>
              <a:rPr lang="fr-FR" sz="1500" b="1" dirty="0"/>
              <a:t>SVM (Support </a:t>
            </a:r>
            <a:r>
              <a:rPr lang="fr-FR" sz="1500" b="1" dirty="0" err="1"/>
              <a:t>Vector</a:t>
            </a:r>
            <a:r>
              <a:rPr lang="fr-FR" sz="1500" b="1" dirty="0"/>
              <a:t> Machine ) </a:t>
            </a:r>
            <a:r>
              <a:rPr lang="fr-FR" b="1" dirty="0"/>
              <a:t> </a:t>
            </a:r>
          </a:p>
        </p:txBody>
      </p:sp>
      <p:pic>
        <p:nvPicPr>
          <p:cNvPr id="5" name="Image 4">
            <a:extLst>
              <a:ext uri="{FF2B5EF4-FFF2-40B4-BE49-F238E27FC236}">
                <a16:creationId xmlns:a16="http://schemas.microsoft.com/office/drawing/2014/main" id="{57D8CBA2-4670-9F16-2AEE-1C865B7DF0B4}"/>
              </a:ext>
            </a:extLst>
          </p:cNvPr>
          <p:cNvPicPr>
            <a:picLocks noChangeAspect="1"/>
          </p:cNvPicPr>
          <p:nvPr/>
        </p:nvPicPr>
        <p:blipFill>
          <a:blip r:embed="rId3"/>
          <a:stretch>
            <a:fillRect/>
          </a:stretch>
        </p:blipFill>
        <p:spPr>
          <a:xfrm>
            <a:off x="1676400" y="2639206"/>
            <a:ext cx="5475514" cy="2215823"/>
          </a:xfrm>
          <a:prstGeom prst="rect">
            <a:avLst/>
          </a:prstGeom>
        </p:spPr>
      </p:pic>
    </p:spTree>
    <p:extLst>
      <p:ext uri="{BB962C8B-B14F-4D97-AF65-F5344CB8AC3E}">
        <p14:creationId xmlns:p14="http://schemas.microsoft.com/office/powerpoint/2010/main" val="3378795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152399" y="106550"/>
            <a:ext cx="8937170" cy="572700"/>
          </a:xfrm>
        </p:spPr>
        <p:txBody>
          <a:bodyPr/>
          <a:lstStyle/>
          <a:p>
            <a:r>
              <a:rPr lang="fr-FR" dirty="0"/>
              <a:t>Solution proposée : Système de Reconnaissance</a:t>
            </a:r>
            <a:endParaRPr lang="fr-FR" b="1" dirty="0">
              <a:solidFill>
                <a:schemeClr val="tx1"/>
              </a:solidFill>
            </a:endParaRPr>
          </a:p>
        </p:txBody>
      </p:sp>
      <p:sp>
        <p:nvSpPr>
          <p:cNvPr id="6" name="Zone de texte 2">
            <a:extLst>
              <a:ext uri="{FF2B5EF4-FFF2-40B4-BE49-F238E27FC236}">
                <a16:creationId xmlns:a16="http://schemas.microsoft.com/office/drawing/2014/main" id="{AFA50BBC-5008-539C-E5AB-A59CF6CD1B25}"/>
              </a:ext>
            </a:extLst>
          </p:cNvPr>
          <p:cNvSpPr txBox="1">
            <a:spLocks noChangeArrowheads="1"/>
          </p:cNvSpPr>
          <p:nvPr/>
        </p:nvSpPr>
        <p:spPr bwMode="auto">
          <a:xfrm>
            <a:off x="2471566" y="943093"/>
            <a:ext cx="1658224" cy="352733"/>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900" b="1" i="1" dirty="0">
                <a:effectLst/>
                <a:ea typeface="Calibri" panose="020F0502020204030204" pitchFamily="34" charset="0"/>
                <a:cs typeface="Times New Roman" panose="02020603050405020304" pitchFamily="18" charset="0"/>
              </a:rPr>
              <a:t>Système d’acquisition des visages </a:t>
            </a:r>
            <a:endParaRPr lang="fr-FR" sz="900" dirty="0">
              <a:effectLst/>
              <a:ea typeface="Calibri" panose="020F0502020204030204" pitchFamily="34" charset="0"/>
              <a:cs typeface="Times New Roman" panose="02020603050405020304" pitchFamily="18" charset="0"/>
            </a:endParaRPr>
          </a:p>
        </p:txBody>
      </p:sp>
      <p:pic>
        <p:nvPicPr>
          <p:cNvPr id="8" name="Image 7">
            <a:extLst>
              <a:ext uri="{FF2B5EF4-FFF2-40B4-BE49-F238E27FC236}">
                <a16:creationId xmlns:a16="http://schemas.microsoft.com/office/drawing/2014/main" id="{D7A7D5E9-B9E7-F313-928F-7C140CB9BBE9}"/>
              </a:ext>
            </a:extLst>
          </p:cNvPr>
          <p:cNvPicPr>
            <a:picLocks noChangeAspect="1"/>
          </p:cNvPicPr>
          <p:nvPr/>
        </p:nvPicPr>
        <p:blipFill>
          <a:blip r:embed="rId3"/>
          <a:stretch>
            <a:fillRect/>
          </a:stretch>
        </p:blipFill>
        <p:spPr>
          <a:xfrm>
            <a:off x="660697" y="1385907"/>
            <a:ext cx="522394" cy="527497"/>
          </a:xfrm>
          <a:prstGeom prst="rect">
            <a:avLst/>
          </a:prstGeom>
        </p:spPr>
      </p:pic>
      <p:cxnSp>
        <p:nvCxnSpPr>
          <p:cNvPr id="10" name="Connecteur droit 9">
            <a:extLst>
              <a:ext uri="{FF2B5EF4-FFF2-40B4-BE49-F238E27FC236}">
                <a16:creationId xmlns:a16="http://schemas.microsoft.com/office/drawing/2014/main" id="{9106ED72-C085-F983-DCB3-E5C61E759834}"/>
              </a:ext>
            </a:extLst>
          </p:cNvPr>
          <p:cNvCxnSpPr>
            <a:stCxn id="6" idx="1"/>
          </p:cNvCxnSpPr>
          <p:nvPr/>
        </p:nvCxnSpPr>
        <p:spPr>
          <a:xfrm flipH="1" flipV="1">
            <a:off x="921895" y="1119459"/>
            <a:ext cx="154967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85270ED-837D-128E-19FD-27EC0AB494EE}"/>
              </a:ext>
            </a:extLst>
          </p:cNvPr>
          <p:cNvCxnSpPr>
            <a:cxnSpLocks/>
          </p:cNvCxnSpPr>
          <p:nvPr/>
        </p:nvCxnSpPr>
        <p:spPr>
          <a:xfrm>
            <a:off x="921895" y="1119459"/>
            <a:ext cx="0" cy="273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Image 12">
            <a:extLst>
              <a:ext uri="{FF2B5EF4-FFF2-40B4-BE49-F238E27FC236}">
                <a16:creationId xmlns:a16="http://schemas.microsoft.com/office/drawing/2014/main" id="{D490DA8B-BA2A-996C-D033-DBCA5F324E5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841" y="2242722"/>
            <a:ext cx="586105" cy="585470"/>
          </a:xfrm>
          <a:prstGeom prst="rect">
            <a:avLst/>
          </a:prstGeom>
          <a:noFill/>
          <a:ln>
            <a:noFill/>
          </a:ln>
        </p:spPr>
      </p:pic>
      <p:cxnSp>
        <p:nvCxnSpPr>
          <p:cNvPr id="15" name="Connecteur droit avec flèche 14">
            <a:extLst>
              <a:ext uri="{FF2B5EF4-FFF2-40B4-BE49-F238E27FC236}">
                <a16:creationId xmlns:a16="http://schemas.microsoft.com/office/drawing/2014/main" id="{EF80B953-08F4-49D9-D978-776AE3BC0047}"/>
              </a:ext>
            </a:extLst>
          </p:cNvPr>
          <p:cNvCxnSpPr>
            <a:cxnSpLocks/>
            <a:stCxn id="8" idx="2"/>
            <a:endCxn id="13" idx="0"/>
          </p:cNvCxnSpPr>
          <p:nvPr/>
        </p:nvCxnSpPr>
        <p:spPr>
          <a:xfrm>
            <a:off x="921894" y="1913404"/>
            <a:ext cx="0" cy="329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Image 15">
            <a:extLst>
              <a:ext uri="{FF2B5EF4-FFF2-40B4-BE49-F238E27FC236}">
                <a16:creationId xmlns:a16="http://schemas.microsoft.com/office/drawing/2014/main" id="{DB36F5F6-A4EE-FFB3-4273-2784AF2050D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4545" y="2263515"/>
            <a:ext cx="576580" cy="552450"/>
          </a:xfrm>
          <a:prstGeom prst="rect">
            <a:avLst/>
          </a:prstGeom>
          <a:noFill/>
          <a:ln>
            <a:noFill/>
          </a:ln>
        </p:spPr>
      </p:pic>
      <p:cxnSp>
        <p:nvCxnSpPr>
          <p:cNvPr id="18" name="Connecteur droit avec flèche 17">
            <a:extLst>
              <a:ext uri="{FF2B5EF4-FFF2-40B4-BE49-F238E27FC236}">
                <a16:creationId xmlns:a16="http://schemas.microsoft.com/office/drawing/2014/main" id="{8BA3C214-43DD-FCD0-B210-532B88C8C5C8}"/>
              </a:ext>
            </a:extLst>
          </p:cNvPr>
          <p:cNvCxnSpPr>
            <a:stCxn id="13" idx="3"/>
            <a:endCxn id="16" idx="1"/>
          </p:cNvCxnSpPr>
          <p:nvPr/>
        </p:nvCxnSpPr>
        <p:spPr>
          <a:xfrm>
            <a:off x="1214946" y="2535457"/>
            <a:ext cx="889599" cy="4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1" name="Image 20">
            <a:extLst>
              <a:ext uri="{FF2B5EF4-FFF2-40B4-BE49-F238E27FC236}">
                <a16:creationId xmlns:a16="http://schemas.microsoft.com/office/drawing/2014/main" id="{99F19E80-E56A-1169-8C5F-253500D80D1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8502" y="2271614"/>
            <a:ext cx="1470660" cy="527685"/>
          </a:xfrm>
          <a:prstGeom prst="rect">
            <a:avLst/>
          </a:prstGeom>
          <a:noFill/>
          <a:ln>
            <a:noFill/>
          </a:ln>
        </p:spPr>
      </p:pic>
      <p:cxnSp>
        <p:nvCxnSpPr>
          <p:cNvPr id="23" name="Connecteur droit avec flèche 22">
            <a:extLst>
              <a:ext uri="{FF2B5EF4-FFF2-40B4-BE49-F238E27FC236}">
                <a16:creationId xmlns:a16="http://schemas.microsoft.com/office/drawing/2014/main" id="{75ADC7DA-2B78-4BE0-7967-27F22D91C612}"/>
              </a:ext>
            </a:extLst>
          </p:cNvPr>
          <p:cNvCxnSpPr>
            <a:stCxn id="16" idx="3"/>
            <a:endCxn id="21" idx="1"/>
          </p:cNvCxnSpPr>
          <p:nvPr/>
        </p:nvCxnSpPr>
        <p:spPr>
          <a:xfrm flipV="1">
            <a:off x="2681125" y="2535457"/>
            <a:ext cx="1247377" cy="4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Image 24">
            <a:extLst>
              <a:ext uri="{FF2B5EF4-FFF2-40B4-BE49-F238E27FC236}">
                <a16:creationId xmlns:a16="http://schemas.microsoft.com/office/drawing/2014/main" id="{03DB23F7-A6E8-9ED5-02DC-B1DB9DD5319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62876" y="2188746"/>
            <a:ext cx="672465" cy="693420"/>
          </a:xfrm>
          <a:prstGeom prst="rect">
            <a:avLst/>
          </a:prstGeom>
          <a:noFill/>
          <a:ln>
            <a:noFill/>
          </a:ln>
        </p:spPr>
      </p:pic>
      <p:cxnSp>
        <p:nvCxnSpPr>
          <p:cNvPr id="27" name="Connecteur droit avec flèche 26">
            <a:extLst>
              <a:ext uri="{FF2B5EF4-FFF2-40B4-BE49-F238E27FC236}">
                <a16:creationId xmlns:a16="http://schemas.microsoft.com/office/drawing/2014/main" id="{B8100086-F32C-1CAA-97D0-E9F5DAAA4B25}"/>
              </a:ext>
            </a:extLst>
          </p:cNvPr>
          <p:cNvCxnSpPr>
            <a:stCxn id="21" idx="3"/>
            <a:endCxn id="25" idx="1"/>
          </p:cNvCxnSpPr>
          <p:nvPr/>
        </p:nvCxnSpPr>
        <p:spPr>
          <a:xfrm flipV="1">
            <a:off x="5399162" y="2535456"/>
            <a:ext cx="10637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 name="Image 30">
            <a:extLst>
              <a:ext uri="{FF2B5EF4-FFF2-40B4-BE49-F238E27FC236}">
                <a16:creationId xmlns:a16="http://schemas.microsoft.com/office/drawing/2014/main" id="{3DA55583-6874-9812-08D7-0D71C5065DA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9162" y="3038211"/>
            <a:ext cx="786615" cy="1049313"/>
          </a:xfrm>
          <a:prstGeom prst="rect">
            <a:avLst/>
          </a:prstGeom>
          <a:noFill/>
          <a:ln>
            <a:noFill/>
          </a:ln>
        </p:spPr>
      </p:pic>
      <p:cxnSp>
        <p:nvCxnSpPr>
          <p:cNvPr id="48" name="Connecteur droit 47">
            <a:extLst>
              <a:ext uri="{FF2B5EF4-FFF2-40B4-BE49-F238E27FC236}">
                <a16:creationId xmlns:a16="http://schemas.microsoft.com/office/drawing/2014/main" id="{2F00F43B-4151-292E-7134-DC94ECB2FF96}"/>
              </a:ext>
            </a:extLst>
          </p:cNvPr>
          <p:cNvCxnSpPr>
            <a:stCxn id="25" idx="3"/>
          </p:cNvCxnSpPr>
          <p:nvPr/>
        </p:nvCxnSpPr>
        <p:spPr>
          <a:xfrm>
            <a:off x="7135341" y="2535456"/>
            <a:ext cx="487157" cy="0"/>
          </a:xfrm>
          <a:prstGeom prst="line">
            <a:avLst/>
          </a:prstGeom>
        </p:spPr>
        <p:style>
          <a:lnRef idx="1">
            <a:schemeClr val="dk1"/>
          </a:lnRef>
          <a:fillRef idx="0">
            <a:schemeClr val="dk1"/>
          </a:fillRef>
          <a:effectRef idx="0">
            <a:schemeClr val="dk1"/>
          </a:effectRef>
          <a:fontRef idx="minor">
            <a:schemeClr val="tx1"/>
          </a:fontRef>
        </p:style>
      </p:cxnSp>
      <p:cxnSp>
        <p:nvCxnSpPr>
          <p:cNvPr id="50" name="Connecteur droit 49">
            <a:extLst>
              <a:ext uri="{FF2B5EF4-FFF2-40B4-BE49-F238E27FC236}">
                <a16:creationId xmlns:a16="http://schemas.microsoft.com/office/drawing/2014/main" id="{F6F50109-7F7C-1E4D-3E7A-E58A982C9951}"/>
              </a:ext>
            </a:extLst>
          </p:cNvPr>
          <p:cNvCxnSpPr>
            <a:cxnSpLocks/>
          </p:cNvCxnSpPr>
          <p:nvPr/>
        </p:nvCxnSpPr>
        <p:spPr>
          <a:xfrm>
            <a:off x="7629993" y="2535456"/>
            <a:ext cx="0" cy="1028948"/>
          </a:xfrm>
          <a:prstGeom prst="line">
            <a:avLst/>
          </a:prstGeom>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6BE966AC-0E3D-1532-52DE-4970310192A1}"/>
              </a:ext>
            </a:extLst>
          </p:cNvPr>
          <p:cNvCxnSpPr>
            <a:cxnSpLocks/>
            <a:endCxn id="31" idx="3"/>
          </p:cNvCxnSpPr>
          <p:nvPr/>
        </p:nvCxnSpPr>
        <p:spPr>
          <a:xfrm flipH="1">
            <a:off x="6185777" y="3562868"/>
            <a:ext cx="14442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Zone de texte 2">
            <a:extLst>
              <a:ext uri="{FF2B5EF4-FFF2-40B4-BE49-F238E27FC236}">
                <a16:creationId xmlns:a16="http://schemas.microsoft.com/office/drawing/2014/main" id="{8E0D3808-674F-66EE-99D4-A21E78329044}"/>
              </a:ext>
            </a:extLst>
          </p:cNvPr>
          <p:cNvSpPr txBox="1">
            <a:spLocks noChangeArrowheads="1"/>
          </p:cNvSpPr>
          <p:nvPr/>
        </p:nvSpPr>
        <p:spPr bwMode="auto">
          <a:xfrm>
            <a:off x="3928502" y="4591815"/>
            <a:ext cx="779145" cy="445135"/>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1000" b="1" i="1">
                <a:effectLst/>
                <a:ea typeface="Calibri" panose="020F0502020204030204" pitchFamily="34" charset="0"/>
                <a:cs typeface="Times New Roman" panose="02020603050405020304" pitchFamily="18" charset="0"/>
              </a:rPr>
              <a:t>Serveur web</a:t>
            </a:r>
            <a:endParaRPr lang="fr-FR" sz="1100">
              <a:effectLst/>
              <a:ea typeface="Calibri" panose="020F0502020204030204" pitchFamily="34" charset="0"/>
              <a:cs typeface="Times New Roman" panose="02020603050405020304" pitchFamily="18" charset="0"/>
            </a:endParaRPr>
          </a:p>
        </p:txBody>
      </p:sp>
      <p:cxnSp>
        <p:nvCxnSpPr>
          <p:cNvPr id="61" name="Connecteur droit 60">
            <a:extLst>
              <a:ext uri="{FF2B5EF4-FFF2-40B4-BE49-F238E27FC236}">
                <a16:creationId xmlns:a16="http://schemas.microsoft.com/office/drawing/2014/main" id="{198D3903-8E08-9B95-9008-EAE1E6A2734F}"/>
              </a:ext>
            </a:extLst>
          </p:cNvPr>
          <p:cNvCxnSpPr>
            <a:cxnSpLocks/>
            <a:stCxn id="31" idx="1"/>
          </p:cNvCxnSpPr>
          <p:nvPr/>
        </p:nvCxnSpPr>
        <p:spPr>
          <a:xfrm flipH="1">
            <a:off x="4318073" y="3562868"/>
            <a:ext cx="1081089" cy="0"/>
          </a:xfrm>
          <a:prstGeom prst="line">
            <a:avLst/>
          </a:prstGeom>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69D68A87-4F6C-551F-DC80-D74162BEE8FD}"/>
              </a:ext>
            </a:extLst>
          </p:cNvPr>
          <p:cNvCxnSpPr>
            <a:endCxn id="59" idx="0"/>
          </p:cNvCxnSpPr>
          <p:nvPr/>
        </p:nvCxnSpPr>
        <p:spPr>
          <a:xfrm>
            <a:off x="4318074" y="3564404"/>
            <a:ext cx="1" cy="1027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Zone de texte 2">
            <a:extLst>
              <a:ext uri="{FF2B5EF4-FFF2-40B4-BE49-F238E27FC236}">
                <a16:creationId xmlns:a16="http://schemas.microsoft.com/office/drawing/2014/main" id="{DC340AAD-2E56-CCB6-C95A-C136475AD5B4}"/>
              </a:ext>
            </a:extLst>
          </p:cNvPr>
          <p:cNvSpPr txBox="1">
            <a:spLocks noChangeArrowheads="1"/>
          </p:cNvSpPr>
          <p:nvPr/>
        </p:nvSpPr>
        <p:spPr bwMode="auto">
          <a:xfrm>
            <a:off x="477093" y="2929540"/>
            <a:ext cx="889599" cy="316734"/>
          </a:xfrm>
          <a:prstGeom prst="rect">
            <a:avLst/>
          </a:prstGeom>
          <a:ln w="9525">
            <a:solidFill>
              <a:schemeClr val="tx1"/>
            </a:solidFill>
            <a:prstDash val="dash"/>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700" b="1" i="1" dirty="0">
                <a:effectLst/>
                <a:ea typeface="Calibri" panose="020F0502020204030204" pitchFamily="34" charset="0"/>
                <a:cs typeface="Times New Roman" panose="02020603050405020304" pitchFamily="18" charset="0"/>
              </a:rPr>
              <a:t>Construire </a:t>
            </a:r>
            <a:r>
              <a:rPr lang="fr-FR" sz="700" b="1" i="1" dirty="0" err="1">
                <a:effectLst/>
                <a:ea typeface="Calibri" panose="020F0502020204030204" pitchFamily="34" charset="0"/>
                <a:cs typeface="Times New Roman" panose="02020603050405020304" pitchFamily="18" charset="0"/>
              </a:rPr>
              <a:t>Bounding</a:t>
            </a:r>
            <a:r>
              <a:rPr lang="fr-FR" sz="700" b="1" i="1" dirty="0">
                <a:effectLst/>
                <a:ea typeface="Calibri" panose="020F0502020204030204" pitchFamily="34" charset="0"/>
                <a:cs typeface="Times New Roman" panose="02020603050405020304" pitchFamily="18" charset="0"/>
              </a:rPr>
              <a:t> Box</a:t>
            </a:r>
            <a:endParaRPr lang="fr-FR" sz="1100" dirty="0">
              <a:effectLst/>
              <a:ea typeface="Calibri" panose="020F0502020204030204" pitchFamily="34" charset="0"/>
              <a:cs typeface="Times New Roman" panose="02020603050405020304" pitchFamily="18" charset="0"/>
            </a:endParaRPr>
          </a:p>
        </p:txBody>
      </p:sp>
      <p:sp>
        <p:nvSpPr>
          <p:cNvPr id="66" name="Zone de texte 2">
            <a:extLst>
              <a:ext uri="{FF2B5EF4-FFF2-40B4-BE49-F238E27FC236}">
                <a16:creationId xmlns:a16="http://schemas.microsoft.com/office/drawing/2014/main" id="{6AA748C3-16DE-D53D-6848-461146EA51D4}"/>
              </a:ext>
            </a:extLst>
          </p:cNvPr>
          <p:cNvSpPr txBox="1">
            <a:spLocks noChangeArrowheads="1"/>
          </p:cNvSpPr>
          <p:nvPr/>
        </p:nvSpPr>
        <p:spPr bwMode="auto">
          <a:xfrm>
            <a:off x="1880095" y="2972412"/>
            <a:ext cx="889599" cy="155673"/>
          </a:xfrm>
          <a:prstGeom prst="rect">
            <a:avLst/>
          </a:prstGeom>
          <a:ln w="9525">
            <a:solidFill>
              <a:schemeClr val="tx1"/>
            </a:solidFill>
            <a:prstDash val="dash"/>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700" b="1" i="1" dirty="0">
                <a:effectLst/>
                <a:ea typeface="Calibri" panose="020F0502020204030204" pitchFamily="34" charset="0"/>
                <a:cs typeface="Times New Roman" panose="02020603050405020304" pitchFamily="18" charset="0"/>
              </a:rPr>
              <a:t>Prétraitement</a:t>
            </a:r>
            <a:endParaRPr lang="fr-FR" sz="1100" dirty="0">
              <a:effectLst/>
              <a:ea typeface="Calibri" panose="020F0502020204030204" pitchFamily="34" charset="0"/>
              <a:cs typeface="Times New Roman" panose="02020603050405020304" pitchFamily="18" charset="0"/>
            </a:endParaRPr>
          </a:p>
        </p:txBody>
      </p:sp>
      <p:sp>
        <p:nvSpPr>
          <p:cNvPr id="70" name="Zone de texte 2">
            <a:extLst>
              <a:ext uri="{FF2B5EF4-FFF2-40B4-BE49-F238E27FC236}">
                <a16:creationId xmlns:a16="http://schemas.microsoft.com/office/drawing/2014/main" id="{BCDC4CB0-8D8C-F1BC-FAA3-A01D2E13C5B0}"/>
              </a:ext>
            </a:extLst>
          </p:cNvPr>
          <p:cNvSpPr txBox="1">
            <a:spLocks noChangeArrowheads="1"/>
          </p:cNvSpPr>
          <p:nvPr/>
        </p:nvSpPr>
        <p:spPr bwMode="auto">
          <a:xfrm>
            <a:off x="4127200" y="2960374"/>
            <a:ext cx="889599" cy="155673"/>
          </a:xfrm>
          <a:prstGeom prst="rect">
            <a:avLst/>
          </a:prstGeom>
          <a:ln w="9525">
            <a:solidFill>
              <a:schemeClr val="tx1"/>
            </a:solidFill>
            <a:prstDash val="dash"/>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700" b="1" i="1" dirty="0">
                <a:effectLst/>
                <a:ea typeface="Calibri" panose="020F0502020204030204" pitchFamily="34" charset="0"/>
                <a:cs typeface="Times New Roman" panose="02020603050405020304" pitchFamily="18" charset="0"/>
              </a:rPr>
              <a:t>Extraction</a:t>
            </a:r>
            <a:endParaRPr lang="fr-FR" sz="1100" dirty="0">
              <a:effectLst/>
              <a:ea typeface="Calibri" panose="020F0502020204030204" pitchFamily="34" charset="0"/>
              <a:cs typeface="Times New Roman" panose="02020603050405020304" pitchFamily="18" charset="0"/>
            </a:endParaRPr>
          </a:p>
        </p:txBody>
      </p:sp>
      <p:sp>
        <p:nvSpPr>
          <p:cNvPr id="71" name="Zone de texte 2">
            <a:extLst>
              <a:ext uri="{FF2B5EF4-FFF2-40B4-BE49-F238E27FC236}">
                <a16:creationId xmlns:a16="http://schemas.microsoft.com/office/drawing/2014/main" id="{AE42CA95-756E-5A2D-631B-1F675F487A69}"/>
              </a:ext>
            </a:extLst>
          </p:cNvPr>
          <p:cNvSpPr txBox="1">
            <a:spLocks noChangeArrowheads="1"/>
          </p:cNvSpPr>
          <p:nvPr/>
        </p:nvSpPr>
        <p:spPr bwMode="auto">
          <a:xfrm>
            <a:off x="6374306" y="2946447"/>
            <a:ext cx="889599" cy="155673"/>
          </a:xfrm>
          <a:prstGeom prst="rect">
            <a:avLst/>
          </a:prstGeom>
          <a:ln w="9525">
            <a:solidFill>
              <a:schemeClr val="tx1"/>
            </a:solidFill>
            <a:prstDash val="dash"/>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700" b="1" i="1" dirty="0">
                <a:effectLst/>
                <a:ea typeface="Calibri" panose="020F0502020204030204" pitchFamily="34" charset="0"/>
                <a:cs typeface="Times New Roman" panose="02020603050405020304" pitchFamily="18" charset="0"/>
              </a:rPr>
              <a:t>Identification</a:t>
            </a:r>
            <a:endParaRPr lang="fr-FR" sz="1100" dirty="0">
              <a:effectLst/>
              <a:ea typeface="Calibri" panose="020F0502020204030204" pitchFamily="34" charset="0"/>
              <a:cs typeface="Times New Roman" panose="02020603050405020304" pitchFamily="18" charset="0"/>
            </a:endParaRPr>
          </a:p>
        </p:txBody>
      </p:sp>
      <p:sp>
        <p:nvSpPr>
          <p:cNvPr id="72" name="Zone de texte 2">
            <a:extLst>
              <a:ext uri="{FF2B5EF4-FFF2-40B4-BE49-F238E27FC236}">
                <a16:creationId xmlns:a16="http://schemas.microsoft.com/office/drawing/2014/main" id="{FEC41A2E-D090-FE35-C462-2F7A5625C9C7}"/>
              </a:ext>
            </a:extLst>
          </p:cNvPr>
          <p:cNvSpPr txBox="1">
            <a:spLocks noChangeArrowheads="1"/>
          </p:cNvSpPr>
          <p:nvPr/>
        </p:nvSpPr>
        <p:spPr bwMode="auto">
          <a:xfrm>
            <a:off x="2559443" y="3779371"/>
            <a:ext cx="889599" cy="308153"/>
          </a:xfrm>
          <a:prstGeom prst="rect">
            <a:avLst/>
          </a:prstGeom>
          <a:ln w="9525">
            <a:solidFill>
              <a:schemeClr val="tx1"/>
            </a:solidFill>
            <a:prstDash val="dash"/>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lgn="ctr">
              <a:lnSpc>
                <a:spcPct val="107000"/>
              </a:lnSpc>
              <a:spcAft>
                <a:spcPts val="800"/>
              </a:spcAft>
            </a:pPr>
            <a:r>
              <a:rPr lang="fr-FR" sz="700" b="1" i="1" dirty="0">
                <a:effectLst/>
                <a:ea typeface="Calibri" panose="020F0502020204030204" pitchFamily="34" charset="0"/>
                <a:cs typeface="Times New Roman" panose="02020603050405020304" pitchFamily="18" charset="0"/>
              </a:rPr>
              <a:t>Envoi des informations</a:t>
            </a:r>
            <a:endParaRPr lang="fr-FR" sz="1100" dirty="0">
              <a:effectLst/>
              <a:ea typeface="Calibri" panose="020F0502020204030204" pitchFamily="34" charset="0"/>
              <a:cs typeface="Times New Roman" panose="02020603050405020304" pitchFamily="18" charset="0"/>
            </a:endParaRPr>
          </a:p>
        </p:txBody>
      </p:sp>
      <p:cxnSp>
        <p:nvCxnSpPr>
          <p:cNvPr id="74" name="Connecteur droit 73">
            <a:extLst>
              <a:ext uri="{FF2B5EF4-FFF2-40B4-BE49-F238E27FC236}">
                <a16:creationId xmlns:a16="http://schemas.microsoft.com/office/drawing/2014/main" id="{76F84B8A-D1C8-B1E4-2832-9DD096998787}"/>
              </a:ext>
            </a:extLst>
          </p:cNvPr>
          <p:cNvCxnSpPr>
            <a:stCxn id="72" idx="3"/>
          </p:cNvCxnSpPr>
          <p:nvPr/>
        </p:nvCxnSpPr>
        <p:spPr>
          <a:xfrm flipV="1">
            <a:off x="3449042" y="3931851"/>
            <a:ext cx="869031" cy="1597"/>
          </a:xfrm>
          <a:prstGeom prst="line">
            <a:avLst/>
          </a:prstGeom>
          <a:ln>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89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10" presetClass="entr" presetSubtype="0"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par>
                                <p:cTn id="54" presetID="10" presetClass="entr" presetSubtype="0" fill="hold" nodeType="with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61"/>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6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5" grpId="0" animBg="1"/>
      <p:bldP spid="66" grpId="0" animBg="1"/>
      <p:bldP spid="70" grpId="0" animBg="1"/>
      <p:bldP spid="71" grpId="0" animBg="1"/>
      <p:bldP spid="7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6"/>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1"/>
                </a:solidFill>
              </a:rPr>
              <a:t>Plan de la présentation</a:t>
            </a:r>
            <a:endParaRPr dirty="0">
              <a:solidFill>
                <a:schemeClr val="tx1"/>
              </a:solidFill>
            </a:endParaRPr>
          </a:p>
        </p:txBody>
      </p:sp>
      <p:sp>
        <p:nvSpPr>
          <p:cNvPr id="385" name="Google Shape;385;p46"/>
          <p:cNvSpPr txBox="1"/>
          <p:nvPr/>
        </p:nvSpPr>
        <p:spPr>
          <a:xfrm>
            <a:off x="-463270" y="1977025"/>
            <a:ext cx="2455752"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sz="1800" dirty="0">
                <a:solidFill>
                  <a:schemeClr val="tx1"/>
                </a:solidFill>
                <a:latin typeface="Reem Kufi"/>
                <a:ea typeface="Reem Kufi"/>
                <a:cs typeface="Reem Kufi"/>
                <a:sym typeface="Reem Kufi"/>
              </a:rPr>
              <a:t>Introduction et problématique</a:t>
            </a:r>
            <a:endParaRPr sz="1800" dirty="0">
              <a:solidFill>
                <a:schemeClr val="tx1"/>
              </a:solidFill>
              <a:latin typeface="Reem Kufi"/>
              <a:ea typeface="Reem Kufi"/>
              <a:cs typeface="Reem Kufi"/>
              <a:sym typeface="Reem Kufi"/>
            </a:endParaRPr>
          </a:p>
        </p:txBody>
      </p:sp>
      <p:grpSp>
        <p:nvGrpSpPr>
          <p:cNvPr id="392" name="Google Shape;392;p46"/>
          <p:cNvGrpSpPr/>
          <p:nvPr/>
        </p:nvGrpSpPr>
        <p:grpSpPr>
          <a:xfrm>
            <a:off x="1" y="2659250"/>
            <a:ext cx="9144000" cy="917975"/>
            <a:chOff x="1288650" y="2659250"/>
            <a:chExt cx="6566700" cy="917975"/>
          </a:xfrm>
        </p:grpSpPr>
        <p:sp>
          <p:nvSpPr>
            <p:cNvPr id="393" name="Google Shape;393;p46"/>
            <p:cNvSpPr/>
            <p:nvPr/>
          </p:nvSpPr>
          <p:spPr>
            <a:xfrm>
              <a:off x="1288650" y="3059575"/>
              <a:ext cx="6566700" cy="11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6"/>
            <p:cNvSpPr/>
            <p:nvPr/>
          </p:nvSpPr>
          <p:spPr>
            <a:xfrm>
              <a:off x="1537936" y="2659250"/>
              <a:ext cx="599620" cy="800100"/>
            </a:xfrm>
            <a:prstGeom prst="blockArc">
              <a:avLst>
                <a:gd name="adj1" fmla="val 10800000"/>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6"/>
            <p:cNvSpPr/>
            <p:nvPr/>
          </p:nvSpPr>
          <p:spPr>
            <a:xfrm rot="10800000" flipH="1">
              <a:off x="3028265" y="2777125"/>
              <a:ext cx="586716" cy="800100"/>
            </a:xfrm>
            <a:prstGeom prst="blockArc">
              <a:avLst>
                <a:gd name="adj1" fmla="val 10800000"/>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385;p46"/>
          <p:cNvSpPr txBox="1"/>
          <p:nvPr/>
        </p:nvSpPr>
        <p:spPr>
          <a:xfrm>
            <a:off x="3169637" y="2093752"/>
            <a:ext cx="3174933"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sz="1800" dirty="0">
                <a:solidFill>
                  <a:schemeClr val="tx1"/>
                </a:solidFill>
                <a:latin typeface="Reem Kufi"/>
                <a:ea typeface="Reem Kufi"/>
                <a:cs typeface="Reem Kufi"/>
                <a:sym typeface="Reem Kufi"/>
              </a:rPr>
              <a:t>Solution proposée</a:t>
            </a:r>
          </a:p>
        </p:txBody>
      </p:sp>
      <p:sp>
        <p:nvSpPr>
          <p:cNvPr id="18" name="Google Shape;385;p46"/>
          <p:cNvSpPr txBox="1"/>
          <p:nvPr/>
        </p:nvSpPr>
        <p:spPr>
          <a:xfrm>
            <a:off x="1204129" y="3612262"/>
            <a:ext cx="327553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sz="1800" dirty="0">
                <a:solidFill>
                  <a:schemeClr val="tx1"/>
                </a:solidFill>
                <a:latin typeface="Reem Kufi"/>
                <a:ea typeface="Reem Kufi"/>
                <a:cs typeface="Reem Kufi"/>
                <a:sym typeface="Reem Kufi"/>
              </a:rPr>
              <a:t>Concepts</a:t>
            </a:r>
          </a:p>
        </p:txBody>
      </p:sp>
      <p:sp>
        <p:nvSpPr>
          <p:cNvPr id="19" name="Google Shape;385;p46"/>
          <p:cNvSpPr txBox="1"/>
          <p:nvPr/>
        </p:nvSpPr>
        <p:spPr>
          <a:xfrm>
            <a:off x="5128556" y="3636048"/>
            <a:ext cx="3174933" cy="8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sz="1800" dirty="0">
                <a:solidFill>
                  <a:schemeClr val="tx1"/>
                </a:solidFill>
                <a:latin typeface="Reem Kufi"/>
                <a:ea typeface="Reem Kufi"/>
                <a:cs typeface="Reem Kufi"/>
                <a:sym typeface="Reem Kufi"/>
              </a:rPr>
              <a:t> Implémentation et résultats</a:t>
            </a:r>
          </a:p>
        </p:txBody>
      </p:sp>
      <p:sp>
        <p:nvSpPr>
          <p:cNvPr id="21" name="Google Shape;394;p46"/>
          <p:cNvSpPr/>
          <p:nvPr/>
        </p:nvSpPr>
        <p:spPr>
          <a:xfrm>
            <a:off x="4339625" y="2659250"/>
            <a:ext cx="834959" cy="800100"/>
          </a:xfrm>
          <a:prstGeom prst="blockArc">
            <a:avLst>
              <a:gd name="adj1" fmla="val 10800000"/>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4;p46"/>
          <p:cNvSpPr/>
          <p:nvPr/>
        </p:nvSpPr>
        <p:spPr>
          <a:xfrm>
            <a:off x="7961914" y="2659250"/>
            <a:ext cx="834959" cy="800100"/>
          </a:xfrm>
          <a:prstGeom prst="blockArc">
            <a:avLst>
              <a:gd name="adj1" fmla="val 10800000"/>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7;p46"/>
          <p:cNvSpPr/>
          <p:nvPr/>
        </p:nvSpPr>
        <p:spPr>
          <a:xfrm rot="10800000" flipH="1">
            <a:off x="6274838" y="2777252"/>
            <a:ext cx="816990" cy="800100"/>
          </a:xfrm>
          <a:prstGeom prst="blockArc">
            <a:avLst>
              <a:gd name="adj1" fmla="val 10800000"/>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5;p46"/>
          <p:cNvSpPr txBox="1"/>
          <p:nvPr/>
        </p:nvSpPr>
        <p:spPr>
          <a:xfrm>
            <a:off x="6791926" y="2083925"/>
            <a:ext cx="3174933"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sz="1800" dirty="0">
                <a:solidFill>
                  <a:schemeClr val="tx1"/>
                </a:solidFill>
                <a:latin typeface="Reem Kufi"/>
                <a:ea typeface="Reem Kufi"/>
                <a:cs typeface="Reem Kufi"/>
                <a:sym typeface="Reem Kufi"/>
              </a:rPr>
              <a:t>Conclusion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130626" y="106550"/>
            <a:ext cx="8969829" cy="572700"/>
          </a:xfrm>
        </p:spPr>
        <p:txBody>
          <a:bodyPr/>
          <a:lstStyle/>
          <a:p>
            <a:r>
              <a:rPr lang="fr-FR" dirty="0"/>
              <a:t>Solution proposée : Système de Reconnaissance</a:t>
            </a:r>
          </a:p>
        </p:txBody>
      </p:sp>
      <p:sp>
        <p:nvSpPr>
          <p:cNvPr id="6" name="Rectangle 5">
            <a:extLst>
              <a:ext uri="{FF2B5EF4-FFF2-40B4-BE49-F238E27FC236}">
                <a16:creationId xmlns:a16="http://schemas.microsoft.com/office/drawing/2014/main" id="{DEC48305-0425-9AEC-2F52-56742574E83E}"/>
              </a:ext>
            </a:extLst>
          </p:cNvPr>
          <p:cNvSpPr/>
          <p:nvPr/>
        </p:nvSpPr>
        <p:spPr>
          <a:xfrm>
            <a:off x="413387" y="1436786"/>
            <a:ext cx="764953" cy="323165"/>
          </a:xfrm>
          <a:prstGeom prst="rect">
            <a:avLst/>
          </a:prstGeom>
        </p:spPr>
        <p:txBody>
          <a:bodyPr wrap="none">
            <a:spAutoFit/>
          </a:bodyPr>
          <a:lstStyle/>
          <a:p>
            <a:r>
              <a:rPr lang="fr-FR" sz="1500" b="1" dirty="0"/>
              <a:t>Buts </a:t>
            </a:r>
            <a:r>
              <a:rPr lang="fr-FR" b="1" dirty="0"/>
              <a:t>  </a:t>
            </a:r>
          </a:p>
        </p:txBody>
      </p:sp>
      <p:sp>
        <p:nvSpPr>
          <p:cNvPr id="7" name="ZoneTexte 6">
            <a:extLst>
              <a:ext uri="{FF2B5EF4-FFF2-40B4-BE49-F238E27FC236}">
                <a16:creationId xmlns:a16="http://schemas.microsoft.com/office/drawing/2014/main" id="{D5AEC5CD-205C-A830-5864-B908F4334ADF}"/>
              </a:ext>
            </a:extLst>
          </p:cNvPr>
          <p:cNvSpPr txBox="1"/>
          <p:nvPr/>
        </p:nvSpPr>
        <p:spPr>
          <a:xfrm>
            <a:off x="563633" y="1744563"/>
            <a:ext cx="5122792" cy="74206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fr-FR" sz="1500" dirty="0"/>
              <a:t>Identifier les personnes </a:t>
            </a:r>
          </a:p>
          <a:p>
            <a:pPr marL="285750" indent="-285750">
              <a:lnSpc>
                <a:spcPct val="150000"/>
              </a:lnSpc>
              <a:buFont typeface="Wingdings" panose="05000000000000000000" pitchFamily="2" charset="2"/>
              <a:buChar char="ü"/>
            </a:pPr>
            <a:r>
              <a:rPr lang="fr-FR" sz="1500" dirty="0"/>
              <a:t>Envoyer les informations de la personne 	 </a:t>
            </a:r>
          </a:p>
        </p:txBody>
      </p:sp>
      <p:grpSp>
        <p:nvGrpSpPr>
          <p:cNvPr id="8" name="Groupe 7">
            <a:extLst>
              <a:ext uri="{FF2B5EF4-FFF2-40B4-BE49-F238E27FC236}">
                <a16:creationId xmlns:a16="http://schemas.microsoft.com/office/drawing/2014/main" id="{9A76A6A8-A061-916E-8498-8214A70D90BF}"/>
              </a:ext>
            </a:extLst>
          </p:cNvPr>
          <p:cNvGrpSpPr/>
          <p:nvPr/>
        </p:nvGrpSpPr>
        <p:grpSpPr>
          <a:xfrm>
            <a:off x="251590" y="3011438"/>
            <a:ext cx="7375550" cy="1990544"/>
            <a:chOff x="87456" y="2149"/>
            <a:chExt cx="7406730" cy="1405636"/>
          </a:xfrm>
        </p:grpSpPr>
        <p:sp>
          <p:nvSpPr>
            <p:cNvPr id="9" name="Rectangle 8">
              <a:extLst>
                <a:ext uri="{FF2B5EF4-FFF2-40B4-BE49-F238E27FC236}">
                  <a16:creationId xmlns:a16="http://schemas.microsoft.com/office/drawing/2014/main" id="{66657841-B055-1048-1386-CB06C1F2E434}"/>
                </a:ext>
              </a:extLst>
            </p:cNvPr>
            <p:cNvSpPr/>
            <p:nvPr/>
          </p:nvSpPr>
          <p:spPr>
            <a:xfrm>
              <a:off x="163980" y="2149"/>
              <a:ext cx="7315380" cy="1340299"/>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ZoneTexte 9">
              <a:extLst>
                <a:ext uri="{FF2B5EF4-FFF2-40B4-BE49-F238E27FC236}">
                  <a16:creationId xmlns:a16="http://schemas.microsoft.com/office/drawing/2014/main" id="{3A298EB6-8B5C-7CA8-48B5-62CB40BB4DE0}"/>
                </a:ext>
              </a:extLst>
            </p:cNvPr>
            <p:cNvSpPr txBox="1"/>
            <p:nvPr/>
          </p:nvSpPr>
          <p:spPr>
            <a:xfrm>
              <a:off x="87456" y="17523"/>
              <a:ext cx="7406730" cy="13902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7755" tIns="312420" rIns="567755" bIns="106680" numCol="1" spcCol="1270" anchor="t" anchorCtr="0">
              <a:noAutofit/>
            </a:bodyPr>
            <a:lstStyle/>
            <a:p>
              <a:pPr marL="114300" lvl="1" indent="-114300" algn="l" defTabSz="666750">
                <a:lnSpc>
                  <a:spcPct val="90000"/>
                </a:lnSpc>
                <a:spcBef>
                  <a:spcPts val="600"/>
                </a:spcBef>
                <a:spcAft>
                  <a:spcPct val="15000"/>
                </a:spcAft>
                <a:buChar char="•"/>
              </a:pPr>
              <a:r>
                <a:rPr lang="fr-FR" sz="1500" kern="1200" dirty="0"/>
                <a:t>Modèle Deep </a:t>
              </a:r>
              <a:r>
                <a:rPr lang="fr-FR" sz="1500" kern="1200" dirty="0" err="1"/>
                <a:t>learning</a:t>
              </a:r>
              <a:r>
                <a:rPr lang="fr-FR" sz="1500" kern="1200" dirty="0"/>
                <a:t> :Extraire </a:t>
              </a:r>
              <a:r>
                <a:rPr lang="fr-FR" sz="1500" kern="1200"/>
                <a:t>le classificateur </a:t>
              </a:r>
              <a:endParaRPr lang="fr-FR" sz="1500" kern="1200" dirty="0"/>
            </a:p>
            <a:p>
              <a:pPr marL="114300" lvl="1" indent="-114300" algn="l" defTabSz="666750">
                <a:lnSpc>
                  <a:spcPct val="90000"/>
                </a:lnSpc>
                <a:spcBef>
                  <a:spcPts val="600"/>
                </a:spcBef>
                <a:spcAft>
                  <a:spcPct val="15000"/>
                </a:spcAft>
              </a:pPr>
              <a:r>
                <a:rPr lang="fr-FR" sz="1500" kern="1200" dirty="0"/>
                <a:t>		</a:t>
              </a:r>
              <a:r>
                <a:rPr lang="fr-FR" sz="1500" b="1" kern="1200" dirty="0"/>
                <a:t>ResNet50 </a:t>
              </a:r>
            </a:p>
            <a:p>
              <a:pPr marL="114300" lvl="1" indent="-114300" algn="l" defTabSz="666750">
                <a:lnSpc>
                  <a:spcPct val="90000"/>
                </a:lnSpc>
                <a:spcBef>
                  <a:spcPts val="600"/>
                </a:spcBef>
                <a:spcAft>
                  <a:spcPct val="15000"/>
                </a:spcAft>
                <a:buChar char="•"/>
              </a:pPr>
              <a:r>
                <a:rPr lang="fr-FR" sz="1500" kern="1200" dirty="0"/>
                <a:t>Identification :  </a:t>
              </a:r>
            </a:p>
            <a:p>
              <a:pPr marL="285750" lvl="6" indent="-285750" defTabSz="666750">
                <a:lnSpc>
                  <a:spcPct val="90000"/>
                </a:lnSpc>
                <a:spcBef>
                  <a:spcPts val="600"/>
                </a:spcBef>
                <a:spcAft>
                  <a:spcPct val="15000"/>
                </a:spcAft>
              </a:pPr>
              <a:r>
                <a:rPr lang="fr-FR" sz="1500" kern="1200" dirty="0"/>
                <a:t>		</a:t>
              </a:r>
              <a:r>
                <a:rPr lang="fr-FR" sz="1500" b="1" kern="1200" dirty="0"/>
                <a:t>Cosinus</a:t>
              </a:r>
            </a:p>
            <a:p>
              <a:pPr marL="285750" lvl="6" indent="-285750" defTabSz="666750">
                <a:lnSpc>
                  <a:spcPct val="90000"/>
                </a:lnSpc>
                <a:spcBef>
                  <a:spcPts val="600"/>
                </a:spcBef>
                <a:spcAft>
                  <a:spcPct val="15000"/>
                </a:spcAft>
              </a:pPr>
              <a:r>
                <a:rPr lang="fr-FR" sz="1500" b="1" kern="1200" dirty="0"/>
                <a:t>		KNN</a:t>
              </a:r>
            </a:p>
            <a:p>
              <a:pPr marL="114300" lvl="3" indent="-114300" defTabSz="666750">
                <a:lnSpc>
                  <a:spcPct val="90000"/>
                </a:lnSpc>
                <a:spcBef>
                  <a:spcPct val="0"/>
                </a:spcBef>
                <a:spcAft>
                  <a:spcPct val="15000"/>
                </a:spcAft>
                <a:buChar char="•"/>
              </a:pPr>
              <a:endParaRPr lang="fr-FR" sz="1500" kern="1200" dirty="0"/>
            </a:p>
            <a:p>
              <a:pPr marL="114300" lvl="4" indent="-114300" defTabSz="666750">
                <a:lnSpc>
                  <a:spcPct val="90000"/>
                </a:lnSpc>
                <a:spcBef>
                  <a:spcPct val="0"/>
                </a:spcBef>
                <a:spcAft>
                  <a:spcPct val="15000"/>
                </a:spcAft>
                <a:buChar char="•"/>
              </a:pPr>
              <a:endParaRPr lang="fr-FR" sz="1500" kern="1200" dirty="0"/>
            </a:p>
          </p:txBody>
        </p:sp>
      </p:grpSp>
      <p:grpSp>
        <p:nvGrpSpPr>
          <p:cNvPr id="11" name="Groupe 10">
            <a:extLst>
              <a:ext uri="{FF2B5EF4-FFF2-40B4-BE49-F238E27FC236}">
                <a16:creationId xmlns:a16="http://schemas.microsoft.com/office/drawing/2014/main" id="{FE924AF3-657D-83EE-061C-178DA735B6AF}"/>
              </a:ext>
            </a:extLst>
          </p:cNvPr>
          <p:cNvGrpSpPr/>
          <p:nvPr/>
        </p:nvGrpSpPr>
        <p:grpSpPr>
          <a:xfrm>
            <a:off x="345927" y="2913344"/>
            <a:ext cx="5120766" cy="283276"/>
            <a:chOff x="378790" y="0"/>
            <a:chExt cx="5120766" cy="283276"/>
          </a:xfrm>
        </p:grpSpPr>
        <p:sp>
          <p:nvSpPr>
            <p:cNvPr id="12" name="Rectangle : coins arrondis 11">
              <a:extLst>
                <a:ext uri="{FF2B5EF4-FFF2-40B4-BE49-F238E27FC236}">
                  <a16:creationId xmlns:a16="http://schemas.microsoft.com/office/drawing/2014/main" id="{FCED41F3-77BD-E713-4C6E-9469AAE0E91A}"/>
                </a:ext>
              </a:extLst>
            </p:cNvPr>
            <p:cNvSpPr/>
            <p:nvPr/>
          </p:nvSpPr>
          <p:spPr>
            <a:xfrm>
              <a:off x="378790" y="0"/>
              <a:ext cx="5120766" cy="283276"/>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Rectangle : coins arrondis 4">
              <a:extLst>
                <a:ext uri="{FF2B5EF4-FFF2-40B4-BE49-F238E27FC236}">
                  <a16:creationId xmlns:a16="http://schemas.microsoft.com/office/drawing/2014/main" id="{A132BFA2-5B11-39FF-CDF3-CFDE10539CA2}"/>
                </a:ext>
              </a:extLst>
            </p:cNvPr>
            <p:cNvSpPr txBox="1"/>
            <p:nvPr/>
          </p:nvSpPr>
          <p:spPr>
            <a:xfrm>
              <a:off x="392618" y="13828"/>
              <a:ext cx="5093110" cy="255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53" tIns="0" rIns="193553" bIns="0" numCol="1" spcCol="1270" anchor="ctr" anchorCtr="0">
              <a:noAutofit/>
            </a:bodyPr>
            <a:lstStyle/>
            <a:p>
              <a:pPr marL="0" lvl="0" indent="0" algn="l" defTabSz="666750">
                <a:lnSpc>
                  <a:spcPct val="90000"/>
                </a:lnSpc>
                <a:spcBef>
                  <a:spcPct val="0"/>
                </a:spcBef>
                <a:spcAft>
                  <a:spcPct val="35000"/>
                </a:spcAft>
                <a:buNone/>
              </a:pPr>
              <a:r>
                <a:rPr lang="fr-FR" sz="1500" b="0" i="0" kern="1200" dirty="0"/>
                <a:t>Comment ?</a:t>
              </a:r>
              <a:endParaRPr lang="ar-DZ" sz="1500" kern="1200" dirty="0"/>
            </a:p>
          </p:txBody>
        </p:sp>
      </p:grpSp>
    </p:spTree>
    <p:extLst>
      <p:ext uri="{BB962C8B-B14F-4D97-AF65-F5344CB8AC3E}">
        <p14:creationId xmlns:p14="http://schemas.microsoft.com/office/powerpoint/2010/main" val="54820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152399" y="106550"/>
            <a:ext cx="8948057" cy="572700"/>
          </a:xfrm>
        </p:spPr>
        <p:txBody>
          <a:bodyPr/>
          <a:lstStyle/>
          <a:p>
            <a:r>
              <a:rPr lang="fr-FR" dirty="0"/>
              <a:t>Solution proposée : Système de Reconnaissance</a:t>
            </a:r>
          </a:p>
        </p:txBody>
      </p:sp>
      <p:sp>
        <p:nvSpPr>
          <p:cNvPr id="7" name="ZoneTexte 6">
            <a:extLst>
              <a:ext uri="{FF2B5EF4-FFF2-40B4-BE49-F238E27FC236}">
                <a16:creationId xmlns:a16="http://schemas.microsoft.com/office/drawing/2014/main" id="{D5AEC5CD-205C-A830-5864-B908F4334ADF}"/>
              </a:ext>
            </a:extLst>
          </p:cNvPr>
          <p:cNvSpPr txBox="1"/>
          <p:nvPr/>
        </p:nvSpPr>
        <p:spPr>
          <a:xfrm>
            <a:off x="563632" y="1744563"/>
            <a:ext cx="7947908" cy="1862048"/>
          </a:xfrm>
          <a:prstGeom prst="rect">
            <a:avLst/>
          </a:prstGeom>
          <a:noFill/>
        </p:spPr>
        <p:txBody>
          <a:bodyPr wrap="square" rtlCol="0">
            <a:spAutoFit/>
          </a:bodyPr>
          <a:lstStyle/>
          <a:p>
            <a:pPr marL="285750" indent="-285750">
              <a:lnSpc>
                <a:spcPct val="150000"/>
              </a:lnSpc>
              <a:buFontTx/>
              <a:buChar char="-"/>
            </a:pPr>
            <a:r>
              <a:rPr lang="fr-FR" sz="1500" dirty="0"/>
              <a:t>Méthode de machine </a:t>
            </a:r>
            <a:r>
              <a:rPr lang="fr-FR" sz="1500" dirty="0" err="1"/>
              <a:t>learning</a:t>
            </a:r>
            <a:r>
              <a:rPr lang="fr-FR" sz="1500" dirty="0"/>
              <a:t> </a:t>
            </a:r>
          </a:p>
          <a:p>
            <a:pPr marL="285750" indent="-285750">
              <a:lnSpc>
                <a:spcPct val="150000"/>
              </a:lnSpc>
              <a:buFontTx/>
              <a:buChar char="-"/>
            </a:pPr>
            <a:r>
              <a:rPr lang="fr-FR" sz="1500" dirty="0"/>
              <a:t>Fonctionne en calculant les voisins les plus proches </a:t>
            </a:r>
          </a:p>
          <a:p>
            <a:endParaRPr lang="fr-FR" dirty="0"/>
          </a:p>
          <a:p>
            <a:endParaRPr lang="fr-FR" dirty="0"/>
          </a:p>
          <a:p>
            <a:endParaRPr lang="fr-FR" dirty="0"/>
          </a:p>
          <a:p>
            <a:endParaRPr lang="fr-FR" dirty="0"/>
          </a:p>
          <a:p>
            <a:endParaRPr lang="fr-FR" dirty="0"/>
          </a:p>
        </p:txBody>
      </p:sp>
      <p:sp>
        <p:nvSpPr>
          <p:cNvPr id="3" name="Rectangle 2">
            <a:extLst>
              <a:ext uri="{FF2B5EF4-FFF2-40B4-BE49-F238E27FC236}">
                <a16:creationId xmlns:a16="http://schemas.microsoft.com/office/drawing/2014/main" id="{7604E239-6B54-8751-8DF2-D248A51B2A1B}"/>
              </a:ext>
            </a:extLst>
          </p:cNvPr>
          <p:cNvSpPr/>
          <p:nvPr/>
        </p:nvSpPr>
        <p:spPr>
          <a:xfrm>
            <a:off x="413387" y="1436786"/>
            <a:ext cx="702436" cy="323165"/>
          </a:xfrm>
          <a:prstGeom prst="rect">
            <a:avLst/>
          </a:prstGeom>
        </p:spPr>
        <p:txBody>
          <a:bodyPr wrap="none">
            <a:spAutoFit/>
          </a:bodyPr>
          <a:lstStyle/>
          <a:p>
            <a:r>
              <a:rPr lang="fr-FR" sz="1500" b="1" dirty="0"/>
              <a:t>KNN</a:t>
            </a:r>
            <a:r>
              <a:rPr lang="fr-FR" b="1" dirty="0"/>
              <a:t>  </a:t>
            </a:r>
          </a:p>
        </p:txBody>
      </p:sp>
      <p:sp>
        <p:nvSpPr>
          <p:cNvPr id="4" name="Rectangle 3">
            <a:extLst>
              <a:ext uri="{FF2B5EF4-FFF2-40B4-BE49-F238E27FC236}">
                <a16:creationId xmlns:a16="http://schemas.microsoft.com/office/drawing/2014/main" id="{074CE68A-719B-F5F5-3944-EE8E9576524D}"/>
              </a:ext>
            </a:extLst>
          </p:cNvPr>
          <p:cNvSpPr/>
          <p:nvPr/>
        </p:nvSpPr>
        <p:spPr>
          <a:xfrm>
            <a:off x="1711659" y="2860003"/>
            <a:ext cx="1297150" cy="307777"/>
          </a:xfrm>
          <a:prstGeom prst="rect">
            <a:avLst/>
          </a:prstGeom>
        </p:spPr>
        <p:txBody>
          <a:bodyPr wrap="none">
            <a:spAutoFit/>
          </a:bodyPr>
          <a:lstStyle/>
          <a:p>
            <a:r>
              <a:rPr lang="fr-FR" b="1" dirty="0"/>
              <a:t>Minkowski  : </a:t>
            </a:r>
          </a:p>
        </p:txBody>
      </p:sp>
      <p:sp>
        <p:nvSpPr>
          <p:cNvPr id="5" name="Rectangle 4">
            <a:extLst>
              <a:ext uri="{FF2B5EF4-FFF2-40B4-BE49-F238E27FC236}">
                <a16:creationId xmlns:a16="http://schemas.microsoft.com/office/drawing/2014/main" id="{88967786-4D1A-5365-E2B0-976676F7FAD8}"/>
              </a:ext>
            </a:extLst>
          </p:cNvPr>
          <p:cNvSpPr/>
          <p:nvPr/>
        </p:nvSpPr>
        <p:spPr>
          <a:xfrm>
            <a:off x="1726651" y="3771032"/>
            <a:ext cx="1048685" cy="307777"/>
          </a:xfrm>
          <a:prstGeom prst="rect">
            <a:avLst/>
          </a:prstGeom>
        </p:spPr>
        <p:txBody>
          <a:bodyPr wrap="none">
            <a:spAutoFit/>
          </a:bodyPr>
          <a:lstStyle/>
          <a:p>
            <a:r>
              <a:rPr lang="fr-FR" b="1" dirty="0"/>
              <a:t>Cosinus : </a:t>
            </a:r>
          </a:p>
        </p:txBody>
      </p:sp>
      <p:pic>
        <p:nvPicPr>
          <p:cNvPr id="10" name="Image 9">
            <a:extLst>
              <a:ext uri="{FF2B5EF4-FFF2-40B4-BE49-F238E27FC236}">
                <a16:creationId xmlns:a16="http://schemas.microsoft.com/office/drawing/2014/main" id="{D84576A4-C175-A4FE-E538-7B4B90DF8A12}"/>
              </a:ext>
            </a:extLst>
          </p:cNvPr>
          <p:cNvPicPr>
            <a:picLocks noChangeAspect="1"/>
          </p:cNvPicPr>
          <p:nvPr/>
        </p:nvPicPr>
        <p:blipFill>
          <a:blip r:embed="rId3"/>
          <a:stretch>
            <a:fillRect/>
          </a:stretch>
        </p:blipFill>
        <p:spPr>
          <a:xfrm>
            <a:off x="3463649" y="2540858"/>
            <a:ext cx="2968052" cy="880753"/>
          </a:xfrm>
          <a:prstGeom prst="rect">
            <a:avLst/>
          </a:prstGeom>
        </p:spPr>
      </p:pic>
      <p:pic>
        <p:nvPicPr>
          <p:cNvPr id="12" name="Image 11">
            <a:extLst>
              <a:ext uri="{FF2B5EF4-FFF2-40B4-BE49-F238E27FC236}">
                <a16:creationId xmlns:a16="http://schemas.microsoft.com/office/drawing/2014/main" id="{02BB3091-9C40-3296-37C5-00B557A33926}"/>
              </a:ext>
            </a:extLst>
          </p:cNvPr>
          <p:cNvPicPr>
            <a:picLocks noChangeAspect="1"/>
          </p:cNvPicPr>
          <p:nvPr/>
        </p:nvPicPr>
        <p:blipFill>
          <a:blip r:embed="rId4"/>
          <a:stretch>
            <a:fillRect/>
          </a:stretch>
        </p:blipFill>
        <p:spPr>
          <a:xfrm>
            <a:off x="3768448" y="3586575"/>
            <a:ext cx="2219717" cy="783687"/>
          </a:xfrm>
          <a:prstGeom prst="rect">
            <a:avLst/>
          </a:prstGeom>
        </p:spPr>
      </p:pic>
    </p:spTree>
    <p:extLst>
      <p:ext uri="{BB962C8B-B14F-4D97-AF65-F5344CB8AC3E}">
        <p14:creationId xmlns:p14="http://schemas.microsoft.com/office/powerpoint/2010/main" val="27873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dirty="0"/>
              <a:t>Solution proposée : Application web </a:t>
            </a:r>
          </a:p>
        </p:txBody>
      </p:sp>
      <p:sp>
        <p:nvSpPr>
          <p:cNvPr id="6" name="Rectangle 5">
            <a:extLst>
              <a:ext uri="{FF2B5EF4-FFF2-40B4-BE49-F238E27FC236}">
                <a16:creationId xmlns:a16="http://schemas.microsoft.com/office/drawing/2014/main" id="{DEC48305-0425-9AEC-2F52-56742574E83E}"/>
              </a:ext>
            </a:extLst>
          </p:cNvPr>
          <p:cNvSpPr/>
          <p:nvPr/>
        </p:nvSpPr>
        <p:spPr>
          <a:xfrm>
            <a:off x="359755" y="1298701"/>
            <a:ext cx="1160895" cy="323165"/>
          </a:xfrm>
          <a:prstGeom prst="rect">
            <a:avLst/>
          </a:prstGeom>
        </p:spPr>
        <p:txBody>
          <a:bodyPr wrap="none">
            <a:spAutoFit/>
          </a:bodyPr>
          <a:lstStyle/>
          <a:p>
            <a:r>
              <a:rPr lang="fr-FR" sz="1500" b="1" dirty="0"/>
              <a:t>Composé</a:t>
            </a:r>
            <a:r>
              <a:rPr lang="fr-FR" b="1" dirty="0"/>
              <a:t>  </a:t>
            </a:r>
          </a:p>
        </p:txBody>
      </p:sp>
      <p:sp>
        <p:nvSpPr>
          <p:cNvPr id="7" name="ZoneTexte 6">
            <a:extLst>
              <a:ext uri="{FF2B5EF4-FFF2-40B4-BE49-F238E27FC236}">
                <a16:creationId xmlns:a16="http://schemas.microsoft.com/office/drawing/2014/main" id="{D5AEC5CD-205C-A830-5864-B908F4334ADF}"/>
              </a:ext>
            </a:extLst>
          </p:cNvPr>
          <p:cNvSpPr txBox="1"/>
          <p:nvPr/>
        </p:nvSpPr>
        <p:spPr>
          <a:xfrm>
            <a:off x="1104310" y="2031083"/>
            <a:ext cx="5122792" cy="1088311"/>
          </a:xfrm>
          <a:prstGeom prst="rect">
            <a:avLst/>
          </a:prstGeom>
          <a:noFill/>
        </p:spPr>
        <p:txBody>
          <a:bodyPr wrap="square" rtlCol="0">
            <a:spAutoFit/>
          </a:bodyPr>
          <a:lstStyle/>
          <a:p>
            <a:pPr marL="285750" indent="-285750">
              <a:lnSpc>
                <a:spcPct val="150000"/>
              </a:lnSpc>
              <a:buFontTx/>
              <a:buChar char="-"/>
            </a:pPr>
            <a:r>
              <a:rPr lang="fr-FR" sz="1500" dirty="0"/>
              <a:t>Passerelle </a:t>
            </a:r>
          </a:p>
          <a:p>
            <a:pPr marL="285750" indent="-285750">
              <a:lnSpc>
                <a:spcPct val="150000"/>
              </a:lnSpc>
              <a:buFontTx/>
              <a:buChar char="-"/>
            </a:pPr>
            <a:r>
              <a:rPr lang="fr-FR" sz="1500" dirty="0"/>
              <a:t>Sauvegarde</a:t>
            </a:r>
          </a:p>
          <a:p>
            <a:pPr marL="285750" indent="-285750">
              <a:lnSpc>
                <a:spcPct val="150000"/>
              </a:lnSpc>
              <a:buFontTx/>
              <a:buChar char="-"/>
            </a:pPr>
            <a:r>
              <a:rPr lang="fr-FR" sz="1500" dirty="0"/>
              <a:t>Authentification </a:t>
            </a:r>
          </a:p>
        </p:txBody>
      </p:sp>
      <p:sp>
        <p:nvSpPr>
          <p:cNvPr id="3" name="Rectangle 2">
            <a:extLst>
              <a:ext uri="{FF2B5EF4-FFF2-40B4-BE49-F238E27FC236}">
                <a16:creationId xmlns:a16="http://schemas.microsoft.com/office/drawing/2014/main" id="{B7552431-8FF9-DFD8-89D9-54F366853115}"/>
              </a:ext>
            </a:extLst>
          </p:cNvPr>
          <p:cNvSpPr/>
          <p:nvPr/>
        </p:nvSpPr>
        <p:spPr>
          <a:xfrm>
            <a:off x="639151" y="1806831"/>
            <a:ext cx="4434680" cy="2262158"/>
          </a:xfrm>
          <a:prstGeom prst="rect">
            <a:avLst/>
          </a:prstGeom>
        </p:spPr>
        <p:txBody>
          <a:bodyPr wrap="square">
            <a:spAutoFit/>
          </a:bodyPr>
          <a:lstStyle/>
          <a:p>
            <a:pPr marL="285750" indent="-285750">
              <a:buFontTx/>
              <a:buChar char="-"/>
            </a:pPr>
            <a:r>
              <a:rPr lang="fr-FR" sz="1500" b="1" dirty="0"/>
              <a:t>Serveur </a:t>
            </a:r>
          </a:p>
          <a:p>
            <a:pPr marL="285750" indent="-285750">
              <a:buFontTx/>
              <a:buChar char="-"/>
            </a:pPr>
            <a:endParaRPr lang="fr-FR" b="1" dirty="0"/>
          </a:p>
          <a:p>
            <a:pPr marL="285750" indent="-285750">
              <a:buFontTx/>
              <a:buChar char="-"/>
            </a:pPr>
            <a:endParaRPr lang="fr-FR" b="1" dirty="0"/>
          </a:p>
          <a:p>
            <a:endParaRPr lang="fr-FR" b="1" dirty="0"/>
          </a:p>
          <a:p>
            <a:pPr marL="285750" indent="-285750">
              <a:buFontTx/>
              <a:buChar char="-"/>
            </a:pPr>
            <a:endParaRPr lang="fr-FR" b="1" dirty="0"/>
          </a:p>
          <a:p>
            <a:pPr marL="285750" indent="-285750">
              <a:buFontTx/>
              <a:buChar char="-"/>
            </a:pPr>
            <a:endParaRPr lang="fr-FR" b="1" dirty="0"/>
          </a:p>
          <a:p>
            <a:pPr marL="285750" indent="-285750">
              <a:buFontTx/>
              <a:buChar char="-"/>
            </a:pPr>
            <a:r>
              <a:rPr lang="fr-FR" b="1" dirty="0"/>
              <a:t>Base de données</a:t>
            </a:r>
          </a:p>
          <a:p>
            <a:pPr marL="285750" indent="-285750">
              <a:buFontTx/>
              <a:buChar char="-"/>
            </a:pPr>
            <a:endParaRPr lang="fr-FR" b="1" dirty="0"/>
          </a:p>
          <a:p>
            <a:r>
              <a:rPr lang="fr-FR" b="1" dirty="0"/>
              <a:t> </a:t>
            </a:r>
          </a:p>
          <a:p>
            <a:pPr marL="285750" indent="-285750">
              <a:buFontTx/>
              <a:buChar char="-"/>
            </a:pPr>
            <a:r>
              <a:rPr lang="fr-FR" b="1" dirty="0"/>
              <a:t>Client </a:t>
            </a:r>
          </a:p>
        </p:txBody>
      </p:sp>
      <p:sp>
        <p:nvSpPr>
          <p:cNvPr id="4" name="ZoneTexte 3">
            <a:extLst>
              <a:ext uri="{FF2B5EF4-FFF2-40B4-BE49-F238E27FC236}">
                <a16:creationId xmlns:a16="http://schemas.microsoft.com/office/drawing/2014/main" id="{EFD89261-4118-AEE8-E14B-CBE372D7AC1E}"/>
              </a:ext>
            </a:extLst>
          </p:cNvPr>
          <p:cNvSpPr txBox="1"/>
          <p:nvPr/>
        </p:nvSpPr>
        <p:spPr>
          <a:xfrm>
            <a:off x="6264449" y="1867793"/>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Serveur</a:t>
            </a:r>
          </a:p>
        </p:txBody>
      </p:sp>
      <p:sp>
        <p:nvSpPr>
          <p:cNvPr id="5" name="ZoneTexte 4">
            <a:extLst>
              <a:ext uri="{FF2B5EF4-FFF2-40B4-BE49-F238E27FC236}">
                <a16:creationId xmlns:a16="http://schemas.microsoft.com/office/drawing/2014/main" id="{5FF63117-824D-C1E9-6431-E8F6D6ACBA6D}"/>
              </a:ext>
            </a:extLst>
          </p:cNvPr>
          <p:cNvSpPr txBox="1"/>
          <p:nvPr/>
        </p:nvSpPr>
        <p:spPr>
          <a:xfrm>
            <a:off x="7376219" y="1867792"/>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Client</a:t>
            </a:r>
          </a:p>
        </p:txBody>
      </p:sp>
      <p:sp>
        <p:nvSpPr>
          <p:cNvPr id="14" name="ZoneTexte 13">
            <a:extLst>
              <a:ext uri="{FF2B5EF4-FFF2-40B4-BE49-F238E27FC236}">
                <a16:creationId xmlns:a16="http://schemas.microsoft.com/office/drawing/2014/main" id="{F3057154-C173-D1A3-99DD-1800541526C4}"/>
              </a:ext>
            </a:extLst>
          </p:cNvPr>
          <p:cNvSpPr txBox="1"/>
          <p:nvPr/>
        </p:nvSpPr>
        <p:spPr>
          <a:xfrm>
            <a:off x="6264449" y="2570782"/>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BDD</a:t>
            </a:r>
          </a:p>
        </p:txBody>
      </p:sp>
      <p:cxnSp>
        <p:nvCxnSpPr>
          <p:cNvPr id="15" name="Connecteur droit avec flèche 14">
            <a:extLst>
              <a:ext uri="{FF2B5EF4-FFF2-40B4-BE49-F238E27FC236}">
                <a16:creationId xmlns:a16="http://schemas.microsoft.com/office/drawing/2014/main" id="{6AAB5EBE-8D10-E82B-1109-4E7C85942A1F}"/>
              </a:ext>
            </a:extLst>
          </p:cNvPr>
          <p:cNvCxnSpPr>
            <a:cxnSpLocks/>
            <a:stCxn id="4" idx="2"/>
            <a:endCxn id="14" idx="0"/>
          </p:cNvCxnSpPr>
          <p:nvPr/>
        </p:nvCxnSpPr>
        <p:spPr>
          <a:xfrm>
            <a:off x="6620466" y="2144792"/>
            <a:ext cx="0" cy="4259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8D68690D-FA7F-3E3E-BCDD-50217B0B92E5}"/>
              </a:ext>
            </a:extLst>
          </p:cNvPr>
          <p:cNvCxnSpPr>
            <a:stCxn id="4" idx="3"/>
            <a:endCxn id="5" idx="1"/>
          </p:cNvCxnSpPr>
          <p:nvPr/>
        </p:nvCxnSpPr>
        <p:spPr>
          <a:xfrm flipV="1">
            <a:off x="6976482" y="2006292"/>
            <a:ext cx="399737"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A2E9C256-6D25-E5E9-17E2-3797A66FC696}"/>
              </a:ext>
            </a:extLst>
          </p:cNvPr>
          <p:cNvSpPr txBox="1"/>
          <p:nvPr/>
        </p:nvSpPr>
        <p:spPr>
          <a:xfrm>
            <a:off x="6303172" y="2990789"/>
            <a:ext cx="1746355" cy="307777"/>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atin typeface="Times New Roman" panose="02020603050405020304" pitchFamily="18" charset="0"/>
                <a:cs typeface="Times New Roman" panose="02020603050405020304" pitchFamily="18" charset="0"/>
              </a:rPr>
              <a:t>Application web</a:t>
            </a:r>
          </a:p>
        </p:txBody>
      </p:sp>
    </p:spTree>
    <p:extLst>
      <p:ext uri="{BB962C8B-B14F-4D97-AF65-F5344CB8AC3E}">
        <p14:creationId xmlns:p14="http://schemas.microsoft.com/office/powerpoint/2010/main" val="442447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dirty="0"/>
              <a:t>Application web (suite) </a:t>
            </a:r>
          </a:p>
        </p:txBody>
      </p:sp>
      <p:sp>
        <p:nvSpPr>
          <p:cNvPr id="6" name="Rectangle 5">
            <a:extLst>
              <a:ext uri="{FF2B5EF4-FFF2-40B4-BE49-F238E27FC236}">
                <a16:creationId xmlns:a16="http://schemas.microsoft.com/office/drawing/2014/main" id="{DEC48305-0425-9AEC-2F52-56742574E83E}"/>
              </a:ext>
            </a:extLst>
          </p:cNvPr>
          <p:cNvSpPr/>
          <p:nvPr/>
        </p:nvSpPr>
        <p:spPr>
          <a:xfrm>
            <a:off x="359755" y="1222499"/>
            <a:ext cx="1653017" cy="323165"/>
          </a:xfrm>
          <a:prstGeom prst="rect">
            <a:avLst/>
          </a:prstGeom>
        </p:spPr>
        <p:txBody>
          <a:bodyPr wrap="none">
            <a:spAutoFit/>
          </a:bodyPr>
          <a:lstStyle/>
          <a:p>
            <a:r>
              <a:rPr lang="fr-FR" sz="1500" b="1" dirty="0"/>
              <a:t>Fonctionnalités</a:t>
            </a:r>
            <a:r>
              <a:rPr lang="fr-FR" b="1" dirty="0"/>
              <a:t> </a:t>
            </a:r>
          </a:p>
        </p:txBody>
      </p:sp>
      <p:pic>
        <p:nvPicPr>
          <p:cNvPr id="4" name="Image 3">
            <a:extLst>
              <a:ext uri="{FF2B5EF4-FFF2-40B4-BE49-F238E27FC236}">
                <a16:creationId xmlns:a16="http://schemas.microsoft.com/office/drawing/2014/main" id="{1CD3EBEC-4024-8CBE-1309-8E04ED784F2F}"/>
              </a:ext>
            </a:extLst>
          </p:cNvPr>
          <p:cNvPicPr>
            <a:picLocks noChangeAspect="1"/>
          </p:cNvPicPr>
          <p:nvPr/>
        </p:nvPicPr>
        <p:blipFill>
          <a:blip r:embed="rId3"/>
          <a:stretch>
            <a:fillRect/>
          </a:stretch>
        </p:blipFill>
        <p:spPr>
          <a:xfrm>
            <a:off x="134113" y="1575498"/>
            <a:ext cx="5925312" cy="3397639"/>
          </a:xfrm>
          <a:prstGeom prst="rect">
            <a:avLst/>
          </a:prstGeom>
        </p:spPr>
      </p:pic>
      <p:sp>
        <p:nvSpPr>
          <p:cNvPr id="3" name="ZoneTexte 2">
            <a:extLst>
              <a:ext uri="{FF2B5EF4-FFF2-40B4-BE49-F238E27FC236}">
                <a16:creationId xmlns:a16="http://schemas.microsoft.com/office/drawing/2014/main" id="{12B4892B-8616-D72B-5E7A-A0E0C3ABBECC}"/>
              </a:ext>
            </a:extLst>
          </p:cNvPr>
          <p:cNvSpPr txBox="1"/>
          <p:nvPr/>
        </p:nvSpPr>
        <p:spPr>
          <a:xfrm>
            <a:off x="6449511" y="2009311"/>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Serveur</a:t>
            </a:r>
          </a:p>
        </p:txBody>
      </p:sp>
      <p:sp>
        <p:nvSpPr>
          <p:cNvPr id="5" name="ZoneTexte 4">
            <a:extLst>
              <a:ext uri="{FF2B5EF4-FFF2-40B4-BE49-F238E27FC236}">
                <a16:creationId xmlns:a16="http://schemas.microsoft.com/office/drawing/2014/main" id="{CEE43025-EF6A-7985-A44C-0D773B54554B}"/>
              </a:ext>
            </a:extLst>
          </p:cNvPr>
          <p:cNvSpPr txBox="1"/>
          <p:nvPr/>
        </p:nvSpPr>
        <p:spPr>
          <a:xfrm>
            <a:off x="7561281" y="2009310"/>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Client</a:t>
            </a:r>
          </a:p>
        </p:txBody>
      </p:sp>
      <p:sp>
        <p:nvSpPr>
          <p:cNvPr id="7" name="ZoneTexte 6">
            <a:extLst>
              <a:ext uri="{FF2B5EF4-FFF2-40B4-BE49-F238E27FC236}">
                <a16:creationId xmlns:a16="http://schemas.microsoft.com/office/drawing/2014/main" id="{2F097A8E-D7BE-9A26-9CD9-10EA8D95C350}"/>
              </a:ext>
            </a:extLst>
          </p:cNvPr>
          <p:cNvSpPr txBox="1"/>
          <p:nvPr/>
        </p:nvSpPr>
        <p:spPr>
          <a:xfrm>
            <a:off x="6449511" y="2712300"/>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BDD</a:t>
            </a:r>
          </a:p>
        </p:txBody>
      </p:sp>
      <p:cxnSp>
        <p:nvCxnSpPr>
          <p:cNvPr id="8" name="Connecteur droit avec flèche 7">
            <a:extLst>
              <a:ext uri="{FF2B5EF4-FFF2-40B4-BE49-F238E27FC236}">
                <a16:creationId xmlns:a16="http://schemas.microsoft.com/office/drawing/2014/main" id="{6EEB0743-3A8C-E31B-9C06-5FB18A0F1684}"/>
              </a:ext>
            </a:extLst>
          </p:cNvPr>
          <p:cNvCxnSpPr>
            <a:cxnSpLocks/>
            <a:stCxn id="3" idx="2"/>
            <a:endCxn id="7" idx="0"/>
          </p:cNvCxnSpPr>
          <p:nvPr/>
        </p:nvCxnSpPr>
        <p:spPr>
          <a:xfrm>
            <a:off x="6805528" y="2286310"/>
            <a:ext cx="0" cy="4259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08E7503B-F444-CF59-3AFB-B0CD9AED22EC}"/>
              </a:ext>
            </a:extLst>
          </p:cNvPr>
          <p:cNvSpPr txBox="1"/>
          <p:nvPr/>
        </p:nvSpPr>
        <p:spPr>
          <a:xfrm>
            <a:off x="6488234" y="3132307"/>
            <a:ext cx="1746355" cy="307777"/>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atin typeface="Times New Roman" panose="02020603050405020304" pitchFamily="18" charset="0"/>
                <a:cs typeface="Times New Roman" panose="02020603050405020304" pitchFamily="18" charset="0"/>
              </a:rPr>
              <a:t>Application web</a:t>
            </a:r>
          </a:p>
        </p:txBody>
      </p:sp>
    </p:spTree>
    <p:extLst>
      <p:ext uri="{BB962C8B-B14F-4D97-AF65-F5344CB8AC3E}">
        <p14:creationId xmlns:p14="http://schemas.microsoft.com/office/powerpoint/2010/main" val="40979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152404" y="106550"/>
            <a:ext cx="9143999" cy="572700"/>
          </a:xfrm>
        </p:spPr>
        <p:txBody>
          <a:bodyPr/>
          <a:lstStyle/>
          <a:p>
            <a:r>
              <a:rPr lang="fr-FR" sz="2800" dirty="0"/>
              <a:t>Solution proposée : Protocoles de communication</a:t>
            </a:r>
            <a:endParaRPr lang="fr-FR" sz="2800" b="1" dirty="0">
              <a:solidFill>
                <a:schemeClr val="tx1"/>
              </a:solidFill>
            </a:endParaRPr>
          </a:p>
        </p:txBody>
      </p:sp>
      <p:sp>
        <p:nvSpPr>
          <p:cNvPr id="6" name="Rectangle 5">
            <a:extLst>
              <a:ext uri="{FF2B5EF4-FFF2-40B4-BE49-F238E27FC236}">
                <a16:creationId xmlns:a16="http://schemas.microsoft.com/office/drawing/2014/main" id="{DEC48305-0425-9AEC-2F52-56742574E83E}"/>
              </a:ext>
            </a:extLst>
          </p:cNvPr>
          <p:cNvSpPr/>
          <p:nvPr/>
        </p:nvSpPr>
        <p:spPr>
          <a:xfrm>
            <a:off x="359755" y="917691"/>
            <a:ext cx="8677375" cy="323165"/>
          </a:xfrm>
          <a:prstGeom prst="rect">
            <a:avLst/>
          </a:prstGeom>
        </p:spPr>
        <p:txBody>
          <a:bodyPr wrap="none">
            <a:spAutoFit/>
          </a:bodyPr>
          <a:lstStyle/>
          <a:p>
            <a:r>
              <a:rPr lang="fr-FR" sz="1500" b="1" dirty="0"/>
              <a:t>Les sous systèmes communiquent entre eux via les protocoles de communication suivant s: </a:t>
            </a:r>
          </a:p>
        </p:txBody>
      </p:sp>
      <p:sp>
        <p:nvSpPr>
          <p:cNvPr id="7" name="ZoneTexte 6">
            <a:extLst>
              <a:ext uri="{FF2B5EF4-FFF2-40B4-BE49-F238E27FC236}">
                <a16:creationId xmlns:a16="http://schemas.microsoft.com/office/drawing/2014/main" id="{D5AEC5CD-205C-A830-5864-B908F4334ADF}"/>
              </a:ext>
            </a:extLst>
          </p:cNvPr>
          <p:cNvSpPr txBox="1"/>
          <p:nvPr/>
        </p:nvSpPr>
        <p:spPr>
          <a:xfrm>
            <a:off x="440055" y="1209518"/>
            <a:ext cx="5122792" cy="742063"/>
          </a:xfrm>
          <a:prstGeom prst="rect">
            <a:avLst/>
          </a:prstGeom>
          <a:noFill/>
        </p:spPr>
        <p:txBody>
          <a:bodyPr wrap="square" rtlCol="0">
            <a:spAutoFit/>
          </a:bodyPr>
          <a:lstStyle/>
          <a:p>
            <a:pPr marL="285750" indent="-285750">
              <a:lnSpc>
                <a:spcPct val="150000"/>
              </a:lnSpc>
              <a:buFontTx/>
              <a:buChar char="-"/>
            </a:pPr>
            <a:r>
              <a:rPr lang="fr-FR" sz="1500" dirty="0"/>
              <a:t>HTTP</a:t>
            </a:r>
          </a:p>
          <a:p>
            <a:pPr marL="285750" indent="-285750">
              <a:lnSpc>
                <a:spcPct val="150000"/>
              </a:lnSpc>
              <a:buFontTx/>
              <a:buChar char="-"/>
            </a:pPr>
            <a:r>
              <a:rPr lang="fr-FR" sz="1500" dirty="0"/>
              <a:t>Socket</a:t>
            </a:r>
          </a:p>
        </p:txBody>
      </p:sp>
      <p:sp>
        <p:nvSpPr>
          <p:cNvPr id="15" name="Flèche : double flèche horizontale 14">
            <a:extLst>
              <a:ext uri="{FF2B5EF4-FFF2-40B4-BE49-F238E27FC236}">
                <a16:creationId xmlns:a16="http://schemas.microsoft.com/office/drawing/2014/main" id="{28D56B0A-246B-E1B2-FBC2-EDCE177A6D1D}"/>
              </a:ext>
            </a:extLst>
          </p:cNvPr>
          <p:cNvSpPr/>
          <p:nvPr/>
        </p:nvSpPr>
        <p:spPr>
          <a:xfrm rot="19833838">
            <a:off x="4638088" y="3941731"/>
            <a:ext cx="1164553" cy="617224"/>
          </a:xfrm>
          <a:prstGeom prst="lef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HTTP</a:t>
            </a:r>
          </a:p>
        </p:txBody>
      </p:sp>
      <p:sp>
        <p:nvSpPr>
          <p:cNvPr id="17" name="Flèche : double flèche horizontale 16">
            <a:extLst>
              <a:ext uri="{FF2B5EF4-FFF2-40B4-BE49-F238E27FC236}">
                <a16:creationId xmlns:a16="http://schemas.microsoft.com/office/drawing/2014/main" id="{2DDB6DEC-8B9B-BFE0-A8C4-B76431F541CE}"/>
              </a:ext>
            </a:extLst>
          </p:cNvPr>
          <p:cNvSpPr/>
          <p:nvPr/>
        </p:nvSpPr>
        <p:spPr>
          <a:xfrm rot="692912">
            <a:off x="4489816" y="1748951"/>
            <a:ext cx="1164553" cy="617224"/>
          </a:xfrm>
          <a:prstGeom prst="left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HTTP</a:t>
            </a:r>
          </a:p>
        </p:txBody>
      </p:sp>
      <p:sp>
        <p:nvSpPr>
          <p:cNvPr id="20" name="Flèche : double flèche horizontale 19">
            <a:extLst>
              <a:ext uri="{FF2B5EF4-FFF2-40B4-BE49-F238E27FC236}">
                <a16:creationId xmlns:a16="http://schemas.microsoft.com/office/drawing/2014/main" id="{8F657600-46BC-711E-1563-2E9FF92F3147}"/>
              </a:ext>
            </a:extLst>
          </p:cNvPr>
          <p:cNvSpPr/>
          <p:nvPr/>
        </p:nvSpPr>
        <p:spPr>
          <a:xfrm rot="16200000">
            <a:off x="2231650" y="2866687"/>
            <a:ext cx="1164553" cy="617224"/>
          </a:xfrm>
          <a:prstGeom prst="leftRight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Socket</a:t>
            </a:r>
          </a:p>
        </p:txBody>
      </p:sp>
      <p:sp>
        <p:nvSpPr>
          <p:cNvPr id="23" name="ZoneTexte 22">
            <a:extLst>
              <a:ext uri="{FF2B5EF4-FFF2-40B4-BE49-F238E27FC236}">
                <a16:creationId xmlns:a16="http://schemas.microsoft.com/office/drawing/2014/main" id="{F65A0EC2-B869-2827-3EFC-EC485F83BCBF}"/>
              </a:ext>
            </a:extLst>
          </p:cNvPr>
          <p:cNvSpPr txBox="1"/>
          <p:nvPr/>
        </p:nvSpPr>
        <p:spPr>
          <a:xfrm>
            <a:off x="1185058" y="1935732"/>
            <a:ext cx="2450892" cy="52322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atin typeface="Times New Roman" panose="02020603050405020304" pitchFamily="18" charset="0"/>
                <a:cs typeface="Times New Roman" panose="02020603050405020304" pitchFamily="18" charset="0"/>
              </a:rPr>
              <a:t>Système d’acquisition et de détections des visages</a:t>
            </a:r>
          </a:p>
        </p:txBody>
      </p:sp>
      <p:sp>
        <p:nvSpPr>
          <p:cNvPr id="24" name="ZoneTexte 23">
            <a:extLst>
              <a:ext uri="{FF2B5EF4-FFF2-40B4-BE49-F238E27FC236}">
                <a16:creationId xmlns:a16="http://schemas.microsoft.com/office/drawing/2014/main" id="{1B213479-4420-C30B-0B4D-4059EA2C402D}"/>
              </a:ext>
            </a:extLst>
          </p:cNvPr>
          <p:cNvSpPr txBox="1"/>
          <p:nvPr/>
        </p:nvSpPr>
        <p:spPr>
          <a:xfrm>
            <a:off x="1185058" y="4261706"/>
            <a:ext cx="2450892" cy="52322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atin typeface="Times New Roman" panose="02020603050405020304" pitchFamily="18" charset="0"/>
                <a:cs typeface="Times New Roman" panose="02020603050405020304" pitchFamily="18" charset="0"/>
              </a:rPr>
              <a:t>Système de traitement et reconnaissance faciale</a:t>
            </a:r>
          </a:p>
        </p:txBody>
      </p:sp>
      <p:sp>
        <p:nvSpPr>
          <p:cNvPr id="25" name="Rectangle 24">
            <a:extLst>
              <a:ext uri="{FF2B5EF4-FFF2-40B4-BE49-F238E27FC236}">
                <a16:creationId xmlns:a16="http://schemas.microsoft.com/office/drawing/2014/main" id="{51EE0D2A-DA08-BCAA-4D66-BDEEC28A4804}"/>
              </a:ext>
            </a:extLst>
          </p:cNvPr>
          <p:cNvSpPr/>
          <p:nvPr/>
        </p:nvSpPr>
        <p:spPr>
          <a:xfrm>
            <a:off x="6424120" y="2520348"/>
            <a:ext cx="2106118" cy="146154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97887340-83C8-A9E8-A443-F214977CC950}"/>
              </a:ext>
            </a:extLst>
          </p:cNvPr>
          <p:cNvSpPr txBox="1"/>
          <p:nvPr/>
        </p:nvSpPr>
        <p:spPr>
          <a:xfrm>
            <a:off x="6633982" y="3597142"/>
            <a:ext cx="1746355" cy="307777"/>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atin typeface="Times New Roman" panose="02020603050405020304" pitchFamily="18" charset="0"/>
                <a:cs typeface="Times New Roman" panose="02020603050405020304" pitchFamily="18" charset="0"/>
              </a:rPr>
              <a:t>Application web</a:t>
            </a:r>
          </a:p>
        </p:txBody>
      </p:sp>
      <p:sp>
        <p:nvSpPr>
          <p:cNvPr id="27" name="ZoneTexte 26">
            <a:extLst>
              <a:ext uri="{FF2B5EF4-FFF2-40B4-BE49-F238E27FC236}">
                <a16:creationId xmlns:a16="http://schemas.microsoft.com/office/drawing/2014/main" id="{354A0BD3-0D6D-4E5C-337B-2C08E95B5869}"/>
              </a:ext>
            </a:extLst>
          </p:cNvPr>
          <p:cNvSpPr txBox="1"/>
          <p:nvPr/>
        </p:nvSpPr>
        <p:spPr>
          <a:xfrm>
            <a:off x="6633981" y="2617154"/>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Serveur</a:t>
            </a:r>
          </a:p>
        </p:txBody>
      </p:sp>
      <p:sp>
        <p:nvSpPr>
          <p:cNvPr id="28" name="ZoneTexte 27">
            <a:extLst>
              <a:ext uri="{FF2B5EF4-FFF2-40B4-BE49-F238E27FC236}">
                <a16:creationId xmlns:a16="http://schemas.microsoft.com/office/drawing/2014/main" id="{580B619A-441D-2481-E7B9-6600945A7590}"/>
              </a:ext>
            </a:extLst>
          </p:cNvPr>
          <p:cNvSpPr txBox="1"/>
          <p:nvPr/>
        </p:nvSpPr>
        <p:spPr>
          <a:xfrm>
            <a:off x="7745751" y="2617153"/>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Client</a:t>
            </a:r>
          </a:p>
        </p:txBody>
      </p:sp>
      <p:sp>
        <p:nvSpPr>
          <p:cNvPr id="29" name="ZoneTexte 28">
            <a:extLst>
              <a:ext uri="{FF2B5EF4-FFF2-40B4-BE49-F238E27FC236}">
                <a16:creationId xmlns:a16="http://schemas.microsoft.com/office/drawing/2014/main" id="{121F0159-4459-FD55-C1FE-5945C291D96D}"/>
              </a:ext>
            </a:extLst>
          </p:cNvPr>
          <p:cNvSpPr txBox="1"/>
          <p:nvPr/>
        </p:nvSpPr>
        <p:spPr>
          <a:xfrm>
            <a:off x="6633981" y="3320143"/>
            <a:ext cx="712033" cy="27699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200" dirty="0">
                <a:latin typeface="Times New Roman" panose="02020603050405020304" pitchFamily="18" charset="0"/>
                <a:cs typeface="Times New Roman" panose="02020603050405020304" pitchFamily="18" charset="0"/>
              </a:rPr>
              <a:t>BDD</a:t>
            </a:r>
          </a:p>
        </p:txBody>
      </p:sp>
      <p:cxnSp>
        <p:nvCxnSpPr>
          <p:cNvPr id="30" name="Connecteur droit avec flèche 29">
            <a:extLst>
              <a:ext uri="{FF2B5EF4-FFF2-40B4-BE49-F238E27FC236}">
                <a16:creationId xmlns:a16="http://schemas.microsoft.com/office/drawing/2014/main" id="{17687C2B-F94D-A442-33D6-7966C44DE942}"/>
              </a:ext>
            </a:extLst>
          </p:cNvPr>
          <p:cNvCxnSpPr>
            <a:stCxn id="23" idx="2"/>
            <a:endCxn id="24" idx="0"/>
          </p:cNvCxnSpPr>
          <p:nvPr/>
        </p:nvCxnSpPr>
        <p:spPr>
          <a:xfrm>
            <a:off x="2410504" y="2458952"/>
            <a:ext cx="0" cy="1802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B4D1DCD1-D245-4C19-5D2C-B3323C597636}"/>
              </a:ext>
            </a:extLst>
          </p:cNvPr>
          <p:cNvCxnSpPr>
            <a:cxnSpLocks/>
          </p:cNvCxnSpPr>
          <p:nvPr/>
        </p:nvCxnSpPr>
        <p:spPr>
          <a:xfrm flipV="1">
            <a:off x="3635950" y="2894152"/>
            <a:ext cx="2998031" cy="1462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2CFEE647-868D-1E8B-4605-29D1D6AA7000}"/>
              </a:ext>
            </a:extLst>
          </p:cNvPr>
          <p:cNvCxnSpPr>
            <a:cxnSpLocks/>
            <a:endCxn id="27" idx="1"/>
          </p:cNvCxnSpPr>
          <p:nvPr/>
        </p:nvCxnSpPr>
        <p:spPr>
          <a:xfrm flipV="1">
            <a:off x="3635950" y="2755654"/>
            <a:ext cx="2998031" cy="1506052"/>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B0BC9557-CEB1-81E5-B56A-8A07C7BE952E}"/>
              </a:ext>
            </a:extLst>
          </p:cNvPr>
          <p:cNvCxnSpPr>
            <a:cxnSpLocks/>
            <a:stCxn id="23" idx="3"/>
            <a:endCxn id="27" idx="1"/>
          </p:cNvCxnSpPr>
          <p:nvPr/>
        </p:nvCxnSpPr>
        <p:spPr>
          <a:xfrm>
            <a:off x="3635950" y="2197342"/>
            <a:ext cx="2998031" cy="558312"/>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3504A110-E7FA-7526-8422-D09E374083A2}"/>
              </a:ext>
            </a:extLst>
          </p:cNvPr>
          <p:cNvSpPr txBox="1"/>
          <p:nvPr/>
        </p:nvSpPr>
        <p:spPr>
          <a:xfrm>
            <a:off x="1185058" y="3064869"/>
            <a:ext cx="1266668" cy="523220"/>
          </a:xfrm>
          <a:prstGeom prst="rect">
            <a:avLst/>
          </a:prstGeom>
          <a:noFill/>
        </p:spPr>
        <p:txBody>
          <a:bodyPr wrap="square" rtlCol="0">
            <a:spAutoFit/>
          </a:bodyPr>
          <a:lstStyle/>
          <a:p>
            <a:pPr algn="ctr"/>
            <a:r>
              <a:rPr lang="fr-FR" dirty="0"/>
              <a:t>Image et positions</a:t>
            </a:r>
          </a:p>
        </p:txBody>
      </p:sp>
      <p:sp>
        <p:nvSpPr>
          <p:cNvPr id="35" name="ZoneTexte 34">
            <a:extLst>
              <a:ext uri="{FF2B5EF4-FFF2-40B4-BE49-F238E27FC236}">
                <a16:creationId xmlns:a16="http://schemas.microsoft.com/office/drawing/2014/main" id="{5C5CFF65-7659-13C1-FAEB-8C1AE222653F}"/>
              </a:ext>
            </a:extLst>
          </p:cNvPr>
          <p:cNvSpPr txBox="1"/>
          <p:nvPr/>
        </p:nvSpPr>
        <p:spPr>
          <a:xfrm rot="656955">
            <a:off x="4321120" y="2179872"/>
            <a:ext cx="1266668" cy="307777"/>
          </a:xfrm>
          <a:prstGeom prst="rect">
            <a:avLst/>
          </a:prstGeom>
          <a:noFill/>
        </p:spPr>
        <p:txBody>
          <a:bodyPr wrap="square" rtlCol="0">
            <a:spAutoFit/>
          </a:bodyPr>
          <a:lstStyle/>
          <a:p>
            <a:pPr algn="ctr"/>
            <a:r>
              <a:rPr lang="fr-FR" dirty="0"/>
              <a:t>IP</a:t>
            </a:r>
          </a:p>
        </p:txBody>
      </p:sp>
      <p:sp>
        <p:nvSpPr>
          <p:cNvPr id="36" name="ZoneTexte 35">
            <a:extLst>
              <a:ext uri="{FF2B5EF4-FFF2-40B4-BE49-F238E27FC236}">
                <a16:creationId xmlns:a16="http://schemas.microsoft.com/office/drawing/2014/main" id="{73368FD9-DBD3-6BC3-7D7E-837F85170E28}"/>
              </a:ext>
            </a:extLst>
          </p:cNvPr>
          <p:cNvSpPr txBox="1"/>
          <p:nvPr/>
        </p:nvSpPr>
        <p:spPr>
          <a:xfrm rot="20013763">
            <a:off x="4128418" y="3326123"/>
            <a:ext cx="1266668" cy="307777"/>
          </a:xfrm>
          <a:prstGeom prst="rect">
            <a:avLst/>
          </a:prstGeom>
          <a:noFill/>
        </p:spPr>
        <p:txBody>
          <a:bodyPr wrap="square" rtlCol="0">
            <a:spAutoFit/>
          </a:bodyPr>
          <a:lstStyle/>
          <a:p>
            <a:pPr algn="ctr"/>
            <a:r>
              <a:rPr lang="fr-FR" dirty="0"/>
              <a:t>IP</a:t>
            </a:r>
          </a:p>
        </p:txBody>
      </p:sp>
      <p:sp>
        <p:nvSpPr>
          <p:cNvPr id="37" name="ZoneTexte 36">
            <a:extLst>
              <a:ext uri="{FF2B5EF4-FFF2-40B4-BE49-F238E27FC236}">
                <a16:creationId xmlns:a16="http://schemas.microsoft.com/office/drawing/2014/main" id="{D6371AE2-62AF-842B-42B7-C9A06F8CF732}"/>
              </a:ext>
            </a:extLst>
          </p:cNvPr>
          <p:cNvSpPr txBox="1"/>
          <p:nvPr/>
        </p:nvSpPr>
        <p:spPr>
          <a:xfrm rot="20013763">
            <a:off x="4404193" y="3723027"/>
            <a:ext cx="1266668" cy="307777"/>
          </a:xfrm>
          <a:prstGeom prst="rect">
            <a:avLst/>
          </a:prstGeom>
          <a:noFill/>
        </p:spPr>
        <p:txBody>
          <a:bodyPr wrap="square" rtlCol="0">
            <a:spAutoFit/>
          </a:bodyPr>
          <a:lstStyle/>
          <a:p>
            <a:pPr algn="ctr"/>
            <a:r>
              <a:rPr lang="fr-FR" dirty="0"/>
              <a:t>Informations</a:t>
            </a:r>
          </a:p>
        </p:txBody>
      </p:sp>
      <p:cxnSp>
        <p:nvCxnSpPr>
          <p:cNvPr id="38" name="Connecteur droit avec flèche 37">
            <a:extLst>
              <a:ext uri="{FF2B5EF4-FFF2-40B4-BE49-F238E27FC236}">
                <a16:creationId xmlns:a16="http://schemas.microsoft.com/office/drawing/2014/main" id="{B2A48129-1AD7-70D9-C692-DC46B1A51AEB}"/>
              </a:ext>
            </a:extLst>
          </p:cNvPr>
          <p:cNvCxnSpPr>
            <a:cxnSpLocks/>
            <a:stCxn id="27" idx="2"/>
            <a:endCxn id="29" idx="0"/>
          </p:cNvCxnSpPr>
          <p:nvPr/>
        </p:nvCxnSpPr>
        <p:spPr>
          <a:xfrm>
            <a:off x="6989998" y="2894153"/>
            <a:ext cx="0" cy="4259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F3A6C4FC-601B-CE1D-E74F-1683E704B6BA}"/>
              </a:ext>
            </a:extLst>
          </p:cNvPr>
          <p:cNvCxnSpPr>
            <a:stCxn id="27" idx="3"/>
            <a:endCxn id="28" idx="1"/>
          </p:cNvCxnSpPr>
          <p:nvPr/>
        </p:nvCxnSpPr>
        <p:spPr>
          <a:xfrm flipV="1">
            <a:off x="7346014" y="2755653"/>
            <a:ext cx="399737"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631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5" grpId="0" animBg="1"/>
      <p:bldP spid="17"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dirty="0"/>
              <a:t>Solution proposée : Authentification</a:t>
            </a:r>
            <a:endParaRPr lang="fr-FR" b="1" dirty="0">
              <a:solidFill>
                <a:schemeClr val="tx1"/>
              </a:solidFill>
            </a:endParaRPr>
          </a:p>
        </p:txBody>
      </p:sp>
      <p:sp>
        <p:nvSpPr>
          <p:cNvPr id="6" name="Rectangle 5">
            <a:extLst>
              <a:ext uri="{FF2B5EF4-FFF2-40B4-BE49-F238E27FC236}">
                <a16:creationId xmlns:a16="http://schemas.microsoft.com/office/drawing/2014/main" id="{DEC48305-0425-9AEC-2F52-56742574E83E}"/>
              </a:ext>
            </a:extLst>
          </p:cNvPr>
          <p:cNvSpPr/>
          <p:nvPr/>
        </p:nvSpPr>
        <p:spPr>
          <a:xfrm>
            <a:off x="157821" y="2416380"/>
            <a:ext cx="3533340" cy="323165"/>
          </a:xfrm>
          <a:prstGeom prst="rect">
            <a:avLst/>
          </a:prstGeom>
        </p:spPr>
        <p:txBody>
          <a:bodyPr wrap="none">
            <a:spAutoFit/>
          </a:bodyPr>
          <a:lstStyle/>
          <a:p>
            <a:r>
              <a:rPr lang="fr-FR" sz="1500" b="1" dirty="0"/>
              <a:t>Quelle Protocole d’authentification ?</a:t>
            </a:r>
          </a:p>
        </p:txBody>
      </p:sp>
      <p:sp>
        <p:nvSpPr>
          <p:cNvPr id="7" name="ZoneTexte 6">
            <a:extLst>
              <a:ext uri="{FF2B5EF4-FFF2-40B4-BE49-F238E27FC236}">
                <a16:creationId xmlns:a16="http://schemas.microsoft.com/office/drawing/2014/main" id="{D5AEC5CD-205C-A830-5864-B908F4334ADF}"/>
              </a:ext>
            </a:extLst>
          </p:cNvPr>
          <p:cNvSpPr txBox="1"/>
          <p:nvPr/>
        </p:nvSpPr>
        <p:spPr>
          <a:xfrm>
            <a:off x="279382" y="3120952"/>
            <a:ext cx="4913103" cy="1823576"/>
          </a:xfrm>
          <a:prstGeom prst="rect">
            <a:avLst/>
          </a:prstGeom>
          <a:noFill/>
        </p:spPr>
        <p:txBody>
          <a:bodyPr wrap="square" rtlCol="0">
            <a:spAutoFit/>
          </a:bodyPr>
          <a:lstStyle/>
          <a:p>
            <a:pPr marL="285750" indent="-285750">
              <a:lnSpc>
                <a:spcPct val="150000"/>
              </a:lnSpc>
              <a:buFontTx/>
              <a:buChar char="-"/>
            </a:pPr>
            <a:r>
              <a:rPr lang="fr-FR" sz="1500" dirty="0"/>
              <a:t>Basé sur le concept de jeton d’accès </a:t>
            </a:r>
          </a:p>
          <a:p>
            <a:pPr marL="285750" indent="-285750">
              <a:lnSpc>
                <a:spcPct val="150000"/>
              </a:lnSpc>
              <a:buFontTx/>
              <a:buChar char="-"/>
            </a:pPr>
            <a:r>
              <a:rPr lang="fr-FR" sz="1500" dirty="0"/>
              <a:t>Un jeton a un type et est sauvegardé dans la base</a:t>
            </a:r>
          </a:p>
          <a:p>
            <a:pPr marL="285750" indent="-285750">
              <a:lnSpc>
                <a:spcPct val="150000"/>
              </a:lnSpc>
            </a:pPr>
            <a:r>
              <a:rPr lang="fr-FR" sz="1500" dirty="0"/>
              <a:t>      de données</a:t>
            </a:r>
          </a:p>
          <a:p>
            <a:pPr marL="285750" indent="-285750">
              <a:lnSpc>
                <a:spcPct val="150000"/>
              </a:lnSpc>
              <a:buFontTx/>
              <a:buChar char="-"/>
            </a:pPr>
            <a:r>
              <a:rPr lang="fr-FR" sz="1500" dirty="0"/>
              <a:t>Chaque type de jeton permet l’accès à une </a:t>
            </a:r>
          </a:p>
          <a:p>
            <a:pPr marL="285750" indent="-285750">
              <a:lnSpc>
                <a:spcPct val="150000"/>
              </a:lnSpc>
            </a:pPr>
            <a:r>
              <a:rPr lang="fr-FR" sz="1500" dirty="0"/>
              <a:t>      ressource spécifique du serveur  </a:t>
            </a:r>
          </a:p>
        </p:txBody>
      </p:sp>
      <p:sp>
        <p:nvSpPr>
          <p:cNvPr id="3" name="Rectangle 2">
            <a:extLst>
              <a:ext uri="{FF2B5EF4-FFF2-40B4-BE49-F238E27FC236}">
                <a16:creationId xmlns:a16="http://schemas.microsoft.com/office/drawing/2014/main" id="{6AD8BD0B-A9F4-44CF-2A03-A7C6B4B5095E}"/>
              </a:ext>
            </a:extLst>
          </p:cNvPr>
          <p:cNvSpPr/>
          <p:nvPr/>
        </p:nvSpPr>
        <p:spPr>
          <a:xfrm>
            <a:off x="246726" y="2800753"/>
            <a:ext cx="1048685" cy="323165"/>
          </a:xfrm>
          <a:prstGeom prst="rect">
            <a:avLst/>
          </a:prstGeom>
        </p:spPr>
        <p:txBody>
          <a:bodyPr wrap="none">
            <a:spAutoFit/>
          </a:bodyPr>
          <a:lstStyle/>
          <a:p>
            <a:r>
              <a:rPr lang="fr-FR" sz="1500" b="1" dirty="0"/>
              <a:t>OAuth2 : </a:t>
            </a:r>
          </a:p>
        </p:txBody>
      </p:sp>
      <p:sp>
        <p:nvSpPr>
          <p:cNvPr id="5" name="Rectangle 4">
            <a:extLst>
              <a:ext uri="{FF2B5EF4-FFF2-40B4-BE49-F238E27FC236}">
                <a16:creationId xmlns:a16="http://schemas.microsoft.com/office/drawing/2014/main" id="{54F2D89F-29BF-A0DB-D7D0-CB9D877429E9}"/>
              </a:ext>
            </a:extLst>
          </p:cNvPr>
          <p:cNvSpPr/>
          <p:nvPr/>
        </p:nvSpPr>
        <p:spPr>
          <a:xfrm>
            <a:off x="114278" y="1062240"/>
            <a:ext cx="3544560" cy="323165"/>
          </a:xfrm>
          <a:prstGeom prst="rect">
            <a:avLst/>
          </a:prstGeom>
        </p:spPr>
        <p:txBody>
          <a:bodyPr wrap="none">
            <a:spAutoFit/>
          </a:bodyPr>
          <a:lstStyle/>
          <a:p>
            <a:r>
              <a:rPr lang="fr-FR" sz="1500" b="1" dirty="0"/>
              <a:t>Qui se charge de l’authentification ? </a:t>
            </a:r>
          </a:p>
        </p:txBody>
      </p:sp>
      <p:sp>
        <p:nvSpPr>
          <p:cNvPr id="8" name="ZoneTexte 7">
            <a:extLst>
              <a:ext uri="{FF2B5EF4-FFF2-40B4-BE49-F238E27FC236}">
                <a16:creationId xmlns:a16="http://schemas.microsoft.com/office/drawing/2014/main" id="{35089FC6-CCC1-3D05-24DF-B356007E5A4D}"/>
              </a:ext>
            </a:extLst>
          </p:cNvPr>
          <p:cNvSpPr txBox="1"/>
          <p:nvPr/>
        </p:nvSpPr>
        <p:spPr>
          <a:xfrm>
            <a:off x="345926" y="1339292"/>
            <a:ext cx="5122792" cy="742063"/>
          </a:xfrm>
          <a:prstGeom prst="rect">
            <a:avLst/>
          </a:prstGeom>
          <a:noFill/>
        </p:spPr>
        <p:txBody>
          <a:bodyPr wrap="square" rtlCol="0">
            <a:spAutoFit/>
          </a:bodyPr>
          <a:lstStyle/>
          <a:p>
            <a:pPr marL="285750" indent="-285750">
              <a:lnSpc>
                <a:spcPct val="150000"/>
              </a:lnSpc>
              <a:buFontTx/>
              <a:buChar char="-"/>
            </a:pPr>
            <a:r>
              <a:rPr lang="fr-FR" sz="1500" dirty="0"/>
              <a:t>Serveur : </a:t>
            </a:r>
          </a:p>
          <a:p>
            <a:pPr marL="285750" indent="-285750">
              <a:lnSpc>
                <a:spcPct val="150000"/>
              </a:lnSpc>
              <a:buFont typeface="Wingdings" panose="05000000000000000000" pitchFamily="2" charset="2"/>
              <a:buChar char="ü"/>
            </a:pPr>
            <a:r>
              <a:rPr lang="fr-FR" sz="1500" dirty="0"/>
              <a:t>Générer un jeton d’accès</a:t>
            </a:r>
          </a:p>
        </p:txBody>
      </p:sp>
      <p:pic>
        <p:nvPicPr>
          <p:cNvPr id="9" name="Image 8">
            <a:extLst>
              <a:ext uri="{FF2B5EF4-FFF2-40B4-BE49-F238E27FC236}">
                <a16:creationId xmlns:a16="http://schemas.microsoft.com/office/drawing/2014/main" id="{E1238EFE-4114-EE83-ACAF-8D110F82BD97}"/>
              </a:ext>
            </a:extLst>
          </p:cNvPr>
          <p:cNvPicPr>
            <a:picLocks noChangeAspect="1"/>
          </p:cNvPicPr>
          <p:nvPr/>
        </p:nvPicPr>
        <p:blipFill>
          <a:blip r:embed="rId3"/>
          <a:stretch>
            <a:fillRect/>
          </a:stretch>
        </p:blipFill>
        <p:spPr>
          <a:xfrm>
            <a:off x="5010912" y="955125"/>
            <a:ext cx="3864591" cy="4072068"/>
          </a:xfrm>
          <a:prstGeom prst="rect">
            <a:avLst/>
          </a:prstGeom>
        </p:spPr>
      </p:pic>
    </p:spTree>
    <p:extLst>
      <p:ext uri="{BB962C8B-B14F-4D97-AF65-F5344CB8AC3E}">
        <p14:creationId xmlns:p14="http://schemas.microsoft.com/office/powerpoint/2010/main" val="323903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172426" y="104018"/>
            <a:ext cx="8828314" cy="753421"/>
          </a:xfrm>
        </p:spPr>
        <p:txBody>
          <a:bodyPr/>
          <a:lstStyle/>
          <a:p>
            <a:pPr algn="ctr"/>
            <a:r>
              <a:rPr lang="fr-FR" sz="2400" dirty="0"/>
              <a:t>Solution proposée : Établissement d’une liaison entre les sous systèmes</a:t>
            </a:r>
            <a:endParaRPr lang="fr-FR" sz="2400" b="1" dirty="0">
              <a:solidFill>
                <a:schemeClr val="tx1"/>
              </a:solidFill>
            </a:endParaRPr>
          </a:p>
        </p:txBody>
      </p:sp>
      <p:sp>
        <p:nvSpPr>
          <p:cNvPr id="5" name="Rectangle 4">
            <a:extLst>
              <a:ext uri="{FF2B5EF4-FFF2-40B4-BE49-F238E27FC236}">
                <a16:creationId xmlns:a16="http://schemas.microsoft.com/office/drawing/2014/main" id="{54F2D89F-29BF-A0DB-D7D0-CB9D877429E9}"/>
              </a:ext>
            </a:extLst>
          </p:cNvPr>
          <p:cNvSpPr/>
          <p:nvPr/>
        </p:nvSpPr>
        <p:spPr>
          <a:xfrm>
            <a:off x="65316" y="1419979"/>
            <a:ext cx="1220206" cy="323165"/>
          </a:xfrm>
          <a:prstGeom prst="rect">
            <a:avLst/>
          </a:prstGeom>
        </p:spPr>
        <p:txBody>
          <a:bodyPr wrap="none">
            <a:spAutoFit/>
          </a:bodyPr>
          <a:lstStyle/>
          <a:p>
            <a:r>
              <a:rPr lang="fr-FR" sz="1500" b="1" dirty="0"/>
              <a:t>Démarche </a:t>
            </a:r>
            <a:r>
              <a:rPr lang="fr-FR" b="1" dirty="0"/>
              <a:t> </a:t>
            </a:r>
          </a:p>
        </p:txBody>
      </p:sp>
      <p:sp>
        <p:nvSpPr>
          <p:cNvPr id="8" name="ZoneTexte 7">
            <a:extLst>
              <a:ext uri="{FF2B5EF4-FFF2-40B4-BE49-F238E27FC236}">
                <a16:creationId xmlns:a16="http://schemas.microsoft.com/office/drawing/2014/main" id="{35089FC6-CCC1-3D05-24DF-B356007E5A4D}"/>
              </a:ext>
            </a:extLst>
          </p:cNvPr>
          <p:cNvSpPr txBox="1"/>
          <p:nvPr/>
        </p:nvSpPr>
        <p:spPr>
          <a:xfrm>
            <a:off x="1162369" y="888963"/>
            <a:ext cx="7763917" cy="1384995"/>
          </a:xfrm>
          <a:prstGeom prst="rect">
            <a:avLst/>
          </a:prstGeom>
          <a:noFill/>
        </p:spPr>
        <p:txBody>
          <a:bodyPr wrap="square" rtlCol="0">
            <a:spAutoFit/>
          </a:bodyPr>
          <a:lstStyle/>
          <a:p>
            <a:pPr marL="285750" indent="-285750">
              <a:lnSpc>
                <a:spcPct val="150000"/>
              </a:lnSpc>
              <a:buFontTx/>
              <a:buChar char="-"/>
            </a:pPr>
            <a:r>
              <a:rPr lang="fr-FR" dirty="0"/>
              <a:t>Système reconnaissance envoie  son adresse IP </a:t>
            </a:r>
          </a:p>
          <a:p>
            <a:pPr marL="285750" indent="-285750">
              <a:lnSpc>
                <a:spcPct val="150000"/>
              </a:lnSpc>
              <a:buFontTx/>
              <a:buChar char="-"/>
            </a:pPr>
            <a:r>
              <a:rPr lang="fr-FR" dirty="0"/>
              <a:t>Serveur sauvegarde cette dernière dans la base de données</a:t>
            </a:r>
          </a:p>
          <a:p>
            <a:pPr marL="285750" indent="-285750">
              <a:lnSpc>
                <a:spcPct val="150000"/>
              </a:lnSpc>
              <a:buFontTx/>
              <a:buChar char="-"/>
            </a:pPr>
            <a:r>
              <a:rPr lang="fr-FR" dirty="0"/>
              <a:t>Système d’acquisition en récupère l’adresse IP depuis le serveur puis établit une connexion avec le système de reconnaissance </a:t>
            </a:r>
          </a:p>
        </p:txBody>
      </p:sp>
      <p:pic>
        <p:nvPicPr>
          <p:cNvPr id="4" name="Image 5">
            <a:extLst>
              <a:ext uri="{FF2B5EF4-FFF2-40B4-BE49-F238E27FC236}">
                <a16:creationId xmlns:a16="http://schemas.microsoft.com/office/drawing/2014/main" id="{4B67A9B4-6D03-3DA0-A686-E0E21C4D1A7D}"/>
              </a:ext>
            </a:extLst>
          </p:cNvPr>
          <p:cNvPicPr>
            <a:picLocks noChangeAspect="1"/>
          </p:cNvPicPr>
          <p:nvPr/>
        </p:nvPicPr>
        <p:blipFill>
          <a:blip r:embed="rId3"/>
          <a:stretch>
            <a:fillRect/>
          </a:stretch>
        </p:blipFill>
        <p:spPr>
          <a:xfrm>
            <a:off x="714652" y="2265803"/>
            <a:ext cx="7714695" cy="2822356"/>
          </a:xfrm>
          <a:prstGeom prst="rect">
            <a:avLst/>
          </a:prstGeom>
        </p:spPr>
      </p:pic>
      <p:sp>
        <p:nvSpPr>
          <p:cNvPr id="12" name="Flèche : droite 11">
            <a:extLst>
              <a:ext uri="{FF2B5EF4-FFF2-40B4-BE49-F238E27FC236}">
                <a16:creationId xmlns:a16="http://schemas.microsoft.com/office/drawing/2014/main" id="{9D2546ED-BDC6-8B44-3556-CD3E7F5875C1}"/>
              </a:ext>
            </a:extLst>
          </p:cNvPr>
          <p:cNvSpPr/>
          <p:nvPr/>
        </p:nvSpPr>
        <p:spPr>
          <a:xfrm rot="20357425">
            <a:off x="3511792" y="3893402"/>
            <a:ext cx="2149583" cy="11414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5" name="Flèche : double flèche horizontale 14">
            <a:extLst>
              <a:ext uri="{FF2B5EF4-FFF2-40B4-BE49-F238E27FC236}">
                <a16:creationId xmlns:a16="http://schemas.microsoft.com/office/drawing/2014/main" id="{BBC4C0DE-2386-5191-0D84-7EAF1E457E30}"/>
              </a:ext>
            </a:extLst>
          </p:cNvPr>
          <p:cNvSpPr/>
          <p:nvPr/>
        </p:nvSpPr>
        <p:spPr>
          <a:xfrm rot="5400000">
            <a:off x="6318975" y="3566623"/>
            <a:ext cx="435867" cy="35966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6" name="Flèche : droite 15">
            <a:extLst>
              <a:ext uri="{FF2B5EF4-FFF2-40B4-BE49-F238E27FC236}">
                <a16:creationId xmlns:a16="http://schemas.microsoft.com/office/drawing/2014/main" id="{A5834B2F-1DAE-15FE-1FD1-206AFD7F247D}"/>
              </a:ext>
            </a:extLst>
          </p:cNvPr>
          <p:cNvSpPr/>
          <p:nvPr/>
        </p:nvSpPr>
        <p:spPr>
          <a:xfrm rot="11475678">
            <a:off x="3475561" y="2785835"/>
            <a:ext cx="2149583" cy="11414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Flèche : double flèche horizontale 17">
            <a:extLst>
              <a:ext uri="{FF2B5EF4-FFF2-40B4-BE49-F238E27FC236}">
                <a16:creationId xmlns:a16="http://schemas.microsoft.com/office/drawing/2014/main" id="{8E014BFD-87BF-4C07-3CFF-055D45E60713}"/>
              </a:ext>
            </a:extLst>
          </p:cNvPr>
          <p:cNvSpPr/>
          <p:nvPr/>
        </p:nvSpPr>
        <p:spPr>
          <a:xfrm rot="5400000">
            <a:off x="1372000" y="3475377"/>
            <a:ext cx="1172040" cy="35966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D82F7EE8-66AC-AD8E-C9A1-C363910B22C1}"/>
              </a:ext>
            </a:extLst>
          </p:cNvPr>
          <p:cNvSpPr txBox="1"/>
          <p:nvPr/>
        </p:nvSpPr>
        <p:spPr>
          <a:xfrm>
            <a:off x="2012897" y="3354467"/>
            <a:ext cx="1548159" cy="307777"/>
          </a:xfrm>
          <a:prstGeom prst="rect">
            <a:avLst/>
          </a:prstGeom>
          <a:noFill/>
        </p:spPr>
        <p:txBody>
          <a:bodyPr wrap="square" rtlCol="0">
            <a:spAutoFit/>
          </a:bodyPr>
          <a:lstStyle/>
          <a:p>
            <a:r>
              <a:rPr lang="fr-FR" dirty="0" err="1"/>
              <a:t>socket.connect</a:t>
            </a:r>
            <a:r>
              <a:rPr lang="fr-FR" dirty="0"/>
              <a:t>()</a:t>
            </a:r>
          </a:p>
        </p:txBody>
      </p:sp>
    </p:spTree>
    <p:extLst>
      <p:ext uri="{BB962C8B-B14F-4D97-AF65-F5344CB8AC3E}">
        <p14:creationId xmlns:p14="http://schemas.microsoft.com/office/powerpoint/2010/main" val="144815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xEl>
                                              <p:pRg st="0" end="0"/>
                                            </p:txEl>
                                          </p:spTgt>
                                        </p:tgtEl>
                                        <p:attrNameLst>
                                          <p:attrName>style.visibility</p:attrName>
                                        </p:attrNameLst>
                                      </p:cBhvr>
                                      <p:to>
                                        <p:strVal val="visible"/>
                                      </p:to>
                                    </p:set>
                                    <p:animEffect transition="in" filter="fade">
                                      <p:cBhvr>
                                        <p:cTn id="5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5" grpId="0" animBg="1"/>
      <p:bldP spid="16"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sz="3200" dirty="0"/>
              <a:t>Solution proposée : Aspect sécurité </a:t>
            </a:r>
            <a:endParaRPr lang="fr-FR" b="1" dirty="0">
              <a:solidFill>
                <a:schemeClr val="tx1"/>
              </a:solidFill>
            </a:endParaRPr>
          </a:p>
        </p:txBody>
      </p:sp>
      <p:sp>
        <p:nvSpPr>
          <p:cNvPr id="5" name="Rectangle 4">
            <a:extLst>
              <a:ext uri="{FF2B5EF4-FFF2-40B4-BE49-F238E27FC236}">
                <a16:creationId xmlns:a16="http://schemas.microsoft.com/office/drawing/2014/main" id="{54F2D89F-29BF-A0DB-D7D0-CB9D877429E9}"/>
              </a:ext>
            </a:extLst>
          </p:cNvPr>
          <p:cNvSpPr/>
          <p:nvPr/>
        </p:nvSpPr>
        <p:spPr>
          <a:xfrm>
            <a:off x="327078" y="908351"/>
            <a:ext cx="5596404" cy="323165"/>
          </a:xfrm>
          <a:prstGeom prst="rect">
            <a:avLst/>
          </a:prstGeom>
        </p:spPr>
        <p:txBody>
          <a:bodyPr wrap="none">
            <a:spAutoFit/>
          </a:bodyPr>
          <a:lstStyle/>
          <a:p>
            <a:r>
              <a:rPr lang="fr-FR" sz="1500" b="1" dirty="0"/>
              <a:t>Solution est toujours vulnérable à certains type d’attaque : </a:t>
            </a:r>
          </a:p>
        </p:txBody>
      </p:sp>
      <p:sp>
        <p:nvSpPr>
          <p:cNvPr id="8" name="ZoneTexte 7">
            <a:extLst>
              <a:ext uri="{FF2B5EF4-FFF2-40B4-BE49-F238E27FC236}">
                <a16:creationId xmlns:a16="http://schemas.microsoft.com/office/drawing/2014/main" id="{35089FC6-CCC1-3D05-24DF-B356007E5A4D}"/>
              </a:ext>
            </a:extLst>
          </p:cNvPr>
          <p:cNvSpPr txBox="1"/>
          <p:nvPr/>
        </p:nvSpPr>
        <p:spPr>
          <a:xfrm>
            <a:off x="585419" y="1261660"/>
            <a:ext cx="8919994" cy="323165"/>
          </a:xfrm>
          <a:prstGeom prst="rect">
            <a:avLst/>
          </a:prstGeom>
          <a:noFill/>
        </p:spPr>
        <p:txBody>
          <a:bodyPr wrap="square" rtlCol="0">
            <a:spAutoFit/>
          </a:bodyPr>
          <a:lstStyle/>
          <a:p>
            <a:pPr marL="285750" indent="-285750">
              <a:buFontTx/>
              <a:buChar char="-"/>
            </a:pPr>
            <a:r>
              <a:rPr lang="fr-FR" sz="1500" dirty="0"/>
              <a:t>The Man In The Middle Attack</a:t>
            </a:r>
          </a:p>
        </p:txBody>
      </p:sp>
      <p:pic>
        <p:nvPicPr>
          <p:cNvPr id="9" name="Image 8">
            <a:extLst>
              <a:ext uri="{FF2B5EF4-FFF2-40B4-BE49-F238E27FC236}">
                <a16:creationId xmlns:a16="http://schemas.microsoft.com/office/drawing/2014/main" id="{231CE79D-F5C9-E499-92D6-A28C4BE11AA9}"/>
              </a:ext>
            </a:extLst>
          </p:cNvPr>
          <p:cNvPicPr>
            <a:picLocks noChangeAspect="1"/>
          </p:cNvPicPr>
          <p:nvPr/>
        </p:nvPicPr>
        <p:blipFill>
          <a:blip r:embed="rId3"/>
          <a:stretch>
            <a:fillRect/>
          </a:stretch>
        </p:blipFill>
        <p:spPr>
          <a:xfrm>
            <a:off x="1765544" y="1770342"/>
            <a:ext cx="6080760" cy="3022224"/>
          </a:xfrm>
          <a:prstGeom prst="rect">
            <a:avLst/>
          </a:prstGeom>
        </p:spPr>
      </p:pic>
      <p:sp>
        <p:nvSpPr>
          <p:cNvPr id="11" name="Flèche : bas 10">
            <a:extLst>
              <a:ext uri="{FF2B5EF4-FFF2-40B4-BE49-F238E27FC236}">
                <a16:creationId xmlns:a16="http://schemas.microsoft.com/office/drawing/2014/main" id="{78F0EE7A-3ACB-6290-C962-DF85BF8C60DC}"/>
              </a:ext>
            </a:extLst>
          </p:cNvPr>
          <p:cNvSpPr/>
          <p:nvPr/>
        </p:nvSpPr>
        <p:spPr>
          <a:xfrm>
            <a:off x="4393556" y="1832755"/>
            <a:ext cx="209550" cy="57230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507CB9C8-9A49-9F49-9877-DEA7B62CBEF4}"/>
              </a:ext>
            </a:extLst>
          </p:cNvPr>
          <p:cNvSpPr/>
          <p:nvPr/>
        </p:nvSpPr>
        <p:spPr>
          <a:xfrm rot="10800000">
            <a:off x="4401816" y="3880630"/>
            <a:ext cx="209550" cy="57230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bas 13">
            <a:extLst>
              <a:ext uri="{FF2B5EF4-FFF2-40B4-BE49-F238E27FC236}">
                <a16:creationId xmlns:a16="http://schemas.microsoft.com/office/drawing/2014/main" id="{71A2C3AD-1C7E-4E5A-E27F-800700326BE2}"/>
              </a:ext>
            </a:extLst>
          </p:cNvPr>
          <p:cNvSpPr/>
          <p:nvPr/>
        </p:nvSpPr>
        <p:spPr>
          <a:xfrm rot="16200000">
            <a:off x="1865558" y="2995300"/>
            <a:ext cx="209550" cy="57230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7894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sz="2800" dirty="0"/>
              <a:t>Solution proposée : Aspect sécurité  (suite) </a:t>
            </a:r>
            <a:endParaRPr lang="fr-FR" dirty="0"/>
          </a:p>
        </p:txBody>
      </p:sp>
      <p:grpSp>
        <p:nvGrpSpPr>
          <p:cNvPr id="3" name="Groupe 2">
            <a:extLst>
              <a:ext uri="{FF2B5EF4-FFF2-40B4-BE49-F238E27FC236}">
                <a16:creationId xmlns:a16="http://schemas.microsoft.com/office/drawing/2014/main" id="{6C111E70-EEB8-6A2C-FD5C-F15544509475}"/>
              </a:ext>
            </a:extLst>
          </p:cNvPr>
          <p:cNvGrpSpPr/>
          <p:nvPr/>
        </p:nvGrpSpPr>
        <p:grpSpPr>
          <a:xfrm>
            <a:off x="485328" y="1230090"/>
            <a:ext cx="7315380" cy="1469567"/>
            <a:chOff x="0" y="1360330"/>
            <a:chExt cx="7315380" cy="826875"/>
          </a:xfrm>
        </p:grpSpPr>
        <p:sp>
          <p:nvSpPr>
            <p:cNvPr id="4" name="Rectangle 3">
              <a:extLst>
                <a:ext uri="{FF2B5EF4-FFF2-40B4-BE49-F238E27FC236}">
                  <a16:creationId xmlns:a16="http://schemas.microsoft.com/office/drawing/2014/main" id="{11FA22C5-866B-3F09-1F34-73AE67C77C6A}"/>
                </a:ext>
              </a:extLst>
            </p:cNvPr>
            <p:cNvSpPr/>
            <p:nvPr/>
          </p:nvSpPr>
          <p:spPr>
            <a:xfrm>
              <a:off x="0" y="1360330"/>
              <a:ext cx="7315380" cy="826875"/>
            </a:xfrm>
            <a:prstGeom prst="rect">
              <a:avLst/>
            </a:prstGeom>
          </p:spPr>
          <p:style>
            <a:lnRef idx="2">
              <a:schemeClr val="accent5">
                <a:hueOff val="-9981745"/>
                <a:satOff val="-15454"/>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ZoneTexte 5">
              <a:extLst>
                <a:ext uri="{FF2B5EF4-FFF2-40B4-BE49-F238E27FC236}">
                  <a16:creationId xmlns:a16="http://schemas.microsoft.com/office/drawing/2014/main" id="{716D143C-19E8-17FB-B181-A956A43619BA}"/>
                </a:ext>
              </a:extLst>
            </p:cNvPr>
            <p:cNvSpPr txBox="1"/>
            <p:nvPr/>
          </p:nvSpPr>
          <p:spPr>
            <a:xfrm>
              <a:off x="0" y="1360330"/>
              <a:ext cx="7315380" cy="8268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7755" tIns="312420" rIns="567755" bIns="106680" numCol="1" spcCol="1270" anchor="t" anchorCtr="0">
              <a:noAutofit/>
            </a:bodyPr>
            <a:lstStyle/>
            <a:p>
              <a:pPr marL="114300" lvl="1" indent="-114300" algn="l" defTabSz="666750">
                <a:lnSpc>
                  <a:spcPct val="90000"/>
                </a:lnSpc>
                <a:spcBef>
                  <a:spcPts val="600"/>
                </a:spcBef>
                <a:spcAft>
                  <a:spcPct val="15000"/>
                </a:spcAft>
                <a:buChar char="•"/>
              </a:pPr>
              <a:r>
                <a:rPr lang="fr-FR" sz="1500" kern="1200" dirty="0"/>
                <a:t>Utiliser un algorithme de chiffrement qui est le RSA </a:t>
              </a:r>
            </a:p>
            <a:p>
              <a:pPr marL="114300" lvl="1" indent="-114300" algn="l" defTabSz="666750">
                <a:lnSpc>
                  <a:spcPct val="90000"/>
                </a:lnSpc>
                <a:spcBef>
                  <a:spcPts val="600"/>
                </a:spcBef>
                <a:spcAft>
                  <a:spcPct val="15000"/>
                </a:spcAft>
                <a:buChar char="•"/>
              </a:pPr>
              <a:r>
                <a:rPr lang="fr-FR" sz="1500" kern="1200" dirty="0"/>
                <a:t>Basé sur un couple de clés : (publique, privé) + signature (empreinte)</a:t>
              </a:r>
            </a:p>
            <a:p>
              <a:pPr marL="285750" lvl="1" indent="-285750" algn="l" defTabSz="666750">
                <a:lnSpc>
                  <a:spcPct val="90000"/>
                </a:lnSpc>
                <a:spcBef>
                  <a:spcPts val="600"/>
                </a:spcBef>
                <a:spcAft>
                  <a:spcPct val="15000"/>
                </a:spcAft>
                <a:buFont typeface="Wingdings" panose="05000000000000000000" pitchFamily="2" charset="2"/>
                <a:buChar char="ü"/>
              </a:pPr>
              <a:r>
                <a:rPr lang="fr-FR" sz="1500" kern="1200" dirty="0"/>
                <a:t>chiffrer tout échange d’informations entre les trois sous systèmes </a:t>
              </a:r>
            </a:p>
          </p:txBody>
        </p:sp>
      </p:grpSp>
      <p:grpSp>
        <p:nvGrpSpPr>
          <p:cNvPr id="7" name="Groupe 6">
            <a:extLst>
              <a:ext uri="{FF2B5EF4-FFF2-40B4-BE49-F238E27FC236}">
                <a16:creationId xmlns:a16="http://schemas.microsoft.com/office/drawing/2014/main" id="{DEEFD91F-FFFB-3328-8D88-8262D644665A}"/>
              </a:ext>
            </a:extLst>
          </p:cNvPr>
          <p:cNvGrpSpPr/>
          <p:nvPr/>
        </p:nvGrpSpPr>
        <p:grpSpPr>
          <a:xfrm>
            <a:off x="768837" y="1081827"/>
            <a:ext cx="5120766" cy="296525"/>
            <a:chOff x="410458" y="1260819"/>
            <a:chExt cx="5120766" cy="296525"/>
          </a:xfrm>
        </p:grpSpPr>
        <p:sp>
          <p:nvSpPr>
            <p:cNvPr id="10" name="Rectangle : coins arrondis 9">
              <a:extLst>
                <a:ext uri="{FF2B5EF4-FFF2-40B4-BE49-F238E27FC236}">
                  <a16:creationId xmlns:a16="http://schemas.microsoft.com/office/drawing/2014/main" id="{C665CA30-5294-E0E6-56D2-B9C4BDD04157}"/>
                </a:ext>
              </a:extLst>
            </p:cNvPr>
            <p:cNvSpPr/>
            <p:nvPr/>
          </p:nvSpPr>
          <p:spPr>
            <a:xfrm>
              <a:off x="410458" y="1260819"/>
              <a:ext cx="5120766" cy="296525"/>
            </a:xfrm>
            <a:prstGeom prst="roundRect">
              <a:avLst/>
            </a:prstGeom>
          </p:spPr>
          <p:style>
            <a:lnRef idx="2">
              <a:schemeClr val="lt1">
                <a:hueOff val="0"/>
                <a:satOff val="0"/>
                <a:lumOff val="0"/>
                <a:alphaOff val="0"/>
              </a:schemeClr>
            </a:lnRef>
            <a:fillRef idx="1">
              <a:schemeClr val="accent5">
                <a:hueOff val="-9981745"/>
                <a:satOff val="-15454"/>
                <a:lumOff val="0"/>
                <a:alphaOff val="0"/>
              </a:schemeClr>
            </a:fillRef>
            <a:effectRef idx="0">
              <a:schemeClr val="accent5">
                <a:hueOff val="-9981745"/>
                <a:satOff val="-15454"/>
                <a:lumOff val="0"/>
                <a:alphaOff val="0"/>
              </a:schemeClr>
            </a:effectRef>
            <a:fontRef idx="minor">
              <a:schemeClr val="lt1"/>
            </a:fontRef>
          </p:style>
        </p:sp>
        <p:sp>
          <p:nvSpPr>
            <p:cNvPr id="12" name="Rectangle : coins arrondis 4">
              <a:extLst>
                <a:ext uri="{FF2B5EF4-FFF2-40B4-BE49-F238E27FC236}">
                  <a16:creationId xmlns:a16="http://schemas.microsoft.com/office/drawing/2014/main" id="{4517E8B0-8F3C-5D4F-82DD-25DC24510B3B}"/>
                </a:ext>
              </a:extLst>
            </p:cNvPr>
            <p:cNvSpPr txBox="1"/>
            <p:nvPr/>
          </p:nvSpPr>
          <p:spPr>
            <a:xfrm>
              <a:off x="424933" y="1275294"/>
              <a:ext cx="5091816" cy="2675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53" tIns="0" rIns="193553" bIns="0" numCol="1" spcCol="1270" anchor="ctr" anchorCtr="0">
              <a:noAutofit/>
            </a:bodyPr>
            <a:lstStyle/>
            <a:p>
              <a:pPr marL="0" lvl="0" indent="0" algn="l" defTabSz="666750">
                <a:lnSpc>
                  <a:spcPct val="90000"/>
                </a:lnSpc>
                <a:spcBef>
                  <a:spcPct val="0"/>
                </a:spcBef>
                <a:spcAft>
                  <a:spcPct val="35000"/>
                </a:spcAft>
                <a:buNone/>
              </a:pPr>
              <a:r>
                <a:rPr lang="fr-FR" sz="1500" b="0" i="0" kern="1200" dirty="0"/>
                <a:t>Que faire ? </a:t>
              </a:r>
              <a:endParaRPr lang="ar-DZ" sz="1500" kern="1200" dirty="0"/>
            </a:p>
          </p:txBody>
        </p:sp>
      </p:grpSp>
      <p:pic>
        <p:nvPicPr>
          <p:cNvPr id="16" name="Image 15">
            <a:extLst>
              <a:ext uri="{FF2B5EF4-FFF2-40B4-BE49-F238E27FC236}">
                <a16:creationId xmlns:a16="http://schemas.microsoft.com/office/drawing/2014/main" id="{9C4CB313-42E2-8C11-C854-37943F706B09}"/>
              </a:ext>
            </a:extLst>
          </p:cNvPr>
          <p:cNvPicPr>
            <a:picLocks noChangeAspect="1"/>
          </p:cNvPicPr>
          <p:nvPr/>
        </p:nvPicPr>
        <p:blipFill>
          <a:blip r:embed="rId3"/>
          <a:stretch>
            <a:fillRect/>
          </a:stretch>
        </p:blipFill>
        <p:spPr>
          <a:xfrm>
            <a:off x="1212436" y="2884714"/>
            <a:ext cx="6719128" cy="2109949"/>
          </a:xfrm>
          <a:prstGeom prst="rect">
            <a:avLst/>
          </a:prstGeom>
        </p:spPr>
      </p:pic>
    </p:spTree>
    <p:extLst>
      <p:ext uri="{BB962C8B-B14F-4D97-AF65-F5344CB8AC3E}">
        <p14:creationId xmlns:p14="http://schemas.microsoft.com/office/powerpoint/2010/main" val="90726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84E2E"/>
                </a:solidFill>
              </a:rPr>
              <a:t>04</a:t>
            </a:r>
            <a:endParaRPr dirty="0">
              <a:solidFill>
                <a:srgbClr val="D84E2E"/>
              </a:solidFill>
            </a:endParaRPr>
          </a:p>
        </p:txBody>
      </p:sp>
      <p:sp>
        <p:nvSpPr>
          <p:cNvPr id="223" name="Google Shape;223;p36"/>
          <p:cNvSpPr txBox="1">
            <a:spLocks noGrp="1"/>
          </p:cNvSpPr>
          <p:nvPr>
            <p:ph type="title" idx="2"/>
          </p:nvPr>
        </p:nvSpPr>
        <p:spPr>
          <a:xfrm>
            <a:off x="1055782" y="2514300"/>
            <a:ext cx="7165085"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sz="3200" b="1" dirty="0">
                <a:solidFill>
                  <a:schemeClr val="tx1"/>
                </a:solidFill>
              </a:rPr>
              <a:t>Implémentation et  résultas</a:t>
            </a:r>
            <a:endParaRPr sz="3200" b="1" dirty="0">
              <a:solidFill>
                <a:schemeClr val="tx1"/>
              </a:solidFill>
            </a:endParaRPr>
          </a:p>
        </p:txBody>
      </p:sp>
    </p:spTree>
    <p:extLst>
      <p:ext uri="{BB962C8B-B14F-4D97-AF65-F5344CB8AC3E}">
        <p14:creationId xmlns:p14="http://schemas.microsoft.com/office/powerpoint/2010/main" val="2444959645"/>
      </p:ext>
    </p:extLst>
  </p:cSld>
  <p:clrMapOvr>
    <a:masterClrMapping/>
  </p:clrMapOvr>
  <p:transition spd="slow">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D84E2E"/>
                </a:solidFill>
              </a:rPr>
              <a:t>01</a:t>
            </a:r>
            <a:endParaRPr>
              <a:solidFill>
                <a:srgbClr val="D84E2E"/>
              </a:solidFill>
            </a:endParaRPr>
          </a:p>
        </p:txBody>
      </p:sp>
      <p:sp>
        <p:nvSpPr>
          <p:cNvPr id="223" name="Google Shape;223;p36"/>
          <p:cNvSpPr txBox="1">
            <a:spLocks noGrp="1"/>
          </p:cNvSpPr>
          <p:nvPr>
            <p:ph type="title" idx="2"/>
          </p:nvPr>
        </p:nvSpPr>
        <p:spPr>
          <a:xfrm>
            <a:off x="1055782" y="2514300"/>
            <a:ext cx="7165085"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sz="3200" b="1" dirty="0">
                <a:solidFill>
                  <a:schemeClr val="tx1"/>
                </a:solidFill>
              </a:rPr>
              <a:t>Introduction et problématique</a:t>
            </a:r>
            <a:endParaRPr sz="3200" b="1" dirty="0">
              <a:solidFill>
                <a:schemeClr val="tx1"/>
              </a:solidFill>
            </a:endParaRPr>
          </a:p>
        </p:txBody>
      </p:sp>
    </p:spTree>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503A-DF76-4B62-912D-CB223A3D664A}"/>
              </a:ext>
            </a:extLst>
          </p:cNvPr>
          <p:cNvSpPr>
            <a:spLocks noGrp="1"/>
          </p:cNvSpPr>
          <p:nvPr>
            <p:ph type="title"/>
          </p:nvPr>
        </p:nvSpPr>
        <p:spPr>
          <a:xfrm>
            <a:off x="345927" y="106550"/>
            <a:ext cx="8530878" cy="572700"/>
          </a:xfrm>
        </p:spPr>
        <p:txBody>
          <a:bodyPr/>
          <a:lstStyle/>
          <a:p>
            <a:r>
              <a:rPr lang="fr-FR" sz="2800" dirty="0"/>
              <a:t>Implémentation : Ressources utilisées</a:t>
            </a:r>
            <a:endParaRPr lang="fr-FR" b="1" dirty="0">
              <a:solidFill>
                <a:schemeClr val="tx1"/>
              </a:solidFill>
            </a:endParaRPr>
          </a:p>
        </p:txBody>
      </p:sp>
      <p:sp>
        <p:nvSpPr>
          <p:cNvPr id="7" name="ZoneTexte 6">
            <a:extLst>
              <a:ext uri="{FF2B5EF4-FFF2-40B4-BE49-F238E27FC236}">
                <a16:creationId xmlns:a16="http://schemas.microsoft.com/office/drawing/2014/main" id="{D5AEC5CD-205C-A830-5864-B908F4334ADF}"/>
              </a:ext>
            </a:extLst>
          </p:cNvPr>
          <p:cNvSpPr txBox="1"/>
          <p:nvPr/>
        </p:nvSpPr>
        <p:spPr>
          <a:xfrm>
            <a:off x="563632" y="1290742"/>
            <a:ext cx="7947908" cy="3208571"/>
          </a:xfrm>
          <a:prstGeom prst="rect">
            <a:avLst/>
          </a:prstGeom>
          <a:noFill/>
        </p:spPr>
        <p:txBody>
          <a:bodyPr wrap="square" rtlCol="0">
            <a:spAutoFit/>
          </a:bodyPr>
          <a:lstStyle/>
          <a:p>
            <a:pPr>
              <a:lnSpc>
                <a:spcPct val="150000"/>
              </a:lnSpc>
            </a:pPr>
            <a:r>
              <a:rPr lang="fr-FR" sz="1500" b="1" dirty="0"/>
              <a:t>Ressources matérielles  :  </a:t>
            </a:r>
          </a:p>
          <a:p>
            <a:pPr marL="285750" lvl="4" indent="-285750">
              <a:lnSpc>
                <a:spcPct val="150000"/>
              </a:lnSpc>
              <a:buFont typeface="Wingdings" panose="05000000000000000000" pitchFamily="2" charset="2"/>
              <a:buChar char="ü"/>
            </a:pPr>
            <a:r>
              <a:rPr lang="fr-FR" sz="1500" dirty="0"/>
              <a:t>Raspberry PI 3 B+ </a:t>
            </a:r>
          </a:p>
          <a:p>
            <a:pPr marL="285750" lvl="4" indent="-285750">
              <a:lnSpc>
                <a:spcPct val="150000"/>
              </a:lnSpc>
              <a:buFont typeface="Wingdings" panose="05000000000000000000" pitchFamily="2" charset="2"/>
              <a:buChar char="ü"/>
            </a:pPr>
            <a:r>
              <a:rPr lang="fr-FR" sz="1500" dirty="0"/>
              <a:t>Caméra  </a:t>
            </a:r>
          </a:p>
          <a:p>
            <a:pPr>
              <a:lnSpc>
                <a:spcPct val="150000"/>
              </a:lnSpc>
            </a:pPr>
            <a:r>
              <a:rPr lang="fr-FR" sz="1500" b="1" dirty="0"/>
              <a:t>Ressources logiciel les : </a:t>
            </a:r>
          </a:p>
          <a:p>
            <a:pPr marL="285750" indent="-285750">
              <a:lnSpc>
                <a:spcPct val="150000"/>
              </a:lnSpc>
              <a:buFont typeface="Wingdings" panose="05000000000000000000" pitchFamily="2" charset="2"/>
              <a:buChar char="ü"/>
            </a:pPr>
            <a:r>
              <a:rPr lang="fr-FR" sz="1500" dirty="0" err="1"/>
              <a:t>NodeJs</a:t>
            </a:r>
            <a:r>
              <a:rPr lang="fr-FR" sz="1500" dirty="0"/>
              <a:t> </a:t>
            </a:r>
          </a:p>
          <a:p>
            <a:pPr marL="285750" indent="-285750">
              <a:lnSpc>
                <a:spcPct val="150000"/>
              </a:lnSpc>
              <a:buFont typeface="Wingdings" panose="05000000000000000000" pitchFamily="2" charset="2"/>
              <a:buChar char="ü"/>
            </a:pPr>
            <a:r>
              <a:rPr lang="fr-FR" sz="1500" dirty="0" err="1"/>
              <a:t>React</a:t>
            </a:r>
            <a:r>
              <a:rPr lang="fr-FR" sz="1500" dirty="0"/>
              <a:t> </a:t>
            </a:r>
          </a:p>
          <a:p>
            <a:pPr marL="285750" indent="-285750">
              <a:lnSpc>
                <a:spcPct val="150000"/>
              </a:lnSpc>
              <a:buFont typeface="Wingdings" panose="05000000000000000000" pitchFamily="2" charset="2"/>
              <a:buChar char="ü"/>
            </a:pPr>
            <a:r>
              <a:rPr lang="fr-FR" sz="1500" dirty="0"/>
              <a:t>PostgreSQL</a:t>
            </a:r>
          </a:p>
          <a:p>
            <a:pPr marL="285750" indent="-285750">
              <a:lnSpc>
                <a:spcPct val="150000"/>
              </a:lnSpc>
              <a:buFont typeface="Wingdings" panose="05000000000000000000" pitchFamily="2" charset="2"/>
              <a:buChar char="ü"/>
            </a:pPr>
            <a:r>
              <a:rPr lang="fr-FR" sz="1500" dirty="0" err="1"/>
              <a:t>TypeScript</a:t>
            </a:r>
            <a:r>
              <a:rPr lang="fr-FR" sz="1500" dirty="0"/>
              <a:t> </a:t>
            </a:r>
          </a:p>
          <a:p>
            <a:pPr marL="285750" indent="-285750">
              <a:lnSpc>
                <a:spcPct val="150000"/>
              </a:lnSpc>
              <a:buFont typeface="Wingdings" panose="05000000000000000000" pitchFamily="2" charset="2"/>
              <a:buChar char="ü"/>
            </a:pPr>
            <a:r>
              <a:rPr lang="fr-FR" sz="1500" dirty="0"/>
              <a:t>Python</a:t>
            </a:r>
          </a:p>
        </p:txBody>
      </p:sp>
      <p:pic>
        <p:nvPicPr>
          <p:cNvPr id="4" name="Image 3">
            <a:extLst>
              <a:ext uri="{FF2B5EF4-FFF2-40B4-BE49-F238E27FC236}">
                <a16:creationId xmlns:a16="http://schemas.microsoft.com/office/drawing/2014/main" id="{6A249504-548B-8933-1450-C30FFF99CA32}"/>
              </a:ext>
            </a:extLst>
          </p:cNvPr>
          <p:cNvPicPr>
            <a:picLocks noChangeAspect="1"/>
          </p:cNvPicPr>
          <p:nvPr/>
        </p:nvPicPr>
        <p:blipFill>
          <a:blip r:embed="rId3"/>
          <a:stretch>
            <a:fillRect/>
          </a:stretch>
        </p:blipFill>
        <p:spPr>
          <a:xfrm>
            <a:off x="4480223" y="1064622"/>
            <a:ext cx="1489631" cy="995354"/>
          </a:xfrm>
          <a:prstGeom prst="rect">
            <a:avLst/>
          </a:prstGeom>
        </p:spPr>
      </p:pic>
      <p:pic>
        <p:nvPicPr>
          <p:cNvPr id="6" name="Image 5">
            <a:extLst>
              <a:ext uri="{FF2B5EF4-FFF2-40B4-BE49-F238E27FC236}">
                <a16:creationId xmlns:a16="http://schemas.microsoft.com/office/drawing/2014/main" id="{83A2BEC4-92B3-24E8-A83C-FD180223489B}"/>
              </a:ext>
            </a:extLst>
          </p:cNvPr>
          <p:cNvPicPr>
            <a:picLocks noChangeAspect="1"/>
          </p:cNvPicPr>
          <p:nvPr/>
        </p:nvPicPr>
        <p:blipFill>
          <a:blip r:embed="rId4"/>
          <a:stretch>
            <a:fillRect/>
          </a:stretch>
        </p:blipFill>
        <p:spPr>
          <a:xfrm>
            <a:off x="6898345" y="1064622"/>
            <a:ext cx="839333" cy="929390"/>
          </a:xfrm>
          <a:prstGeom prst="rect">
            <a:avLst/>
          </a:prstGeom>
        </p:spPr>
      </p:pic>
      <p:pic>
        <p:nvPicPr>
          <p:cNvPr id="9" name="Image 8">
            <a:extLst>
              <a:ext uri="{FF2B5EF4-FFF2-40B4-BE49-F238E27FC236}">
                <a16:creationId xmlns:a16="http://schemas.microsoft.com/office/drawing/2014/main" id="{9F0FED9F-5615-1DE7-E142-0A21EB6115A4}"/>
              </a:ext>
            </a:extLst>
          </p:cNvPr>
          <p:cNvPicPr>
            <a:picLocks noChangeAspect="1"/>
          </p:cNvPicPr>
          <p:nvPr/>
        </p:nvPicPr>
        <p:blipFill>
          <a:blip r:embed="rId5"/>
          <a:stretch>
            <a:fillRect/>
          </a:stretch>
        </p:blipFill>
        <p:spPr>
          <a:xfrm>
            <a:off x="4480223" y="2203892"/>
            <a:ext cx="1361425" cy="826489"/>
          </a:xfrm>
          <a:prstGeom prst="rect">
            <a:avLst/>
          </a:prstGeom>
        </p:spPr>
      </p:pic>
      <p:pic>
        <p:nvPicPr>
          <p:cNvPr id="14" name="Image 13">
            <a:extLst>
              <a:ext uri="{FF2B5EF4-FFF2-40B4-BE49-F238E27FC236}">
                <a16:creationId xmlns:a16="http://schemas.microsoft.com/office/drawing/2014/main" id="{C6AC7FCE-8972-EC6B-66C9-9821E00EE4FB}"/>
              </a:ext>
            </a:extLst>
          </p:cNvPr>
          <p:cNvPicPr>
            <a:picLocks noChangeAspect="1"/>
          </p:cNvPicPr>
          <p:nvPr/>
        </p:nvPicPr>
        <p:blipFill>
          <a:blip r:embed="rId6"/>
          <a:stretch>
            <a:fillRect/>
          </a:stretch>
        </p:blipFill>
        <p:spPr>
          <a:xfrm>
            <a:off x="6870174" y="2227627"/>
            <a:ext cx="862820" cy="904058"/>
          </a:xfrm>
          <a:prstGeom prst="rect">
            <a:avLst/>
          </a:prstGeom>
        </p:spPr>
      </p:pic>
      <p:pic>
        <p:nvPicPr>
          <p:cNvPr id="17" name="Image 16">
            <a:extLst>
              <a:ext uri="{FF2B5EF4-FFF2-40B4-BE49-F238E27FC236}">
                <a16:creationId xmlns:a16="http://schemas.microsoft.com/office/drawing/2014/main" id="{605548B4-807E-A892-0C07-CF794236964A}"/>
              </a:ext>
            </a:extLst>
          </p:cNvPr>
          <p:cNvPicPr>
            <a:picLocks noChangeAspect="1"/>
          </p:cNvPicPr>
          <p:nvPr/>
        </p:nvPicPr>
        <p:blipFill>
          <a:blip r:embed="rId7"/>
          <a:stretch>
            <a:fillRect/>
          </a:stretch>
        </p:blipFill>
        <p:spPr>
          <a:xfrm>
            <a:off x="5146432" y="3174297"/>
            <a:ext cx="2283152" cy="886778"/>
          </a:xfrm>
          <a:prstGeom prst="rect">
            <a:avLst/>
          </a:prstGeom>
        </p:spPr>
      </p:pic>
      <p:pic>
        <p:nvPicPr>
          <p:cNvPr id="19" name="Image 18">
            <a:extLst>
              <a:ext uri="{FF2B5EF4-FFF2-40B4-BE49-F238E27FC236}">
                <a16:creationId xmlns:a16="http://schemas.microsoft.com/office/drawing/2014/main" id="{6E60CBDB-07DE-29F7-47F4-1C325BDAA72C}"/>
              </a:ext>
            </a:extLst>
          </p:cNvPr>
          <p:cNvPicPr>
            <a:picLocks noChangeAspect="1"/>
          </p:cNvPicPr>
          <p:nvPr/>
        </p:nvPicPr>
        <p:blipFill>
          <a:blip r:embed="rId8"/>
          <a:stretch>
            <a:fillRect/>
          </a:stretch>
        </p:blipFill>
        <p:spPr>
          <a:xfrm>
            <a:off x="4733187" y="4210461"/>
            <a:ext cx="826489" cy="826489"/>
          </a:xfrm>
          <a:prstGeom prst="rect">
            <a:avLst/>
          </a:prstGeom>
        </p:spPr>
      </p:pic>
      <p:pic>
        <p:nvPicPr>
          <p:cNvPr id="1026" name="Picture 2">
            <a:extLst>
              <a:ext uri="{FF2B5EF4-FFF2-40B4-BE49-F238E27FC236}">
                <a16:creationId xmlns:a16="http://schemas.microsoft.com/office/drawing/2014/main" id="{38D1A9F5-CE00-2003-0107-94CBCC31A8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0174" y="4151264"/>
            <a:ext cx="889410" cy="97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14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5" name="Title 1">
            <a:extLst>
              <a:ext uri="{FF2B5EF4-FFF2-40B4-BE49-F238E27FC236}">
                <a16:creationId xmlns:a16="http://schemas.microsoft.com/office/drawing/2014/main" id="{7C0B7EDF-4B8B-DCED-241B-5AD238FA36B4}"/>
              </a:ext>
            </a:extLst>
          </p:cNvPr>
          <p:cNvSpPr>
            <a:spLocks noGrp="1"/>
          </p:cNvSpPr>
          <p:nvPr>
            <p:ph type="title"/>
          </p:nvPr>
        </p:nvSpPr>
        <p:spPr>
          <a:xfrm>
            <a:off x="345927" y="106550"/>
            <a:ext cx="8530878" cy="572700"/>
          </a:xfrm>
        </p:spPr>
        <p:txBody>
          <a:bodyPr/>
          <a:lstStyle/>
          <a:p>
            <a:r>
              <a:rPr lang="fr-FR" sz="3200" dirty="0"/>
              <a:t>Implémentation : Tests à mener</a:t>
            </a:r>
            <a:endParaRPr lang="fr-FR" b="1" dirty="0">
              <a:solidFill>
                <a:schemeClr val="tx1"/>
              </a:solidFill>
            </a:endParaRPr>
          </a:p>
        </p:txBody>
      </p:sp>
      <p:sp>
        <p:nvSpPr>
          <p:cNvPr id="6" name="Rectangle 5">
            <a:extLst>
              <a:ext uri="{FF2B5EF4-FFF2-40B4-BE49-F238E27FC236}">
                <a16:creationId xmlns:a16="http://schemas.microsoft.com/office/drawing/2014/main" id="{A04DB95B-510E-4574-C2A1-A69EC0B45DA9}"/>
              </a:ext>
            </a:extLst>
          </p:cNvPr>
          <p:cNvSpPr/>
          <p:nvPr/>
        </p:nvSpPr>
        <p:spPr>
          <a:xfrm>
            <a:off x="392394" y="908351"/>
            <a:ext cx="3087705" cy="323165"/>
          </a:xfrm>
          <a:prstGeom prst="rect">
            <a:avLst/>
          </a:prstGeom>
        </p:spPr>
        <p:txBody>
          <a:bodyPr wrap="none">
            <a:spAutoFit/>
          </a:bodyPr>
          <a:lstStyle/>
          <a:p>
            <a:r>
              <a:rPr lang="fr-FR" sz="1500" b="1" dirty="0"/>
              <a:t>Deux méthodes d’identification </a:t>
            </a:r>
          </a:p>
        </p:txBody>
      </p:sp>
      <p:sp>
        <p:nvSpPr>
          <p:cNvPr id="7" name="ZoneTexte 6">
            <a:extLst>
              <a:ext uri="{FF2B5EF4-FFF2-40B4-BE49-F238E27FC236}">
                <a16:creationId xmlns:a16="http://schemas.microsoft.com/office/drawing/2014/main" id="{80DD87DA-437D-AE76-B8E2-FBB117411ADC}"/>
              </a:ext>
            </a:extLst>
          </p:cNvPr>
          <p:cNvSpPr txBox="1"/>
          <p:nvPr/>
        </p:nvSpPr>
        <p:spPr>
          <a:xfrm>
            <a:off x="683393" y="1185458"/>
            <a:ext cx="4683273" cy="742063"/>
          </a:xfrm>
          <a:prstGeom prst="rect">
            <a:avLst/>
          </a:prstGeom>
          <a:noFill/>
        </p:spPr>
        <p:txBody>
          <a:bodyPr wrap="square" rtlCol="0">
            <a:spAutoFit/>
          </a:bodyPr>
          <a:lstStyle/>
          <a:p>
            <a:pPr marL="285750" indent="-285750">
              <a:lnSpc>
                <a:spcPct val="150000"/>
              </a:lnSpc>
              <a:buFontTx/>
              <a:buChar char="-"/>
            </a:pPr>
            <a:r>
              <a:rPr lang="fr-FR" sz="1500" dirty="0"/>
              <a:t>Cosinus</a:t>
            </a:r>
          </a:p>
          <a:p>
            <a:pPr marL="285750" indent="-285750">
              <a:lnSpc>
                <a:spcPct val="150000"/>
              </a:lnSpc>
              <a:buFontTx/>
              <a:buChar char="-"/>
            </a:pPr>
            <a:r>
              <a:rPr lang="fr-FR" sz="1500" dirty="0"/>
              <a:t>KNN et Distance Minkowski (Norme L2)</a:t>
            </a:r>
          </a:p>
        </p:txBody>
      </p:sp>
      <p:sp>
        <p:nvSpPr>
          <p:cNvPr id="8" name="Rectangle 7">
            <a:extLst>
              <a:ext uri="{FF2B5EF4-FFF2-40B4-BE49-F238E27FC236}">
                <a16:creationId xmlns:a16="http://schemas.microsoft.com/office/drawing/2014/main" id="{7466F21F-04F6-FD94-FE97-C5916B58B8D8}"/>
              </a:ext>
            </a:extLst>
          </p:cNvPr>
          <p:cNvSpPr/>
          <p:nvPr/>
        </p:nvSpPr>
        <p:spPr>
          <a:xfrm>
            <a:off x="370616" y="1896223"/>
            <a:ext cx="934871" cy="323165"/>
          </a:xfrm>
          <a:prstGeom prst="rect">
            <a:avLst/>
          </a:prstGeom>
        </p:spPr>
        <p:txBody>
          <a:bodyPr wrap="none">
            <a:spAutoFit/>
          </a:bodyPr>
          <a:lstStyle/>
          <a:p>
            <a:r>
              <a:rPr lang="fr-FR" sz="1500" b="1" dirty="0" err="1"/>
              <a:t>Dataset</a:t>
            </a:r>
            <a:r>
              <a:rPr lang="fr-FR" sz="1500" b="1" dirty="0"/>
              <a:t> </a:t>
            </a:r>
            <a:endParaRPr lang="fr-FR" b="1" dirty="0"/>
          </a:p>
        </p:txBody>
      </p:sp>
      <p:sp>
        <p:nvSpPr>
          <p:cNvPr id="9" name="ZoneTexte 8">
            <a:extLst>
              <a:ext uri="{FF2B5EF4-FFF2-40B4-BE49-F238E27FC236}">
                <a16:creationId xmlns:a16="http://schemas.microsoft.com/office/drawing/2014/main" id="{DADECCCC-1C8A-1E88-488F-A772E034A650}"/>
              </a:ext>
            </a:extLst>
          </p:cNvPr>
          <p:cNvSpPr txBox="1"/>
          <p:nvPr/>
        </p:nvSpPr>
        <p:spPr>
          <a:xfrm>
            <a:off x="705164" y="2160824"/>
            <a:ext cx="8177588" cy="1131079"/>
          </a:xfrm>
          <a:prstGeom prst="rect">
            <a:avLst/>
          </a:prstGeom>
          <a:noFill/>
        </p:spPr>
        <p:txBody>
          <a:bodyPr wrap="square" rtlCol="0">
            <a:spAutoFit/>
          </a:bodyPr>
          <a:lstStyle/>
          <a:p>
            <a:pPr marL="285750" indent="-285750">
              <a:lnSpc>
                <a:spcPct val="150000"/>
              </a:lnSpc>
              <a:buFontTx/>
              <a:buChar char="-"/>
            </a:pPr>
            <a:r>
              <a:rPr lang="fr-FR" sz="1500" dirty="0"/>
              <a:t>Extrait du </a:t>
            </a:r>
            <a:r>
              <a:rPr lang="fr-FR" sz="1500" dirty="0" err="1"/>
              <a:t>dataset</a:t>
            </a:r>
            <a:r>
              <a:rPr lang="fr-FR" sz="1500" dirty="0"/>
              <a:t> </a:t>
            </a:r>
            <a:r>
              <a:rPr lang="fr-FR" sz="1500" dirty="0" err="1"/>
              <a:t>PinsFace</a:t>
            </a:r>
            <a:r>
              <a:rPr lang="fr-FR" sz="1500" dirty="0"/>
              <a:t> </a:t>
            </a:r>
          </a:p>
          <a:p>
            <a:pPr lvl="6">
              <a:lnSpc>
                <a:spcPct val="150000"/>
              </a:lnSpc>
            </a:pPr>
            <a:r>
              <a:rPr lang="fr-FR" sz="1500" dirty="0"/>
              <a:t>      - 	</a:t>
            </a:r>
            <a:r>
              <a:rPr lang="fr-FR" sz="1500" dirty="0" err="1"/>
              <a:t>Known</a:t>
            </a:r>
            <a:r>
              <a:rPr lang="fr-FR" sz="1500" dirty="0"/>
              <a:t> </a:t>
            </a:r>
            <a:r>
              <a:rPr lang="fr-FR" sz="1500" dirty="0" err="1"/>
              <a:t>dataset</a:t>
            </a:r>
            <a:r>
              <a:rPr lang="fr-FR" sz="1500" dirty="0"/>
              <a:t> : personnes sauvegardées dans la base de données</a:t>
            </a:r>
          </a:p>
          <a:p>
            <a:pPr>
              <a:lnSpc>
                <a:spcPct val="150000"/>
              </a:lnSpc>
            </a:pPr>
            <a:r>
              <a:rPr lang="fr-FR" sz="1500" dirty="0"/>
              <a:t>      - 	</a:t>
            </a:r>
            <a:r>
              <a:rPr lang="fr-FR" sz="1500" dirty="0" err="1"/>
              <a:t>Unkown</a:t>
            </a:r>
            <a:r>
              <a:rPr lang="fr-FR" sz="1500" dirty="0"/>
              <a:t> </a:t>
            </a:r>
            <a:r>
              <a:rPr lang="fr-FR" sz="1500" dirty="0" err="1"/>
              <a:t>dataset</a:t>
            </a:r>
            <a:r>
              <a:rPr lang="fr-FR" sz="1500" dirty="0"/>
              <a:t> : personnes qui n’apparaissent pas dans la base de données </a:t>
            </a:r>
          </a:p>
        </p:txBody>
      </p:sp>
      <p:sp>
        <p:nvSpPr>
          <p:cNvPr id="10" name="Rectangle 9">
            <a:extLst>
              <a:ext uri="{FF2B5EF4-FFF2-40B4-BE49-F238E27FC236}">
                <a16:creationId xmlns:a16="http://schemas.microsoft.com/office/drawing/2014/main" id="{3726BD91-DFD1-4DAB-52E7-B231F860FB76}"/>
              </a:ext>
            </a:extLst>
          </p:cNvPr>
          <p:cNvSpPr/>
          <p:nvPr/>
        </p:nvSpPr>
        <p:spPr>
          <a:xfrm>
            <a:off x="359728" y="3395169"/>
            <a:ext cx="731290" cy="307777"/>
          </a:xfrm>
          <a:prstGeom prst="rect">
            <a:avLst/>
          </a:prstGeom>
        </p:spPr>
        <p:txBody>
          <a:bodyPr wrap="none">
            <a:spAutoFit/>
          </a:bodyPr>
          <a:lstStyle/>
          <a:p>
            <a:r>
              <a:rPr lang="fr-FR" b="1" dirty="0"/>
              <a:t>Buts   </a:t>
            </a:r>
          </a:p>
        </p:txBody>
      </p:sp>
      <p:sp>
        <p:nvSpPr>
          <p:cNvPr id="12" name="ZoneTexte 11">
            <a:extLst>
              <a:ext uri="{FF2B5EF4-FFF2-40B4-BE49-F238E27FC236}">
                <a16:creationId xmlns:a16="http://schemas.microsoft.com/office/drawing/2014/main" id="{C6FDA638-69B9-0A4D-98EF-5B30E83BE374}"/>
              </a:ext>
            </a:extLst>
          </p:cNvPr>
          <p:cNvSpPr txBox="1"/>
          <p:nvPr/>
        </p:nvSpPr>
        <p:spPr>
          <a:xfrm>
            <a:off x="683392" y="3619588"/>
            <a:ext cx="7502675" cy="1434560"/>
          </a:xfrm>
          <a:prstGeom prst="rect">
            <a:avLst/>
          </a:prstGeom>
          <a:noFill/>
        </p:spPr>
        <p:txBody>
          <a:bodyPr wrap="square" rtlCol="0">
            <a:spAutoFit/>
          </a:bodyPr>
          <a:lstStyle/>
          <a:p>
            <a:pPr marL="285750" indent="-285750">
              <a:lnSpc>
                <a:spcPct val="150000"/>
              </a:lnSpc>
              <a:buFontTx/>
              <a:buChar char="-"/>
            </a:pPr>
            <a:r>
              <a:rPr lang="fr-FR" sz="1500" dirty="0"/>
              <a:t>Trouver seuil de similarité optimale qui permet de : </a:t>
            </a:r>
          </a:p>
          <a:p>
            <a:pPr lvl="1">
              <a:lnSpc>
                <a:spcPct val="150000"/>
              </a:lnSpc>
            </a:pPr>
            <a:r>
              <a:rPr lang="fr-FR" sz="1500" dirty="0"/>
              <a:t>      -  </a:t>
            </a:r>
            <a:r>
              <a:rPr lang="fr-FR" sz="1500" i="1" dirty="0"/>
              <a:t>Identifier des personnes qui existent dans la base de données	</a:t>
            </a:r>
          </a:p>
          <a:p>
            <a:pPr lvl="1">
              <a:lnSpc>
                <a:spcPct val="150000"/>
              </a:lnSpc>
            </a:pPr>
            <a:r>
              <a:rPr lang="fr-FR" sz="1500" i="1" dirty="0"/>
              <a:t>      -  Minimiser le taux de faux positif </a:t>
            </a:r>
            <a:endParaRPr lang="fr-FR" sz="1500" dirty="0"/>
          </a:p>
          <a:p>
            <a:pPr marL="285750" indent="-285750">
              <a:lnSpc>
                <a:spcPct val="150000"/>
              </a:lnSpc>
              <a:buFontTx/>
              <a:buChar char="-"/>
            </a:pPr>
            <a:r>
              <a:rPr lang="fr-FR" sz="1500" dirty="0"/>
              <a:t>Trouver laquelle des méthodes est la plus rapide </a:t>
            </a:r>
          </a:p>
        </p:txBody>
      </p:sp>
    </p:spTree>
    <p:extLst>
      <p:ext uri="{BB962C8B-B14F-4D97-AF65-F5344CB8AC3E}">
        <p14:creationId xmlns:p14="http://schemas.microsoft.com/office/powerpoint/2010/main" val="140133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fade">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fade">
                                      <p:cBhvr>
                                        <p:cTn id="52" dur="500"/>
                                        <p:tgtEl>
                                          <p:spTgt spid="1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xEl>
                                              <p:pRg st="2" end="2"/>
                                            </p:txEl>
                                          </p:spTgt>
                                        </p:tgtEl>
                                        <p:attrNameLst>
                                          <p:attrName>style.visibility</p:attrName>
                                        </p:attrNameLst>
                                      </p:cBhvr>
                                      <p:to>
                                        <p:strVal val="visible"/>
                                      </p:to>
                                    </p:set>
                                    <p:animEffect transition="in" filter="fade">
                                      <p:cBhvr>
                                        <p:cTn id="57" dur="500"/>
                                        <p:tgtEl>
                                          <p:spTgt spid="1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xEl>
                                              <p:pRg st="3" end="3"/>
                                            </p:txEl>
                                          </p:spTgt>
                                        </p:tgtEl>
                                        <p:attrNameLst>
                                          <p:attrName>style.visibility</p:attrName>
                                        </p:attrNameLst>
                                      </p:cBhvr>
                                      <p:to>
                                        <p:strVal val="visible"/>
                                      </p:to>
                                    </p:set>
                                    <p:animEffect transition="in" filter="fade">
                                      <p:cBhvr>
                                        <p:cTn id="6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5" name="Title 1">
            <a:extLst>
              <a:ext uri="{FF2B5EF4-FFF2-40B4-BE49-F238E27FC236}">
                <a16:creationId xmlns:a16="http://schemas.microsoft.com/office/drawing/2014/main" id="{7C0B7EDF-4B8B-DCED-241B-5AD238FA36B4}"/>
              </a:ext>
            </a:extLst>
          </p:cNvPr>
          <p:cNvSpPr>
            <a:spLocks noGrp="1"/>
          </p:cNvSpPr>
          <p:nvPr>
            <p:ph type="title"/>
          </p:nvPr>
        </p:nvSpPr>
        <p:spPr>
          <a:xfrm>
            <a:off x="345927" y="106550"/>
            <a:ext cx="8530878" cy="572700"/>
          </a:xfrm>
        </p:spPr>
        <p:txBody>
          <a:bodyPr/>
          <a:lstStyle/>
          <a:p>
            <a:r>
              <a:rPr lang="fr-FR" dirty="0"/>
              <a:t>Résultats : Seuil de similarité </a:t>
            </a:r>
            <a:endParaRPr lang="fr-FR" b="1" dirty="0">
              <a:solidFill>
                <a:schemeClr val="tx1"/>
              </a:solidFill>
            </a:endParaRPr>
          </a:p>
        </p:txBody>
      </p:sp>
      <p:pic>
        <p:nvPicPr>
          <p:cNvPr id="2" name="Image 1">
            <a:extLst>
              <a:ext uri="{FF2B5EF4-FFF2-40B4-BE49-F238E27FC236}">
                <a16:creationId xmlns:a16="http://schemas.microsoft.com/office/drawing/2014/main" id="{B08F856F-C627-5A09-0271-7FC9D29C5147}"/>
              </a:ext>
            </a:extLst>
          </p:cNvPr>
          <p:cNvPicPr>
            <a:picLocks noChangeAspect="1"/>
          </p:cNvPicPr>
          <p:nvPr/>
        </p:nvPicPr>
        <p:blipFill>
          <a:blip r:embed="rId3"/>
          <a:stretch>
            <a:fillRect/>
          </a:stretch>
        </p:blipFill>
        <p:spPr>
          <a:xfrm>
            <a:off x="492419" y="1142152"/>
            <a:ext cx="4965700" cy="3407629"/>
          </a:xfrm>
          <a:prstGeom prst="rect">
            <a:avLst/>
          </a:prstGeom>
        </p:spPr>
      </p:pic>
      <p:sp>
        <p:nvSpPr>
          <p:cNvPr id="3" name="ZoneTexte 2">
            <a:extLst>
              <a:ext uri="{FF2B5EF4-FFF2-40B4-BE49-F238E27FC236}">
                <a16:creationId xmlns:a16="http://schemas.microsoft.com/office/drawing/2014/main" id="{41FBD525-F798-2E89-2B82-EECD74C4F009}"/>
              </a:ext>
            </a:extLst>
          </p:cNvPr>
          <p:cNvSpPr txBox="1"/>
          <p:nvPr/>
        </p:nvSpPr>
        <p:spPr>
          <a:xfrm>
            <a:off x="5649686" y="1915036"/>
            <a:ext cx="2971800" cy="784830"/>
          </a:xfrm>
          <a:prstGeom prst="rect">
            <a:avLst/>
          </a:prstGeom>
          <a:noFill/>
        </p:spPr>
        <p:txBody>
          <a:bodyPr wrap="square" rtlCol="0">
            <a:spAutoFit/>
          </a:bodyPr>
          <a:lstStyle/>
          <a:p>
            <a:r>
              <a:rPr lang="fr-FR" sz="1500" dirty="0"/>
              <a:t>KNN arrive à mieux détecter les personnes qui n’apparaissent pas dans la base de données </a:t>
            </a:r>
          </a:p>
        </p:txBody>
      </p:sp>
    </p:spTree>
    <p:extLst>
      <p:ext uri="{BB962C8B-B14F-4D97-AF65-F5344CB8AC3E}">
        <p14:creationId xmlns:p14="http://schemas.microsoft.com/office/powerpoint/2010/main" val="265215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5" name="Title 1">
            <a:extLst>
              <a:ext uri="{FF2B5EF4-FFF2-40B4-BE49-F238E27FC236}">
                <a16:creationId xmlns:a16="http://schemas.microsoft.com/office/drawing/2014/main" id="{7C0B7EDF-4B8B-DCED-241B-5AD238FA36B4}"/>
              </a:ext>
            </a:extLst>
          </p:cNvPr>
          <p:cNvSpPr>
            <a:spLocks noGrp="1"/>
          </p:cNvSpPr>
          <p:nvPr>
            <p:ph type="title"/>
          </p:nvPr>
        </p:nvSpPr>
        <p:spPr>
          <a:xfrm>
            <a:off x="345927" y="106550"/>
            <a:ext cx="8530878" cy="572700"/>
          </a:xfrm>
        </p:spPr>
        <p:txBody>
          <a:bodyPr/>
          <a:lstStyle/>
          <a:p>
            <a:r>
              <a:rPr lang="fr-FR" dirty="0"/>
              <a:t>Résultats : Temps de réponse</a:t>
            </a:r>
            <a:endParaRPr lang="fr-FR" b="1" dirty="0">
              <a:solidFill>
                <a:schemeClr val="tx1"/>
              </a:solidFill>
            </a:endParaRPr>
          </a:p>
        </p:txBody>
      </p:sp>
      <p:sp>
        <p:nvSpPr>
          <p:cNvPr id="6" name="Rectangle 5">
            <a:extLst>
              <a:ext uri="{FF2B5EF4-FFF2-40B4-BE49-F238E27FC236}">
                <a16:creationId xmlns:a16="http://schemas.microsoft.com/office/drawing/2014/main" id="{A04DB95B-510E-4574-C2A1-A69EC0B45DA9}"/>
              </a:ext>
            </a:extLst>
          </p:cNvPr>
          <p:cNvSpPr/>
          <p:nvPr/>
        </p:nvSpPr>
        <p:spPr>
          <a:xfrm>
            <a:off x="285348" y="1031995"/>
            <a:ext cx="954107" cy="323165"/>
          </a:xfrm>
          <a:prstGeom prst="rect">
            <a:avLst/>
          </a:prstGeom>
        </p:spPr>
        <p:txBody>
          <a:bodyPr wrap="none">
            <a:spAutoFit/>
          </a:bodyPr>
          <a:lstStyle/>
          <a:p>
            <a:r>
              <a:rPr lang="fr-FR" sz="1500" b="1" dirty="0"/>
              <a:t>Concept</a:t>
            </a:r>
          </a:p>
        </p:txBody>
      </p:sp>
      <p:sp>
        <p:nvSpPr>
          <p:cNvPr id="3" name="ZoneTexte 2">
            <a:extLst>
              <a:ext uri="{FF2B5EF4-FFF2-40B4-BE49-F238E27FC236}">
                <a16:creationId xmlns:a16="http://schemas.microsoft.com/office/drawing/2014/main" id="{41FBD525-F798-2E89-2B82-EECD74C4F009}"/>
              </a:ext>
            </a:extLst>
          </p:cNvPr>
          <p:cNvSpPr txBox="1"/>
          <p:nvPr/>
        </p:nvSpPr>
        <p:spPr>
          <a:xfrm>
            <a:off x="522520" y="1374660"/>
            <a:ext cx="4362648" cy="553998"/>
          </a:xfrm>
          <a:prstGeom prst="rect">
            <a:avLst/>
          </a:prstGeom>
          <a:noFill/>
        </p:spPr>
        <p:txBody>
          <a:bodyPr wrap="square" rtlCol="0">
            <a:spAutoFit/>
          </a:bodyPr>
          <a:lstStyle/>
          <a:p>
            <a:r>
              <a:rPr lang="fr-FR" sz="1500" dirty="0"/>
              <a:t>Varier le nombre d’image sauvegardés par personne </a:t>
            </a:r>
          </a:p>
        </p:txBody>
      </p:sp>
      <p:pic>
        <p:nvPicPr>
          <p:cNvPr id="4" name="Image 3">
            <a:extLst>
              <a:ext uri="{FF2B5EF4-FFF2-40B4-BE49-F238E27FC236}">
                <a16:creationId xmlns:a16="http://schemas.microsoft.com/office/drawing/2014/main" id="{CF180177-7AD5-230A-B4BE-1F477325CC85}"/>
              </a:ext>
            </a:extLst>
          </p:cNvPr>
          <p:cNvPicPr>
            <a:picLocks noChangeAspect="1"/>
          </p:cNvPicPr>
          <p:nvPr/>
        </p:nvPicPr>
        <p:blipFill>
          <a:blip r:embed="rId3"/>
          <a:stretch>
            <a:fillRect/>
          </a:stretch>
        </p:blipFill>
        <p:spPr>
          <a:xfrm>
            <a:off x="4372428" y="909512"/>
            <a:ext cx="4749800" cy="3950486"/>
          </a:xfrm>
          <a:prstGeom prst="rect">
            <a:avLst/>
          </a:prstGeom>
        </p:spPr>
      </p:pic>
      <p:sp>
        <p:nvSpPr>
          <p:cNvPr id="7" name="Rectangle 6">
            <a:extLst>
              <a:ext uri="{FF2B5EF4-FFF2-40B4-BE49-F238E27FC236}">
                <a16:creationId xmlns:a16="http://schemas.microsoft.com/office/drawing/2014/main" id="{5086F179-8E42-211C-C646-4A66D34CC644}"/>
              </a:ext>
            </a:extLst>
          </p:cNvPr>
          <p:cNvSpPr/>
          <p:nvPr/>
        </p:nvSpPr>
        <p:spPr>
          <a:xfrm>
            <a:off x="252690" y="1956011"/>
            <a:ext cx="944489" cy="323165"/>
          </a:xfrm>
          <a:prstGeom prst="rect">
            <a:avLst/>
          </a:prstGeom>
        </p:spPr>
        <p:txBody>
          <a:bodyPr wrap="none">
            <a:spAutoFit/>
          </a:bodyPr>
          <a:lstStyle/>
          <a:p>
            <a:r>
              <a:rPr lang="fr-FR" sz="1500" b="1" dirty="0"/>
              <a:t>Résultat</a:t>
            </a:r>
          </a:p>
        </p:txBody>
      </p:sp>
      <p:sp>
        <p:nvSpPr>
          <p:cNvPr id="8" name="ZoneTexte 7">
            <a:extLst>
              <a:ext uri="{FF2B5EF4-FFF2-40B4-BE49-F238E27FC236}">
                <a16:creationId xmlns:a16="http://schemas.microsoft.com/office/drawing/2014/main" id="{D3EB6C44-EAEB-A2C5-1D7A-CDD8F38EB3C0}"/>
              </a:ext>
            </a:extLst>
          </p:cNvPr>
          <p:cNvSpPr txBox="1"/>
          <p:nvPr/>
        </p:nvSpPr>
        <p:spPr>
          <a:xfrm>
            <a:off x="513954" y="2290110"/>
            <a:ext cx="4145142" cy="553998"/>
          </a:xfrm>
          <a:prstGeom prst="rect">
            <a:avLst/>
          </a:prstGeom>
          <a:noFill/>
        </p:spPr>
        <p:txBody>
          <a:bodyPr wrap="square" rtlCol="0">
            <a:spAutoFit/>
          </a:bodyPr>
          <a:lstStyle/>
          <a:p>
            <a:pPr marL="285750" indent="-285750">
              <a:buFontTx/>
              <a:buChar char="-"/>
            </a:pPr>
            <a:r>
              <a:rPr lang="fr-FR" sz="1500" dirty="0"/>
              <a:t>KNN n’est presque pas influencé </a:t>
            </a:r>
          </a:p>
          <a:p>
            <a:pPr marL="285750" indent="-285750">
              <a:buFontTx/>
              <a:buChar char="-"/>
            </a:pPr>
            <a:r>
              <a:rPr lang="fr-FR" sz="1500" dirty="0"/>
              <a:t>Cosinus est influencé </a:t>
            </a:r>
          </a:p>
        </p:txBody>
      </p:sp>
      <p:sp>
        <p:nvSpPr>
          <p:cNvPr id="9" name="Rectangle 8">
            <a:extLst>
              <a:ext uri="{FF2B5EF4-FFF2-40B4-BE49-F238E27FC236}">
                <a16:creationId xmlns:a16="http://schemas.microsoft.com/office/drawing/2014/main" id="{AED6EB4E-56CA-99CC-E4D1-635F806ED4A8}"/>
              </a:ext>
            </a:extLst>
          </p:cNvPr>
          <p:cNvSpPr/>
          <p:nvPr/>
        </p:nvSpPr>
        <p:spPr>
          <a:xfrm>
            <a:off x="152627" y="3017445"/>
            <a:ext cx="1208985" cy="323165"/>
          </a:xfrm>
          <a:prstGeom prst="rect">
            <a:avLst/>
          </a:prstGeom>
        </p:spPr>
        <p:txBody>
          <a:bodyPr wrap="none">
            <a:spAutoFit/>
          </a:bodyPr>
          <a:lstStyle/>
          <a:p>
            <a:r>
              <a:rPr lang="fr-FR" sz="1500" b="1" dirty="0"/>
              <a:t>Explication</a:t>
            </a:r>
          </a:p>
        </p:txBody>
      </p:sp>
      <p:sp>
        <p:nvSpPr>
          <p:cNvPr id="10" name="ZoneTexte 9">
            <a:extLst>
              <a:ext uri="{FF2B5EF4-FFF2-40B4-BE49-F238E27FC236}">
                <a16:creationId xmlns:a16="http://schemas.microsoft.com/office/drawing/2014/main" id="{8AA91489-F2AB-8BB2-DB05-624B593D324C}"/>
              </a:ext>
            </a:extLst>
          </p:cNvPr>
          <p:cNvSpPr txBox="1"/>
          <p:nvPr/>
        </p:nvSpPr>
        <p:spPr>
          <a:xfrm>
            <a:off x="328892" y="3509441"/>
            <a:ext cx="4932542" cy="1015663"/>
          </a:xfrm>
          <a:prstGeom prst="rect">
            <a:avLst/>
          </a:prstGeom>
          <a:noFill/>
        </p:spPr>
        <p:txBody>
          <a:bodyPr wrap="square" rtlCol="0">
            <a:spAutoFit/>
          </a:bodyPr>
          <a:lstStyle/>
          <a:p>
            <a:r>
              <a:rPr lang="fr-FR" sz="1500" dirty="0"/>
              <a:t>Par la complexité temporelle : </a:t>
            </a:r>
          </a:p>
          <a:p>
            <a:pPr marL="285750" indent="-285750">
              <a:buFontTx/>
              <a:buChar char="-"/>
            </a:pPr>
            <a:r>
              <a:rPr lang="fr-FR" sz="1500" dirty="0"/>
              <a:t>KNN : complexité O(k*log(n))</a:t>
            </a:r>
          </a:p>
          <a:p>
            <a:pPr marL="285750" indent="-285750">
              <a:buFontTx/>
              <a:buChar char="-"/>
            </a:pPr>
            <a:r>
              <a:rPr lang="fr-FR" sz="1500" dirty="0"/>
              <a:t>Cosinus : Complexité O(n) </a:t>
            </a:r>
          </a:p>
          <a:p>
            <a:r>
              <a:rPr lang="fr-FR" sz="1500" dirty="0"/>
              <a:t>        (O(n²) si le nombre d’image est trop important ) </a:t>
            </a:r>
          </a:p>
        </p:txBody>
      </p:sp>
    </p:spTree>
    <p:extLst>
      <p:ext uri="{BB962C8B-B14F-4D97-AF65-F5344CB8AC3E}">
        <p14:creationId xmlns:p14="http://schemas.microsoft.com/office/powerpoint/2010/main" val="109235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84E2E"/>
                </a:solidFill>
              </a:rPr>
              <a:t>05</a:t>
            </a:r>
            <a:endParaRPr dirty="0">
              <a:solidFill>
                <a:srgbClr val="D84E2E"/>
              </a:solidFill>
            </a:endParaRPr>
          </a:p>
        </p:txBody>
      </p:sp>
      <p:sp>
        <p:nvSpPr>
          <p:cNvPr id="223" name="Google Shape;223;p36"/>
          <p:cNvSpPr txBox="1">
            <a:spLocks noGrp="1"/>
          </p:cNvSpPr>
          <p:nvPr>
            <p:ph type="title" idx="2"/>
          </p:nvPr>
        </p:nvSpPr>
        <p:spPr>
          <a:xfrm>
            <a:off x="1055782" y="2514300"/>
            <a:ext cx="7165085"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sz="3200" b="1" dirty="0">
                <a:solidFill>
                  <a:schemeClr val="tx1"/>
                </a:solidFill>
              </a:rPr>
              <a:t>Conclusion et perspectives</a:t>
            </a:r>
            <a:endParaRPr sz="3200" b="1" dirty="0">
              <a:solidFill>
                <a:schemeClr val="tx1"/>
              </a:solidFill>
            </a:endParaRPr>
          </a:p>
        </p:txBody>
      </p:sp>
    </p:spTree>
    <p:extLst>
      <p:ext uri="{BB962C8B-B14F-4D97-AF65-F5344CB8AC3E}">
        <p14:creationId xmlns:p14="http://schemas.microsoft.com/office/powerpoint/2010/main" val="37833915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 name="ZoneTexte 13"/>
          <p:cNvSpPr txBox="1"/>
          <p:nvPr/>
        </p:nvSpPr>
        <p:spPr>
          <a:xfrm>
            <a:off x="260103" y="107950"/>
            <a:ext cx="4862228" cy="523220"/>
          </a:xfrm>
          <a:prstGeom prst="rect">
            <a:avLst/>
          </a:prstGeom>
          <a:noFill/>
        </p:spPr>
        <p:txBody>
          <a:bodyPr wrap="none" rtlCol="0">
            <a:spAutoFit/>
          </a:bodyPr>
          <a:lstStyle/>
          <a:p>
            <a:r>
              <a:rPr lang="fr-FR" sz="2800" b="1" dirty="0">
                <a:solidFill>
                  <a:schemeClr val="tx1"/>
                </a:solidFill>
              </a:rPr>
              <a:t>Conclusion et perspectives</a:t>
            </a:r>
          </a:p>
        </p:txBody>
      </p:sp>
      <p:sp>
        <p:nvSpPr>
          <p:cNvPr id="3" name="ZoneTexte 2"/>
          <p:cNvSpPr txBox="1"/>
          <p:nvPr/>
        </p:nvSpPr>
        <p:spPr>
          <a:xfrm>
            <a:off x="1079500" y="1498600"/>
            <a:ext cx="184731" cy="307777"/>
          </a:xfrm>
          <a:prstGeom prst="rect">
            <a:avLst/>
          </a:prstGeom>
          <a:noFill/>
        </p:spPr>
        <p:txBody>
          <a:bodyPr wrap="none" rtlCol="0">
            <a:spAutoFit/>
          </a:bodyPr>
          <a:lstStyle/>
          <a:p>
            <a:endParaRPr lang="fr-FR" dirty="0"/>
          </a:p>
        </p:txBody>
      </p:sp>
      <p:sp>
        <p:nvSpPr>
          <p:cNvPr id="5" name="ZoneTexte 4"/>
          <p:cNvSpPr txBox="1"/>
          <p:nvPr/>
        </p:nvSpPr>
        <p:spPr>
          <a:xfrm>
            <a:off x="434340" y="1108083"/>
            <a:ext cx="8502650" cy="4116512"/>
          </a:xfrm>
          <a:prstGeom prst="rect">
            <a:avLst/>
          </a:prstGeom>
          <a:noFill/>
        </p:spPr>
        <p:txBody>
          <a:bodyPr wrap="square" rtlCol="0">
            <a:spAutoFit/>
          </a:bodyPr>
          <a:lstStyle/>
          <a:p>
            <a:pPr>
              <a:lnSpc>
                <a:spcPct val="150000"/>
              </a:lnSpc>
            </a:pPr>
            <a:r>
              <a:rPr lang="fr-FR" sz="1500" dirty="0"/>
              <a:t>Nous avons réalisé : </a:t>
            </a:r>
          </a:p>
          <a:p>
            <a:pPr marL="285750" indent="-285750">
              <a:lnSpc>
                <a:spcPct val="150000"/>
              </a:lnSpc>
              <a:buFontTx/>
              <a:buChar char="-"/>
            </a:pPr>
            <a:r>
              <a:rPr lang="fr-FR" sz="1500" dirty="0"/>
              <a:t>Système de reconnaissance faciale en temps réel </a:t>
            </a:r>
          </a:p>
          <a:p>
            <a:pPr marL="285750" indent="-285750">
              <a:lnSpc>
                <a:spcPct val="150000"/>
              </a:lnSpc>
              <a:buFontTx/>
              <a:buChar char="-"/>
            </a:pPr>
            <a:r>
              <a:rPr lang="fr-FR" sz="1500" dirty="0"/>
              <a:t>Utilise le Deep Learning et le machine </a:t>
            </a:r>
            <a:r>
              <a:rPr lang="fr-FR" sz="1500" dirty="0" err="1"/>
              <a:t>learning</a:t>
            </a:r>
            <a:r>
              <a:rPr lang="fr-FR" sz="1500" dirty="0"/>
              <a:t> </a:t>
            </a:r>
          </a:p>
          <a:p>
            <a:pPr marL="285750" indent="-285750">
              <a:lnSpc>
                <a:spcPct val="150000"/>
              </a:lnSpc>
              <a:buFontTx/>
              <a:buChar char="-"/>
            </a:pPr>
            <a:r>
              <a:rPr lang="fr-FR" sz="1500" dirty="0"/>
              <a:t>Prendre en compte des aspects de sécurités</a:t>
            </a:r>
          </a:p>
          <a:p>
            <a:pPr>
              <a:lnSpc>
                <a:spcPct val="150000"/>
              </a:lnSpc>
            </a:pPr>
            <a:endParaRPr lang="fr-FR" sz="1500" dirty="0"/>
          </a:p>
          <a:p>
            <a:pPr>
              <a:lnSpc>
                <a:spcPct val="150000"/>
              </a:lnSpc>
            </a:pPr>
            <a:r>
              <a:rPr lang="fr-FR" sz="1500" dirty="0"/>
              <a:t>Perspectives en vues :</a:t>
            </a:r>
          </a:p>
          <a:p>
            <a:pPr>
              <a:lnSpc>
                <a:spcPct val="150000"/>
              </a:lnSpc>
            </a:pPr>
            <a:endParaRPr lang="fr-FR" sz="1500" dirty="0"/>
          </a:p>
          <a:p>
            <a:pPr marL="342900" indent="-342900">
              <a:lnSpc>
                <a:spcPct val="150000"/>
              </a:lnSpc>
              <a:buFont typeface="Wingdings" panose="05000000000000000000" pitchFamily="2" charset="2"/>
              <a:buChar char="q"/>
            </a:pPr>
            <a:r>
              <a:rPr lang="fr-FR" sz="1500" dirty="0"/>
              <a:t>Utiliser des caméras IP pour mettre l’étape de détection sur l’ordinateur ou utiliser un Raspberry PI 4 .</a:t>
            </a:r>
          </a:p>
          <a:p>
            <a:pPr marL="342900" indent="-342900">
              <a:lnSpc>
                <a:spcPct val="150000"/>
              </a:lnSpc>
              <a:buFont typeface="Wingdings" panose="05000000000000000000" pitchFamily="2" charset="2"/>
              <a:buChar char="q"/>
            </a:pPr>
            <a:r>
              <a:rPr lang="fr-FR" sz="1500" dirty="0"/>
              <a:t>Utiliser un serveur avec le langage Python  (Django ou </a:t>
            </a:r>
            <a:r>
              <a:rPr lang="fr-FR" sz="1500" dirty="0" err="1"/>
              <a:t>Flusk</a:t>
            </a:r>
            <a:r>
              <a:rPr lang="fr-FR" sz="1500" dirty="0"/>
              <a:t> ) .</a:t>
            </a:r>
          </a:p>
          <a:p>
            <a:pPr marL="342900" indent="-342900">
              <a:lnSpc>
                <a:spcPct val="150000"/>
              </a:lnSpc>
              <a:buFont typeface="Wingdings" panose="05000000000000000000" pitchFamily="2" charset="2"/>
              <a:buChar char="q"/>
            </a:pPr>
            <a:r>
              <a:rPr lang="fr-FR" sz="1500" dirty="0"/>
              <a:t>Implémenter un modèle </a:t>
            </a:r>
            <a:r>
              <a:rPr lang="fr-FR" sz="1500" dirty="0" err="1"/>
              <a:t>Siasme</a:t>
            </a:r>
            <a:r>
              <a:rPr lang="fr-FR" sz="1500" dirty="0"/>
              <a:t> pour identification.</a:t>
            </a:r>
          </a:p>
          <a:p>
            <a:endParaRPr lang="fr-FR" dirty="0"/>
          </a:p>
        </p:txBody>
      </p:sp>
    </p:spTree>
    <p:extLst>
      <p:ext uri="{BB962C8B-B14F-4D97-AF65-F5344CB8AC3E}">
        <p14:creationId xmlns:p14="http://schemas.microsoft.com/office/powerpoint/2010/main" val="281146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6"/>
          <p:cNvSpPr txBox="1">
            <a:spLocks noGrp="1"/>
          </p:cNvSpPr>
          <p:nvPr>
            <p:ph type="title" idx="2"/>
          </p:nvPr>
        </p:nvSpPr>
        <p:spPr>
          <a:xfrm>
            <a:off x="1219128" y="3314391"/>
            <a:ext cx="7165085"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sz="3200" b="1" dirty="0">
                <a:solidFill>
                  <a:schemeClr val="tx1"/>
                </a:solidFill>
              </a:rPr>
              <a:t>Des questions ?</a:t>
            </a:r>
            <a:endParaRPr sz="3200" b="1" dirty="0">
              <a:solidFill>
                <a:schemeClr val="tx1"/>
              </a:solidFill>
            </a:endParaRPr>
          </a:p>
        </p:txBody>
      </p:sp>
      <p:grpSp>
        <p:nvGrpSpPr>
          <p:cNvPr id="5" name="Google Shape;9179;p71"/>
          <p:cNvGrpSpPr/>
          <p:nvPr/>
        </p:nvGrpSpPr>
        <p:grpSpPr>
          <a:xfrm>
            <a:off x="3665730" y="1228614"/>
            <a:ext cx="1931890" cy="1997185"/>
            <a:chOff x="892750" y="4993750"/>
            <a:chExt cx="483125" cy="483125"/>
          </a:xfrm>
        </p:grpSpPr>
        <p:sp>
          <p:nvSpPr>
            <p:cNvPr id="6" name="Google Shape;9180;p71"/>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7" name="Google Shape;9181;p71"/>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9182;p71"/>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171187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ZoneTexte 2"/>
          <p:cNvSpPr txBox="1"/>
          <p:nvPr/>
        </p:nvSpPr>
        <p:spPr>
          <a:xfrm>
            <a:off x="2142564" y="253209"/>
            <a:ext cx="7557247" cy="584775"/>
          </a:xfrm>
          <a:prstGeom prst="rect">
            <a:avLst/>
          </a:prstGeom>
          <a:noFill/>
        </p:spPr>
        <p:txBody>
          <a:bodyPr wrap="square" rtlCol="0">
            <a:spAutoFit/>
          </a:bodyPr>
          <a:lstStyle/>
          <a:p>
            <a:r>
              <a:rPr lang="fr-FR" sz="3200" dirty="0">
                <a:solidFill>
                  <a:schemeClr val="accent6">
                    <a:lumMod val="50000"/>
                  </a:schemeClr>
                </a:solidFill>
                <a:latin typeface="Reem Kufi" pitchFamily="2"/>
              </a:rPr>
              <a:t>Introduction  et problématique</a:t>
            </a:r>
          </a:p>
        </p:txBody>
      </p:sp>
      <p:sp>
        <p:nvSpPr>
          <p:cNvPr id="7" name="ZoneTexte 6"/>
          <p:cNvSpPr txBox="1"/>
          <p:nvPr/>
        </p:nvSpPr>
        <p:spPr>
          <a:xfrm>
            <a:off x="291353" y="1254088"/>
            <a:ext cx="8561294" cy="461665"/>
          </a:xfrm>
          <a:prstGeom prst="rect">
            <a:avLst/>
          </a:prstGeom>
          <a:noFill/>
        </p:spPr>
        <p:txBody>
          <a:bodyPr wrap="square" rtlCol="0">
            <a:spAutoFit/>
          </a:bodyPr>
          <a:lstStyle/>
          <a:p>
            <a:r>
              <a:rPr lang="fr-FR" sz="2400" dirty="0"/>
              <a:t>La sécurité est une préoccupation majeure dans notre société</a:t>
            </a:r>
          </a:p>
        </p:txBody>
      </p:sp>
      <p:graphicFrame>
        <p:nvGraphicFramePr>
          <p:cNvPr id="2" name="Diagram 1">
            <a:extLst>
              <a:ext uri="{FF2B5EF4-FFF2-40B4-BE49-F238E27FC236}">
                <a16:creationId xmlns:a16="http://schemas.microsoft.com/office/drawing/2014/main" id="{508313CD-721D-4B00-98BE-9D3969FE6359}"/>
              </a:ext>
            </a:extLst>
          </p:cNvPr>
          <p:cNvGraphicFramePr/>
          <p:nvPr>
            <p:extLst>
              <p:ext uri="{D42A27DB-BD31-4B8C-83A1-F6EECF244321}">
                <p14:modId xmlns:p14="http://schemas.microsoft.com/office/powerpoint/2010/main" val="2994701370"/>
              </p:ext>
            </p:extLst>
          </p:nvPr>
        </p:nvGraphicFramePr>
        <p:xfrm>
          <a:off x="359984" y="1688991"/>
          <a:ext cx="7315380" cy="1536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e 4">
            <a:extLst>
              <a:ext uri="{FF2B5EF4-FFF2-40B4-BE49-F238E27FC236}">
                <a16:creationId xmlns:a16="http://schemas.microsoft.com/office/drawing/2014/main" id="{A5AF61E3-1378-DB1A-E6EC-ED50751461A9}"/>
              </a:ext>
            </a:extLst>
          </p:cNvPr>
          <p:cNvGrpSpPr/>
          <p:nvPr/>
        </p:nvGrpSpPr>
        <p:grpSpPr>
          <a:xfrm>
            <a:off x="359984" y="3451806"/>
            <a:ext cx="7315380" cy="1533851"/>
            <a:chOff x="0" y="1360330"/>
            <a:chExt cx="7315380" cy="826875"/>
          </a:xfrm>
        </p:grpSpPr>
        <p:sp>
          <p:nvSpPr>
            <p:cNvPr id="6" name="Rectangle 5">
              <a:extLst>
                <a:ext uri="{FF2B5EF4-FFF2-40B4-BE49-F238E27FC236}">
                  <a16:creationId xmlns:a16="http://schemas.microsoft.com/office/drawing/2014/main" id="{1344A332-6D11-F130-D850-2C7C8CAAE874}"/>
                </a:ext>
              </a:extLst>
            </p:cNvPr>
            <p:cNvSpPr/>
            <p:nvPr/>
          </p:nvSpPr>
          <p:spPr>
            <a:xfrm>
              <a:off x="0" y="1360330"/>
              <a:ext cx="7315380" cy="826875"/>
            </a:xfrm>
            <a:prstGeom prst="rect">
              <a:avLst/>
            </a:prstGeom>
          </p:spPr>
          <p:style>
            <a:lnRef idx="2">
              <a:schemeClr val="accent5">
                <a:hueOff val="-9981745"/>
                <a:satOff val="-15454"/>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ZoneTexte 7">
              <a:extLst>
                <a:ext uri="{FF2B5EF4-FFF2-40B4-BE49-F238E27FC236}">
                  <a16:creationId xmlns:a16="http://schemas.microsoft.com/office/drawing/2014/main" id="{97F4F4C5-F8D2-F10B-2B0F-523975C3D98D}"/>
                </a:ext>
              </a:extLst>
            </p:cNvPr>
            <p:cNvSpPr txBox="1"/>
            <p:nvPr/>
          </p:nvSpPr>
          <p:spPr>
            <a:xfrm>
              <a:off x="0" y="1360330"/>
              <a:ext cx="7315380" cy="6905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7755" tIns="312420" rIns="567755" bIns="106680" numCol="1" spcCol="1270" anchor="t" anchorCtr="0">
              <a:noAutofit/>
            </a:bodyPr>
            <a:lstStyle/>
            <a:p>
              <a:pPr lvl="0">
                <a:spcBef>
                  <a:spcPts val="600"/>
                </a:spcBef>
              </a:pPr>
              <a:r>
                <a:rPr lang="fr-FR" sz="1500" dirty="0"/>
                <a:t>Réalisation d’un système  de surveillance vidéo</a:t>
              </a:r>
            </a:p>
            <a:p>
              <a:pPr lvl="1">
                <a:spcBef>
                  <a:spcPts val="600"/>
                </a:spcBef>
                <a:buFont typeface="Wingdings" panose="05000000000000000000" pitchFamily="2" charset="2"/>
                <a:buChar char="Ø"/>
              </a:pPr>
              <a:r>
                <a:rPr lang="fr-FR" sz="1500" dirty="0"/>
                <a:t> Utiliser des caméras  pour l’acquisition  des images</a:t>
              </a:r>
            </a:p>
            <a:p>
              <a:pPr lvl="1">
                <a:spcBef>
                  <a:spcPts val="600"/>
                </a:spcBef>
                <a:buFont typeface="Wingdings" panose="05000000000000000000" pitchFamily="2" charset="2"/>
                <a:buChar char="Ø"/>
              </a:pPr>
              <a:r>
                <a:rPr lang="fr-FR" sz="1500" dirty="0"/>
                <a:t> Utiliser des techniques de reconnaissance faciale </a:t>
              </a:r>
            </a:p>
            <a:p>
              <a:pPr lvl="0">
                <a:spcBef>
                  <a:spcPts val="600"/>
                </a:spcBef>
                <a:buFont typeface="Wingdings" panose="05000000000000000000" pitchFamily="2" charset="2"/>
                <a:buChar char="ü"/>
              </a:pPr>
              <a:r>
                <a:rPr lang="fr-FR" sz="1500" dirty="0"/>
                <a:t> Le résultat est un Système IOT qui utilise les techniques de l’IA  </a:t>
              </a:r>
            </a:p>
            <a:p>
              <a:pPr marL="114300" lvl="1" indent="-114300" algn="l" defTabSz="666750">
                <a:lnSpc>
                  <a:spcPct val="90000"/>
                </a:lnSpc>
                <a:spcBef>
                  <a:spcPct val="0"/>
                </a:spcBef>
                <a:spcAft>
                  <a:spcPct val="15000"/>
                </a:spcAft>
                <a:buChar char="•"/>
              </a:pPr>
              <a:endParaRPr lang="fr-FR" sz="1500" kern="1200" dirty="0"/>
            </a:p>
          </p:txBody>
        </p:sp>
      </p:grpSp>
      <p:grpSp>
        <p:nvGrpSpPr>
          <p:cNvPr id="9" name="Groupe 8">
            <a:extLst>
              <a:ext uri="{FF2B5EF4-FFF2-40B4-BE49-F238E27FC236}">
                <a16:creationId xmlns:a16="http://schemas.microsoft.com/office/drawing/2014/main" id="{D76E0E1A-ACC5-5E11-89F1-E80B46BC01F3}"/>
              </a:ext>
            </a:extLst>
          </p:cNvPr>
          <p:cNvGrpSpPr/>
          <p:nvPr/>
        </p:nvGrpSpPr>
        <p:grpSpPr>
          <a:xfrm>
            <a:off x="800421" y="3285159"/>
            <a:ext cx="5120766" cy="333293"/>
            <a:chOff x="410458" y="2056992"/>
            <a:chExt cx="5120766" cy="434903"/>
          </a:xfrm>
        </p:grpSpPr>
        <p:sp>
          <p:nvSpPr>
            <p:cNvPr id="10" name="Rectangle : coins arrondis 9">
              <a:extLst>
                <a:ext uri="{FF2B5EF4-FFF2-40B4-BE49-F238E27FC236}">
                  <a16:creationId xmlns:a16="http://schemas.microsoft.com/office/drawing/2014/main" id="{1EB44465-32C5-3FDE-4823-DA689F43204D}"/>
                </a:ext>
              </a:extLst>
            </p:cNvPr>
            <p:cNvSpPr/>
            <p:nvPr/>
          </p:nvSpPr>
          <p:spPr>
            <a:xfrm>
              <a:off x="410458" y="2056992"/>
              <a:ext cx="5120766" cy="434903"/>
            </a:xfrm>
            <a:prstGeom prst="roundRect">
              <a:avLst/>
            </a:prstGeom>
          </p:spPr>
          <p:style>
            <a:lnRef idx="2">
              <a:schemeClr val="lt1">
                <a:hueOff val="0"/>
                <a:satOff val="0"/>
                <a:lumOff val="0"/>
                <a:alphaOff val="0"/>
              </a:schemeClr>
            </a:lnRef>
            <a:fillRef idx="1">
              <a:schemeClr val="accent5">
                <a:hueOff val="-9981745"/>
                <a:satOff val="-15454"/>
                <a:lumOff val="0"/>
                <a:alphaOff val="0"/>
              </a:schemeClr>
            </a:fillRef>
            <a:effectRef idx="0">
              <a:schemeClr val="accent5">
                <a:hueOff val="-9981745"/>
                <a:satOff val="-15454"/>
                <a:lumOff val="0"/>
                <a:alphaOff val="0"/>
              </a:schemeClr>
            </a:effectRef>
            <a:fontRef idx="minor">
              <a:schemeClr val="lt1"/>
            </a:fontRef>
          </p:style>
        </p:sp>
        <p:sp>
          <p:nvSpPr>
            <p:cNvPr id="11" name="Rectangle : coins arrondis 4">
              <a:extLst>
                <a:ext uri="{FF2B5EF4-FFF2-40B4-BE49-F238E27FC236}">
                  <a16:creationId xmlns:a16="http://schemas.microsoft.com/office/drawing/2014/main" id="{2AEA74CE-AEFE-4FE1-2E93-60FD645D4403}"/>
                </a:ext>
              </a:extLst>
            </p:cNvPr>
            <p:cNvSpPr txBox="1"/>
            <p:nvPr/>
          </p:nvSpPr>
          <p:spPr>
            <a:xfrm>
              <a:off x="431688" y="2078222"/>
              <a:ext cx="5078306" cy="3924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53" tIns="0" rIns="193553" bIns="0" numCol="1" spcCol="1270" anchor="ctr" anchorCtr="0">
              <a:noAutofit/>
            </a:bodyPr>
            <a:lstStyle/>
            <a:p>
              <a:pPr marL="0" lvl="0" indent="0" algn="l" defTabSz="977900">
                <a:lnSpc>
                  <a:spcPct val="90000"/>
                </a:lnSpc>
                <a:spcBef>
                  <a:spcPct val="0"/>
                </a:spcBef>
                <a:spcAft>
                  <a:spcPct val="35000"/>
                </a:spcAft>
                <a:buNone/>
              </a:pPr>
              <a:r>
                <a:rPr lang="fr-FR" sz="2200" b="0" i="0" kern="1200" dirty="0"/>
                <a:t>Solution</a:t>
              </a:r>
              <a:endParaRPr lang="ar-DZ" sz="2200" kern="1200" dirty="0"/>
            </a:p>
          </p:txBody>
        </p:sp>
      </p:grpSp>
    </p:spTree>
    <p:extLst>
      <p:ext uri="{BB962C8B-B14F-4D97-AF65-F5344CB8AC3E}">
        <p14:creationId xmlns:p14="http://schemas.microsoft.com/office/powerpoint/2010/main" val="165927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84E2E"/>
                </a:solidFill>
              </a:rPr>
              <a:t>02</a:t>
            </a:r>
            <a:endParaRPr dirty="0">
              <a:solidFill>
                <a:srgbClr val="D84E2E"/>
              </a:solidFill>
            </a:endParaRPr>
          </a:p>
        </p:txBody>
      </p:sp>
      <p:sp>
        <p:nvSpPr>
          <p:cNvPr id="223" name="Google Shape;223;p36"/>
          <p:cNvSpPr txBox="1">
            <a:spLocks noGrp="1"/>
          </p:cNvSpPr>
          <p:nvPr>
            <p:ph type="title" idx="2"/>
          </p:nvPr>
        </p:nvSpPr>
        <p:spPr>
          <a:xfrm>
            <a:off x="1055782" y="2514300"/>
            <a:ext cx="7165085"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sz="3200" b="1" dirty="0">
                <a:solidFill>
                  <a:schemeClr val="tx1"/>
                </a:solidFill>
              </a:rPr>
              <a:t>Concepts</a:t>
            </a:r>
            <a:endParaRPr sz="3200" b="1" dirty="0">
              <a:solidFill>
                <a:schemeClr val="tx1"/>
              </a:solidFill>
            </a:endParaRPr>
          </a:p>
        </p:txBody>
      </p:sp>
    </p:spTree>
    <p:extLst>
      <p:ext uri="{BB962C8B-B14F-4D97-AF65-F5344CB8AC3E}">
        <p14:creationId xmlns:p14="http://schemas.microsoft.com/office/powerpoint/2010/main" val="133346500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 name="ZoneTexte 13"/>
          <p:cNvSpPr txBox="1"/>
          <p:nvPr/>
        </p:nvSpPr>
        <p:spPr>
          <a:xfrm>
            <a:off x="241300" y="63500"/>
            <a:ext cx="782587" cy="523220"/>
          </a:xfrm>
          <a:prstGeom prst="rect">
            <a:avLst/>
          </a:prstGeom>
          <a:noFill/>
        </p:spPr>
        <p:txBody>
          <a:bodyPr wrap="none" rtlCol="0">
            <a:spAutoFit/>
          </a:bodyPr>
          <a:lstStyle/>
          <a:p>
            <a:r>
              <a:rPr lang="fr-FR" sz="2800" dirty="0"/>
              <a:t>IOT</a:t>
            </a:r>
          </a:p>
        </p:txBody>
      </p:sp>
      <p:sp>
        <p:nvSpPr>
          <p:cNvPr id="6" name="Rectangle 5"/>
          <p:cNvSpPr/>
          <p:nvPr/>
        </p:nvSpPr>
        <p:spPr>
          <a:xfrm>
            <a:off x="527307" y="1082262"/>
            <a:ext cx="3026791" cy="323165"/>
          </a:xfrm>
          <a:prstGeom prst="rect">
            <a:avLst/>
          </a:prstGeom>
        </p:spPr>
        <p:txBody>
          <a:bodyPr wrap="none">
            <a:spAutoFit/>
          </a:bodyPr>
          <a:lstStyle/>
          <a:p>
            <a:r>
              <a:rPr lang="fr-FR" sz="1500" b="1" dirty="0"/>
              <a:t>Architecture d’un système IOT </a:t>
            </a:r>
          </a:p>
        </p:txBody>
      </p:sp>
      <p:pic>
        <p:nvPicPr>
          <p:cNvPr id="4" name="Image 3">
            <a:extLst>
              <a:ext uri="{FF2B5EF4-FFF2-40B4-BE49-F238E27FC236}">
                <a16:creationId xmlns:a16="http://schemas.microsoft.com/office/drawing/2014/main" id="{0A7E1C99-2287-1106-4F05-BF0C913C7873}"/>
              </a:ext>
            </a:extLst>
          </p:cNvPr>
          <p:cNvPicPr>
            <a:picLocks noChangeAspect="1"/>
          </p:cNvPicPr>
          <p:nvPr/>
        </p:nvPicPr>
        <p:blipFill>
          <a:blip r:embed="rId3"/>
          <a:stretch>
            <a:fillRect/>
          </a:stretch>
        </p:blipFill>
        <p:spPr>
          <a:xfrm>
            <a:off x="2276475" y="1792375"/>
            <a:ext cx="4591050" cy="2486025"/>
          </a:xfrm>
          <a:prstGeom prst="rect">
            <a:avLst/>
          </a:prstGeom>
        </p:spPr>
      </p:pic>
    </p:spTree>
    <p:extLst>
      <p:ext uri="{BB962C8B-B14F-4D97-AF65-F5344CB8AC3E}">
        <p14:creationId xmlns:p14="http://schemas.microsoft.com/office/powerpoint/2010/main" val="328275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 name="ZoneTexte 13"/>
          <p:cNvSpPr txBox="1"/>
          <p:nvPr/>
        </p:nvSpPr>
        <p:spPr>
          <a:xfrm>
            <a:off x="241300" y="63500"/>
            <a:ext cx="3743332" cy="523220"/>
          </a:xfrm>
          <a:prstGeom prst="rect">
            <a:avLst/>
          </a:prstGeom>
          <a:noFill/>
        </p:spPr>
        <p:txBody>
          <a:bodyPr wrap="none" rtlCol="0">
            <a:spAutoFit/>
          </a:bodyPr>
          <a:lstStyle/>
          <a:p>
            <a:r>
              <a:rPr lang="fr-FR" sz="2800" dirty="0"/>
              <a:t>Intelligence Artificielle</a:t>
            </a:r>
          </a:p>
        </p:txBody>
      </p:sp>
      <p:sp>
        <p:nvSpPr>
          <p:cNvPr id="6" name="Rectangle 5"/>
          <p:cNvSpPr/>
          <p:nvPr/>
        </p:nvSpPr>
        <p:spPr>
          <a:xfrm>
            <a:off x="441963" y="1191990"/>
            <a:ext cx="2276585" cy="323165"/>
          </a:xfrm>
          <a:prstGeom prst="rect">
            <a:avLst/>
          </a:prstGeom>
        </p:spPr>
        <p:txBody>
          <a:bodyPr wrap="none">
            <a:spAutoFit/>
          </a:bodyPr>
          <a:lstStyle/>
          <a:p>
            <a:r>
              <a:rPr lang="fr-FR" sz="1500" b="1" dirty="0"/>
              <a:t>Intelligence Artificielle </a:t>
            </a:r>
          </a:p>
        </p:txBody>
      </p:sp>
      <p:sp>
        <p:nvSpPr>
          <p:cNvPr id="4" name="Rectangle 3">
            <a:extLst>
              <a:ext uri="{FF2B5EF4-FFF2-40B4-BE49-F238E27FC236}">
                <a16:creationId xmlns:a16="http://schemas.microsoft.com/office/drawing/2014/main" id="{6FEEF68E-C639-5BFA-98D0-2833BEFD9F2E}"/>
              </a:ext>
            </a:extLst>
          </p:cNvPr>
          <p:cNvSpPr/>
          <p:nvPr/>
        </p:nvSpPr>
        <p:spPr>
          <a:xfrm>
            <a:off x="441962" y="2774510"/>
            <a:ext cx="1818126" cy="323165"/>
          </a:xfrm>
          <a:prstGeom prst="rect">
            <a:avLst/>
          </a:prstGeom>
        </p:spPr>
        <p:txBody>
          <a:bodyPr wrap="none">
            <a:spAutoFit/>
          </a:bodyPr>
          <a:lstStyle/>
          <a:p>
            <a:r>
              <a:rPr lang="fr-FR" sz="1500" b="1" dirty="0"/>
              <a:t>Machine Learning</a:t>
            </a:r>
          </a:p>
        </p:txBody>
      </p:sp>
      <p:sp>
        <p:nvSpPr>
          <p:cNvPr id="5" name="Rectangle 4">
            <a:extLst>
              <a:ext uri="{FF2B5EF4-FFF2-40B4-BE49-F238E27FC236}">
                <a16:creationId xmlns:a16="http://schemas.microsoft.com/office/drawing/2014/main" id="{98989386-4D71-BC1E-BFE1-4EDEF9A094D1}"/>
              </a:ext>
            </a:extLst>
          </p:cNvPr>
          <p:cNvSpPr/>
          <p:nvPr/>
        </p:nvSpPr>
        <p:spPr>
          <a:xfrm>
            <a:off x="441962" y="3951510"/>
            <a:ext cx="1519968" cy="323165"/>
          </a:xfrm>
          <a:prstGeom prst="rect">
            <a:avLst/>
          </a:prstGeom>
        </p:spPr>
        <p:txBody>
          <a:bodyPr wrap="none">
            <a:spAutoFit/>
          </a:bodyPr>
          <a:lstStyle/>
          <a:p>
            <a:r>
              <a:rPr lang="fr-FR" sz="1500" b="1" dirty="0"/>
              <a:t>Deep Learning</a:t>
            </a:r>
          </a:p>
        </p:txBody>
      </p:sp>
      <p:sp>
        <p:nvSpPr>
          <p:cNvPr id="7" name="ZoneTexte 6">
            <a:extLst>
              <a:ext uri="{FF2B5EF4-FFF2-40B4-BE49-F238E27FC236}">
                <a16:creationId xmlns:a16="http://schemas.microsoft.com/office/drawing/2014/main" id="{1E899AC4-8B9C-18C5-7CEA-0413B1DD698B}"/>
              </a:ext>
            </a:extLst>
          </p:cNvPr>
          <p:cNvSpPr txBox="1"/>
          <p:nvPr/>
        </p:nvSpPr>
        <p:spPr>
          <a:xfrm>
            <a:off x="784232" y="1597510"/>
            <a:ext cx="7292968" cy="1246495"/>
          </a:xfrm>
          <a:prstGeom prst="rect">
            <a:avLst/>
          </a:prstGeom>
          <a:noFill/>
        </p:spPr>
        <p:txBody>
          <a:bodyPr wrap="square" rtlCol="0">
            <a:spAutoFit/>
          </a:bodyPr>
          <a:lstStyle/>
          <a:p>
            <a:pPr marL="285750" indent="-285750">
              <a:buFontTx/>
              <a:buChar char="-"/>
            </a:pPr>
            <a:r>
              <a:rPr lang="fr-FR" sz="1500" dirty="0"/>
              <a:t>Intelligence : Capacité mentale  à un individu de s’adapter à son environnement</a:t>
            </a:r>
          </a:p>
          <a:p>
            <a:endParaRPr lang="fr-FR" sz="1500" dirty="0"/>
          </a:p>
          <a:p>
            <a:pPr marL="285750" indent="-285750">
              <a:buFontTx/>
              <a:buChar char="-"/>
            </a:pPr>
            <a:r>
              <a:rPr lang="fr-FR" sz="1500" dirty="0"/>
              <a:t>Artificielle : rien de naturel </a:t>
            </a:r>
          </a:p>
          <a:p>
            <a:pPr marL="285750" indent="-285750">
              <a:buFontTx/>
              <a:buChar char="-"/>
            </a:pPr>
            <a:endParaRPr lang="fr-FR" sz="1500" dirty="0"/>
          </a:p>
          <a:p>
            <a:r>
              <a:rPr lang="fr-FR" sz="1500" dirty="0"/>
              <a:t>                       IA = Répliqué de l’intelligence sur les machines</a:t>
            </a:r>
          </a:p>
        </p:txBody>
      </p:sp>
      <p:sp>
        <p:nvSpPr>
          <p:cNvPr id="8" name="ZoneTexte 7">
            <a:extLst>
              <a:ext uri="{FF2B5EF4-FFF2-40B4-BE49-F238E27FC236}">
                <a16:creationId xmlns:a16="http://schemas.microsoft.com/office/drawing/2014/main" id="{621D4B1A-A7EB-B7BF-E44F-93B92EF15C25}"/>
              </a:ext>
            </a:extLst>
          </p:cNvPr>
          <p:cNvSpPr txBox="1"/>
          <p:nvPr/>
        </p:nvSpPr>
        <p:spPr>
          <a:xfrm>
            <a:off x="760331" y="3353107"/>
            <a:ext cx="6799192" cy="323165"/>
          </a:xfrm>
          <a:prstGeom prst="rect">
            <a:avLst/>
          </a:prstGeom>
          <a:noFill/>
        </p:spPr>
        <p:txBody>
          <a:bodyPr wrap="square" rtlCol="0">
            <a:spAutoFit/>
          </a:bodyPr>
          <a:lstStyle/>
          <a:p>
            <a:r>
              <a:rPr lang="fr-FR" sz="1500" dirty="0"/>
              <a:t>Technique permettant à une machine d’apprendre à partir de données </a:t>
            </a:r>
          </a:p>
        </p:txBody>
      </p:sp>
      <p:sp>
        <p:nvSpPr>
          <p:cNvPr id="9" name="ZoneTexte 8">
            <a:extLst>
              <a:ext uri="{FF2B5EF4-FFF2-40B4-BE49-F238E27FC236}">
                <a16:creationId xmlns:a16="http://schemas.microsoft.com/office/drawing/2014/main" id="{E9EDFEC8-0A7A-8426-8F00-A85ABB0D53D7}"/>
              </a:ext>
            </a:extLst>
          </p:cNvPr>
          <p:cNvSpPr txBox="1"/>
          <p:nvPr/>
        </p:nvSpPr>
        <p:spPr>
          <a:xfrm>
            <a:off x="760331" y="4404991"/>
            <a:ext cx="7142698" cy="553998"/>
          </a:xfrm>
          <a:prstGeom prst="rect">
            <a:avLst/>
          </a:prstGeom>
          <a:noFill/>
        </p:spPr>
        <p:txBody>
          <a:bodyPr wrap="square" rtlCol="0">
            <a:spAutoFit/>
          </a:bodyPr>
          <a:lstStyle/>
          <a:p>
            <a:r>
              <a:rPr lang="fr-FR" sz="1500" dirty="0"/>
              <a:t>Sous domaine du machine </a:t>
            </a:r>
            <a:r>
              <a:rPr lang="fr-FR" sz="1500" dirty="0" err="1"/>
              <a:t>learning</a:t>
            </a:r>
            <a:r>
              <a:rPr lang="fr-FR" sz="1500" dirty="0"/>
              <a:t> qui s’inspire du cerveau humain en utilisant des réseaux de neurones </a:t>
            </a:r>
          </a:p>
        </p:txBody>
      </p:sp>
      <p:pic>
        <p:nvPicPr>
          <p:cNvPr id="2" name="Picture 4" descr="Comprendre le machine learning et le deep learning - Bial-R">
            <a:extLst>
              <a:ext uri="{FF2B5EF4-FFF2-40B4-BE49-F238E27FC236}">
                <a16:creationId xmlns:a16="http://schemas.microsoft.com/office/drawing/2014/main" id="{9C185623-CDA2-B85D-3C46-67B6C4011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303" y="2015891"/>
            <a:ext cx="2033794" cy="203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92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 name="ZoneTexte 13"/>
          <p:cNvSpPr txBox="1"/>
          <p:nvPr/>
        </p:nvSpPr>
        <p:spPr>
          <a:xfrm>
            <a:off x="241300" y="63500"/>
            <a:ext cx="3743332" cy="523220"/>
          </a:xfrm>
          <a:prstGeom prst="rect">
            <a:avLst/>
          </a:prstGeom>
          <a:noFill/>
        </p:spPr>
        <p:txBody>
          <a:bodyPr wrap="none" rtlCol="0">
            <a:spAutoFit/>
          </a:bodyPr>
          <a:lstStyle/>
          <a:p>
            <a:r>
              <a:rPr lang="fr-FR" sz="2800" dirty="0"/>
              <a:t>Intelligence Artificielle</a:t>
            </a:r>
          </a:p>
        </p:txBody>
      </p:sp>
      <p:sp>
        <p:nvSpPr>
          <p:cNvPr id="6" name="Rectangle 5"/>
          <p:cNvSpPr/>
          <p:nvPr/>
        </p:nvSpPr>
        <p:spPr>
          <a:xfrm>
            <a:off x="441963" y="1191990"/>
            <a:ext cx="2173993" cy="323165"/>
          </a:xfrm>
          <a:prstGeom prst="rect">
            <a:avLst/>
          </a:prstGeom>
        </p:spPr>
        <p:txBody>
          <a:bodyPr wrap="none">
            <a:spAutoFit/>
          </a:bodyPr>
          <a:lstStyle/>
          <a:p>
            <a:r>
              <a:rPr lang="fr-FR" sz="1500" b="1" dirty="0"/>
              <a:t>Réseaux de neurones</a:t>
            </a:r>
          </a:p>
        </p:txBody>
      </p:sp>
      <p:sp>
        <p:nvSpPr>
          <p:cNvPr id="7" name="ZoneTexte 6">
            <a:extLst>
              <a:ext uri="{FF2B5EF4-FFF2-40B4-BE49-F238E27FC236}">
                <a16:creationId xmlns:a16="http://schemas.microsoft.com/office/drawing/2014/main" id="{1E899AC4-8B9C-18C5-7CEA-0413B1DD698B}"/>
              </a:ext>
            </a:extLst>
          </p:cNvPr>
          <p:cNvSpPr txBox="1"/>
          <p:nvPr/>
        </p:nvSpPr>
        <p:spPr>
          <a:xfrm>
            <a:off x="784232" y="1597510"/>
            <a:ext cx="6799192" cy="742063"/>
          </a:xfrm>
          <a:prstGeom prst="rect">
            <a:avLst/>
          </a:prstGeom>
          <a:noFill/>
        </p:spPr>
        <p:txBody>
          <a:bodyPr wrap="square" rtlCol="0">
            <a:spAutoFit/>
          </a:bodyPr>
          <a:lstStyle/>
          <a:p>
            <a:pPr marL="285750" indent="-285750">
              <a:lnSpc>
                <a:spcPct val="150000"/>
              </a:lnSpc>
              <a:buFontTx/>
              <a:buChar char="-"/>
            </a:pPr>
            <a:r>
              <a:rPr lang="fr-FR" sz="1500" dirty="0"/>
              <a:t>Ensemble de neurones superposés dans des couches </a:t>
            </a:r>
          </a:p>
          <a:p>
            <a:pPr marL="285750" indent="-285750">
              <a:lnSpc>
                <a:spcPct val="150000"/>
              </a:lnSpc>
              <a:buFontTx/>
              <a:buChar char="-"/>
            </a:pPr>
            <a:r>
              <a:rPr lang="fr-FR" sz="1500" dirty="0"/>
              <a:t>Les neurones sont connectés entre eux via poids </a:t>
            </a:r>
          </a:p>
        </p:txBody>
      </p:sp>
      <p:pic>
        <p:nvPicPr>
          <p:cNvPr id="3" name="Image 2">
            <a:extLst>
              <a:ext uri="{FF2B5EF4-FFF2-40B4-BE49-F238E27FC236}">
                <a16:creationId xmlns:a16="http://schemas.microsoft.com/office/drawing/2014/main" id="{94538E16-D633-727F-0E95-4E802B64E8ED}"/>
              </a:ext>
            </a:extLst>
          </p:cNvPr>
          <p:cNvPicPr>
            <a:picLocks noChangeAspect="1"/>
          </p:cNvPicPr>
          <p:nvPr/>
        </p:nvPicPr>
        <p:blipFill>
          <a:blip r:embed="rId3"/>
          <a:stretch>
            <a:fillRect/>
          </a:stretch>
        </p:blipFill>
        <p:spPr>
          <a:xfrm>
            <a:off x="2407796" y="3033355"/>
            <a:ext cx="4060461" cy="1696452"/>
          </a:xfrm>
          <a:prstGeom prst="rect">
            <a:avLst/>
          </a:prstGeom>
        </p:spPr>
      </p:pic>
      <p:sp>
        <p:nvSpPr>
          <p:cNvPr id="4" name="Accolade fermante 3">
            <a:extLst>
              <a:ext uri="{FF2B5EF4-FFF2-40B4-BE49-F238E27FC236}">
                <a16:creationId xmlns:a16="http://schemas.microsoft.com/office/drawing/2014/main" id="{6E5D7542-D036-2F4F-07A0-E37EF30A5DBC}"/>
              </a:ext>
            </a:extLst>
          </p:cNvPr>
          <p:cNvSpPr/>
          <p:nvPr/>
        </p:nvSpPr>
        <p:spPr>
          <a:xfrm rot="16200000">
            <a:off x="3993689" y="1634735"/>
            <a:ext cx="204463" cy="2542850"/>
          </a:xfrm>
          <a:prstGeom prst="rightBrace">
            <a:avLst>
              <a:gd name="adj1" fmla="val 8333"/>
              <a:gd name="adj2" fmla="val 49251"/>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fr-FR"/>
          </a:p>
        </p:txBody>
      </p:sp>
      <p:sp>
        <p:nvSpPr>
          <p:cNvPr id="5" name="Accolade fermante 4">
            <a:extLst>
              <a:ext uri="{FF2B5EF4-FFF2-40B4-BE49-F238E27FC236}">
                <a16:creationId xmlns:a16="http://schemas.microsoft.com/office/drawing/2014/main" id="{342D8082-4DA6-9462-5120-D6AC865D4774}"/>
              </a:ext>
            </a:extLst>
          </p:cNvPr>
          <p:cNvSpPr/>
          <p:nvPr/>
        </p:nvSpPr>
        <p:spPr>
          <a:xfrm rot="16200000">
            <a:off x="5765337" y="2525323"/>
            <a:ext cx="204463" cy="761671"/>
          </a:xfrm>
          <a:prstGeom prst="rightBrace">
            <a:avLst>
              <a:gd name="adj1" fmla="val 8333"/>
              <a:gd name="adj2" fmla="val 49251"/>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sp>
        <p:nvSpPr>
          <p:cNvPr id="8" name="ZoneTexte 7">
            <a:extLst>
              <a:ext uri="{FF2B5EF4-FFF2-40B4-BE49-F238E27FC236}">
                <a16:creationId xmlns:a16="http://schemas.microsoft.com/office/drawing/2014/main" id="{E62D8F0A-60FF-7F48-E71C-D98D74CDDDA9}"/>
              </a:ext>
            </a:extLst>
          </p:cNvPr>
          <p:cNvSpPr txBox="1"/>
          <p:nvPr/>
        </p:nvSpPr>
        <p:spPr>
          <a:xfrm>
            <a:off x="2712410" y="2559207"/>
            <a:ext cx="2767018" cy="253916"/>
          </a:xfrm>
          <a:prstGeom prst="rect">
            <a:avLst/>
          </a:prstGeom>
          <a:noFill/>
        </p:spPr>
        <p:txBody>
          <a:bodyPr wrap="square" rtlCol="0">
            <a:spAutoFit/>
          </a:bodyPr>
          <a:lstStyle/>
          <a:p>
            <a:pPr algn="ctr"/>
            <a:r>
              <a:rPr lang="fr-FR" sz="1050" dirty="0"/>
              <a:t>Base ou couche représentation</a:t>
            </a:r>
          </a:p>
        </p:txBody>
      </p:sp>
      <p:sp>
        <p:nvSpPr>
          <p:cNvPr id="9" name="ZoneTexte 8">
            <a:extLst>
              <a:ext uri="{FF2B5EF4-FFF2-40B4-BE49-F238E27FC236}">
                <a16:creationId xmlns:a16="http://schemas.microsoft.com/office/drawing/2014/main" id="{A3013D7D-7BAA-115D-6946-83D482D9790E}"/>
              </a:ext>
            </a:extLst>
          </p:cNvPr>
          <p:cNvSpPr txBox="1"/>
          <p:nvPr/>
        </p:nvSpPr>
        <p:spPr>
          <a:xfrm>
            <a:off x="5285633" y="2561475"/>
            <a:ext cx="1182624" cy="253916"/>
          </a:xfrm>
          <a:prstGeom prst="rect">
            <a:avLst/>
          </a:prstGeom>
          <a:noFill/>
        </p:spPr>
        <p:txBody>
          <a:bodyPr wrap="square" rtlCol="0">
            <a:spAutoFit/>
          </a:bodyPr>
          <a:lstStyle/>
          <a:p>
            <a:pPr algn="ctr"/>
            <a:r>
              <a:rPr lang="fr-FR" sz="1050" dirty="0"/>
              <a:t>Classificateur</a:t>
            </a:r>
          </a:p>
        </p:txBody>
      </p:sp>
    </p:spTree>
    <p:extLst>
      <p:ext uri="{BB962C8B-B14F-4D97-AF65-F5344CB8AC3E}">
        <p14:creationId xmlns:p14="http://schemas.microsoft.com/office/powerpoint/2010/main" val="184510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4" name="ZoneTexte 13"/>
          <p:cNvSpPr txBox="1"/>
          <p:nvPr/>
        </p:nvSpPr>
        <p:spPr>
          <a:xfrm>
            <a:off x="241300" y="63500"/>
            <a:ext cx="4105611" cy="523220"/>
          </a:xfrm>
          <a:prstGeom prst="rect">
            <a:avLst/>
          </a:prstGeom>
          <a:noFill/>
        </p:spPr>
        <p:txBody>
          <a:bodyPr wrap="none" rtlCol="0">
            <a:spAutoFit/>
          </a:bodyPr>
          <a:lstStyle/>
          <a:p>
            <a:r>
              <a:rPr lang="fr-FR" sz="2800" dirty="0"/>
              <a:t>Reconnaissance Faciale</a:t>
            </a:r>
          </a:p>
        </p:txBody>
      </p:sp>
      <p:sp>
        <p:nvSpPr>
          <p:cNvPr id="6" name="Rectangle 5"/>
          <p:cNvSpPr/>
          <p:nvPr/>
        </p:nvSpPr>
        <p:spPr>
          <a:xfrm>
            <a:off x="661419" y="1667478"/>
            <a:ext cx="3254417" cy="323165"/>
          </a:xfrm>
          <a:prstGeom prst="rect">
            <a:avLst/>
          </a:prstGeom>
        </p:spPr>
        <p:txBody>
          <a:bodyPr wrap="none">
            <a:spAutoFit/>
          </a:bodyPr>
          <a:lstStyle/>
          <a:p>
            <a:r>
              <a:rPr kumimoji="0" lang="fr-FR" sz="1500" b="1" i="0" u="none" strike="noStrike" kern="0" cap="none" spc="0" normalizeH="0" baseline="0" noProof="0" dirty="0">
                <a:ln>
                  <a:noFill/>
                </a:ln>
                <a:solidFill>
                  <a:srgbClr val="000000"/>
                </a:solidFill>
                <a:effectLst/>
                <a:uLnTx/>
                <a:uFillTx/>
                <a:latin typeface="Arial"/>
                <a:cs typeface="Arial"/>
                <a:sym typeface="Arial"/>
              </a:rPr>
              <a:t>Étapes de reconnaissance faciale</a:t>
            </a:r>
            <a:endParaRPr lang="fr-FR" sz="1500" b="1" dirty="0"/>
          </a:p>
        </p:txBody>
      </p:sp>
      <p:sp>
        <p:nvSpPr>
          <p:cNvPr id="2" name="ZoneTexte 1"/>
          <p:cNvSpPr txBox="1"/>
          <p:nvPr/>
        </p:nvSpPr>
        <p:spPr>
          <a:xfrm>
            <a:off x="661419" y="3128751"/>
            <a:ext cx="1071127" cy="307777"/>
          </a:xfrm>
          <a:prstGeom prst="rect">
            <a:avLst/>
          </a:prstGeom>
          <a:noFill/>
        </p:spPr>
        <p:txBody>
          <a:bodyPr wrap="none" rtlCol="0">
            <a:spAutoFit/>
          </a:bodyPr>
          <a:lstStyle/>
          <a:p>
            <a:r>
              <a:rPr lang="fr-FR" dirty="0"/>
              <a:t>Exemples :</a:t>
            </a:r>
          </a:p>
        </p:txBody>
      </p:sp>
      <p:grpSp>
        <p:nvGrpSpPr>
          <p:cNvPr id="10" name="Groupe 9"/>
          <p:cNvGrpSpPr/>
          <p:nvPr/>
        </p:nvGrpSpPr>
        <p:grpSpPr>
          <a:xfrm>
            <a:off x="758280" y="2268627"/>
            <a:ext cx="1068426" cy="671105"/>
            <a:chOff x="4851" y="601149"/>
            <a:chExt cx="1068426" cy="671105"/>
          </a:xfrm>
        </p:grpSpPr>
        <p:sp>
          <p:nvSpPr>
            <p:cNvPr id="11" name="Rectangle à coins arrondis 10"/>
            <p:cNvSpPr/>
            <p:nvPr/>
          </p:nvSpPr>
          <p:spPr>
            <a:xfrm>
              <a:off x="4851" y="601149"/>
              <a:ext cx="1068426" cy="6711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ZoneTexte 11"/>
            <p:cNvSpPr txBox="1"/>
            <p:nvPr/>
          </p:nvSpPr>
          <p:spPr>
            <a:xfrm>
              <a:off x="24507" y="620805"/>
              <a:ext cx="1029114" cy="63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a:t>Détection</a:t>
              </a:r>
            </a:p>
          </p:txBody>
        </p:sp>
      </p:grpSp>
      <p:pic>
        <p:nvPicPr>
          <p:cNvPr id="4" name="Image 3">
            <a:extLst>
              <a:ext uri="{FF2B5EF4-FFF2-40B4-BE49-F238E27FC236}">
                <a16:creationId xmlns:a16="http://schemas.microsoft.com/office/drawing/2014/main" id="{22AC906D-B791-7CAE-472F-71416741697D}"/>
              </a:ext>
            </a:extLst>
          </p:cNvPr>
          <p:cNvPicPr>
            <a:picLocks noChangeAspect="1"/>
          </p:cNvPicPr>
          <p:nvPr/>
        </p:nvPicPr>
        <p:blipFill>
          <a:blip r:embed="rId3"/>
          <a:stretch>
            <a:fillRect/>
          </a:stretch>
        </p:blipFill>
        <p:spPr>
          <a:xfrm>
            <a:off x="735922" y="3569424"/>
            <a:ext cx="1071127" cy="1454453"/>
          </a:xfrm>
          <a:prstGeom prst="rect">
            <a:avLst/>
          </a:prstGeom>
        </p:spPr>
      </p:pic>
    </p:spTree>
    <p:extLst>
      <p:ext uri="{BB962C8B-B14F-4D97-AF65-F5344CB8AC3E}">
        <p14:creationId xmlns:p14="http://schemas.microsoft.com/office/powerpoint/2010/main" val="3816304977"/>
      </p:ext>
    </p:extLst>
  </p:cSld>
  <p:clrMapOvr>
    <a:masterClrMapping/>
  </p:clrMapOvr>
</p:sld>
</file>

<file path=ppt/theme/theme1.xml><?xml version="1.0" encoding="utf-8"?>
<a:theme xmlns:a="http://schemas.openxmlformats.org/drawingml/2006/main" name="Simple Meeting by Slidesgo">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3811</TotalTime>
  <Words>1826</Words>
  <Application>Microsoft Office PowerPoint</Application>
  <PresentationFormat>On-screen Show (16:9)</PresentationFormat>
  <Paragraphs>350</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Neris Black</vt:lpstr>
      <vt:lpstr>Reem Kufi</vt:lpstr>
      <vt:lpstr>Source Sans Pro</vt:lpstr>
      <vt:lpstr>Symbol</vt:lpstr>
      <vt:lpstr>Times New Roman</vt:lpstr>
      <vt:lpstr>Wingdings</vt:lpstr>
      <vt:lpstr>Simple Meeting by Slidesgo</vt:lpstr>
      <vt:lpstr>Reconnaissance faciale à partir des capteurs pour la détection des gens en liste noir.</vt:lpstr>
      <vt:lpstr>Plan de la présentation</vt:lpstr>
      <vt:lpstr>01</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03</vt:lpstr>
      <vt:lpstr>Solution proposée : Architecture Générale</vt:lpstr>
      <vt:lpstr>Solution proposée : Système d’acquisition</vt:lpstr>
      <vt:lpstr>Solution proposée : Système d’acquisition</vt:lpstr>
      <vt:lpstr>Solution proposée : Système d’acquisition</vt:lpstr>
      <vt:lpstr>Solution proposée : Système d’acquisition</vt:lpstr>
      <vt:lpstr>Solution proposée : Système de Reconnaissance</vt:lpstr>
      <vt:lpstr>Solution proposée : Système de Reconnaissance</vt:lpstr>
      <vt:lpstr>Solution proposée : Système de Reconnaissance</vt:lpstr>
      <vt:lpstr>Solution proposée : Application web </vt:lpstr>
      <vt:lpstr>Application web (suite) </vt:lpstr>
      <vt:lpstr>Solution proposée : Protocoles de communication</vt:lpstr>
      <vt:lpstr>Solution proposée : Authentification</vt:lpstr>
      <vt:lpstr>Solution proposée : Établissement d’une liaison entre les sous systèmes</vt:lpstr>
      <vt:lpstr>Solution proposée : Aspect sécurité </vt:lpstr>
      <vt:lpstr>Solution proposée : Aspect sécurité  (suite) </vt:lpstr>
      <vt:lpstr>04</vt:lpstr>
      <vt:lpstr>Implémentation : Ressources utilisées</vt:lpstr>
      <vt:lpstr>Implémentation : Tests à mener</vt:lpstr>
      <vt:lpstr>Résultats : Seuil de similarité </vt:lpstr>
      <vt:lpstr>Résultats : Temps de réponse</vt:lpstr>
      <vt:lpstr>05</vt:lpstr>
      <vt:lpstr>PowerPoint Presentation</vt:lpstr>
      <vt:lpstr>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d’un systeme de questions réponses basé documents par apprentissage automatique</dc:title>
  <dc:creator>Wassil Dahimene</dc:creator>
  <cp:lastModifiedBy>Oufa .</cp:lastModifiedBy>
  <cp:revision>710</cp:revision>
  <dcterms:modified xsi:type="dcterms:W3CDTF">2023-06-06T22:46:59Z</dcterms:modified>
</cp:coreProperties>
</file>