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69" r:id="rId3"/>
    <p:sldId id="259" r:id="rId4"/>
    <p:sldId id="306" r:id="rId5"/>
    <p:sldId id="302" r:id="rId6"/>
    <p:sldId id="332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03" r:id="rId15"/>
    <p:sldId id="304" r:id="rId16"/>
    <p:sldId id="305" r:id="rId17"/>
    <p:sldId id="326" r:id="rId18"/>
    <p:sldId id="32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F91C1-1B9A-4320-8E6E-72C94863D3BA}">
  <a:tblStyle styleId="{A3FF91C1-1B9A-4320-8E6E-72C94863D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8372" autoAdjust="0"/>
  </p:normalViewPr>
  <p:slideViewPr>
    <p:cSldViewPr snapToGrid="0">
      <p:cViewPr varScale="1">
        <p:scale>
          <a:sx n="130" d="100"/>
          <a:sy n="130" d="100"/>
        </p:scale>
        <p:origin x="70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06F9D-B607-4D3E-A6F3-6260F06EBFE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4B9DBDA-BFA2-4DF4-900C-472F96292BFC}">
      <dgm:prSet/>
      <dgm:spPr/>
      <dgm:t>
        <a:bodyPr/>
        <a:lstStyle/>
        <a:p>
          <a:r>
            <a:rPr lang="fr-FR" b="0" i="0" dirty="0"/>
            <a:t>Problématique?</a:t>
          </a:r>
          <a:endParaRPr lang="ar-DZ" dirty="0"/>
        </a:p>
      </dgm:t>
    </dgm:pt>
    <dgm:pt modelId="{CD2D3DE9-A869-4F39-AEAF-49821503F155}" type="parTrans" cxnId="{C5CDFA43-7453-4089-8522-A6E053F15CEF}">
      <dgm:prSet/>
      <dgm:spPr/>
      <dgm:t>
        <a:bodyPr/>
        <a:lstStyle/>
        <a:p>
          <a:endParaRPr lang="fr-FR"/>
        </a:p>
      </dgm:t>
    </dgm:pt>
    <dgm:pt modelId="{BF23CDB7-930E-43EB-BFFE-7C460E3FD677}" type="sibTrans" cxnId="{C5CDFA43-7453-4089-8522-A6E053F15CEF}">
      <dgm:prSet/>
      <dgm:spPr/>
      <dgm:t>
        <a:bodyPr/>
        <a:lstStyle/>
        <a:p>
          <a:endParaRPr lang="fr-FR"/>
        </a:p>
      </dgm:t>
    </dgm:pt>
    <dgm:pt modelId="{BCC6E5B4-DB9A-4A88-8393-03B198C891C0}">
      <dgm:prSet/>
      <dgm:spPr/>
      <dgm:t>
        <a:bodyPr/>
        <a:lstStyle/>
        <a:p>
          <a:r>
            <a:rPr lang="fr-FR" dirty="0"/>
            <a:t>Comment reconnaitre des instances JSON incorrectes ? </a:t>
          </a:r>
        </a:p>
      </dgm:t>
    </dgm:pt>
    <dgm:pt modelId="{19B228B3-0D4A-4252-A8B8-2EDF2ADB470C}" type="parTrans" cxnId="{44DF25AA-CFD1-45E2-9E46-77179D57A136}">
      <dgm:prSet/>
      <dgm:spPr/>
      <dgm:t>
        <a:bodyPr/>
        <a:lstStyle/>
        <a:p>
          <a:endParaRPr lang="fr-FR"/>
        </a:p>
      </dgm:t>
    </dgm:pt>
    <dgm:pt modelId="{08B51A7B-3EE3-406A-B643-2D9EBAB24399}" type="sibTrans" cxnId="{44DF25AA-CFD1-45E2-9E46-77179D57A136}">
      <dgm:prSet/>
      <dgm:spPr/>
      <dgm:t>
        <a:bodyPr/>
        <a:lstStyle/>
        <a:p>
          <a:endParaRPr lang="fr-FR"/>
        </a:p>
      </dgm:t>
    </dgm:pt>
    <dgm:pt modelId="{812DED21-F7F8-47C5-9D3D-859EEF728BA8}">
      <dgm:prSet/>
      <dgm:spPr/>
      <dgm:t>
        <a:bodyPr/>
        <a:lstStyle/>
        <a:p>
          <a:r>
            <a:rPr lang="fr-FR" dirty="0"/>
            <a:t>Comment assurer la génération correcte de ces instances? </a:t>
          </a:r>
        </a:p>
      </dgm:t>
    </dgm:pt>
    <dgm:pt modelId="{F8E301BC-E8ED-4372-9E82-6B993A105C92}" type="parTrans" cxnId="{98FA7F97-A212-41BD-B6C6-CA414D4820CE}">
      <dgm:prSet/>
      <dgm:spPr/>
      <dgm:t>
        <a:bodyPr/>
        <a:lstStyle/>
        <a:p>
          <a:endParaRPr lang="fr-FR"/>
        </a:p>
      </dgm:t>
    </dgm:pt>
    <dgm:pt modelId="{61EFFEF9-85AA-4EAD-B349-9102547D0714}" type="sibTrans" cxnId="{98FA7F97-A212-41BD-B6C6-CA414D4820CE}">
      <dgm:prSet/>
      <dgm:spPr/>
      <dgm:t>
        <a:bodyPr/>
        <a:lstStyle/>
        <a:p>
          <a:endParaRPr lang="fr-FR"/>
        </a:p>
      </dgm:t>
    </dgm:pt>
    <dgm:pt modelId="{6E8CB43A-EC3C-4051-88C8-025BAAA37E21}" type="pres">
      <dgm:prSet presAssocID="{B3C06F9D-B607-4D3E-A6F3-6260F06EBFE0}" presName="linear" presStyleCnt="0">
        <dgm:presLayoutVars>
          <dgm:dir/>
          <dgm:animLvl val="lvl"/>
          <dgm:resizeHandles val="exact"/>
        </dgm:presLayoutVars>
      </dgm:prSet>
      <dgm:spPr/>
    </dgm:pt>
    <dgm:pt modelId="{71F82426-E897-4235-94E5-139131EE0D75}" type="pres">
      <dgm:prSet presAssocID="{24B9DBDA-BFA2-4DF4-900C-472F96292BFC}" presName="parentLin" presStyleCnt="0"/>
      <dgm:spPr/>
    </dgm:pt>
    <dgm:pt modelId="{2DFB443E-969D-479B-A8DF-B11D6A0C369F}" type="pres">
      <dgm:prSet presAssocID="{24B9DBDA-BFA2-4DF4-900C-472F96292BFC}" presName="parentLeftMargin" presStyleLbl="node1" presStyleIdx="0" presStyleCnt="1"/>
      <dgm:spPr/>
    </dgm:pt>
    <dgm:pt modelId="{1EBA184B-096F-4EA4-BA87-F4F524209182}" type="pres">
      <dgm:prSet presAssocID="{24B9DBDA-BFA2-4DF4-900C-472F96292BFC}" presName="parentText" presStyleLbl="node1" presStyleIdx="0" presStyleCnt="1" custScaleY="63974" custLinFactNeighborX="12218" custLinFactNeighborY="-12313">
        <dgm:presLayoutVars>
          <dgm:chMax val="0"/>
          <dgm:bulletEnabled val="1"/>
        </dgm:presLayoutVars>
      </dgm:prSet>
      <dgm:spPr/>
    </dgm:pt>
    <dgm:pt modelId="{71D06594-EE86-4D34-9089-1E5304F131F1}" type="pres">
      <dgm:prSet presAssocID="{24B9DBDA-BFA2-4DF4-900C-472F96292BFC}" presName="negativeSpace" presStyleCnt="0"/>
      <dgm:spPr/>
    </dgm:pt>
    <dgm:pt modelId="{907C552E-D733-4D11-8601-83E9157EDFBC}" type="pres">
      <dgm:prSet presAssocID="{24B9DBDA-BFA2-4DF4-900C-472F96292BF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D9113F-FC5E-4A18-AAC2-5D4E02CDF46F}" type="presOf" srcId="{BCC6E5B4-DB9A-4A88-8393-03B198C891C0}" destId="{907C552E-D733-4D11-8601-83E9157EDFBC}" srcOrd="0" destOrd="0" presId="urn:microsoft.com/office/officeart/2005/8/layout/list1"/>
    <dgm:cxn modelId="{C5CDFA43-7453-4089-8522-A6E053F15CEF}" srcId="{B3C06F9D-B607-4D3E-A6F3-6260F06EBFE0}" destId="{24B9DBDA-BFA2-4DF4-900C-472F96292BFC}" srcOrd="0" destOrd="0" parTransId="{CD2D3DE9-A869-4F39-AEAF-49821503F155}" sibTransId="{BF23CDB7-930E-43EB-BFFE-7C460E3FD677}"/>
    <dgm:cxn modelId="{D5147155-A219-4C78-932E-908C3BC62240}" type="presOf" srcId="{812DED21-F7F8-47C5-9D3D-859EEF728BA8}" destId="{907C552E-D733-4D11-8601-83E9157EDFBC}" srcOrd="0" destOrd="1" presId="urn:microsoft.com/office/officeart/2005/8/layout/list1"/>
    <dgm:cxn modelId="{98FA7F97-A212-41BD-B6C6-CA414D4820CE}" srcId="{24B9DBDA-BFA2-4DF4-900C-472F96292BFC}" destId="{812DED21-F7F8-47C5-9D3D-859EEF728BA8}" srcOrd="1" destOrd="0" parTransId="{F8E301BC-E8ED-4372-9E82-6B993A105C92}" sibTransId="{61EFFEF9-85AA-4EAD-B349-9102547D0714}"/>
    <dgm:cxn modelId="{167B63A7-E544-49F3-B9E7-98D0913F48E8}" type="presOf" srcId="{24B9DBDA-BFA2-4DF4-900C-472F96292BFC}" destId="{1EBA184B-096F-4EA4-BA87-F4F524209182}" srcOrd="1" destOrd="0" presId="urn:microsoft.com/office/officeart/2005/8/layout/list1"/>
    <dgm:cxn modelId="{44DF25AA-CFD1-45E2-9E46-77179D57A136}" srcId="{24B9DBDA-BFA2-4DF4-900C-472F96292BFC}" destId="{BCC6E5B4-DB9A-4A88-8393-03B198C891C0}" srcOrd="0" destOrd="0" parTransId="{19B228B3-0D4A-4252-A8B8-2EDF2ADB470C}" sibTransId="{08B51A7B-3EE3-406A-B643-2D9EBAB24399}"/>
    <dgm:cxn modelId="{6198CAB2-CC1F-4875-A01D-E158CF1BD00A}" type="presOf" srcId="{24B9DBDA-BFA2-4DF4-900C-472F96292BFC}" destId="{2DFB443E-969D-479B-A8DF-B11D6A0C369F}" srcOrd="0" destOrd="0" presId="urn:microsoft.com/office/officeart/2005/8/layout/list1"/>
    <dgm:cxn modelId="{69DDE5D2-3315-453B-9387-6779564C5F4F}" type="presOf" srcId="{B3C06F9D-B607-4D3E-A6F3-6260F06EBFE0}" destId="{6E8CB43A-EC3C-4051-88C8-025BAAA37E21}" srcOrd="0" destOrd="0" presId="urn:microsoft.com/office/officeart/2005/8/layout/list1"/>
    <dgm:cxn modelId="{C9DB9391-9879-4872-A123-CD3744667BCA}" type="presParOf" srcId="{6E8CB43A-EC3C-4051-88C8-025BAAA37E21}" destId="{71F82426-E897-4235-94E5-139131EE0D75}" srcOrd="0" destOrd="0" presId="urn:microsoft.com/office/officeart/2005/8/layout/list1"/>
    <dgm:cxn modelId="{BE6E610B-1A67-4206-9F69-BF67E9C265EF}" type="presParOf" srcId="{71F82426-E897-4235-94E5-139131EE0D75}" destId="{2DFB443E-969D-479B-A8DF-B11D6A0C369F}" srcOrd="0" destOrd="0" presId="urn:microsoft.com/office/officeart/2005/8/layout/list1"/>
    <dgm:cxn modelId="{77076D48-D3CC-49A6-94A2-22FFFE04F34C}" type="presParOf" srcId="{71F82426-E897-4235-94E5-139131EE0D75}" destId="{1EBA184B-096F-4EA4-BA87-F4F524209182}" srcOrd="1" destOrd="0" presId="urn:microsoft.com/office/officeart/2005/8/layout/list1"/>
    <dgm:cxn modelId="{443D030F-9FA4-4FC0-94E9-B593F09C191B}" type="presParOf" srcId="{6E8CB43A-EC3C-4051-88C8-025BAAA37E21}" destId="{71D06594-EE86-4D34-9089-1E5304F131F1}" srcOrd="1" destOrd="0" presId="urn:microsoft.com/office/officeart/2005/8/layout/list1"/>
    <dgm:cxn modelId="{78C048B4-8AAB-4A18-881A-E2264D42CDFA}" type="presParOf" srcId="{6E8CB43A-EC3C-4051-88C8-025BAAA37E21}" destId="{907C552E-D733-4D11-8601-83E9157EDFB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C552E-D733-4D11-8601-83E9157EDFBC}">
      <dsp:nvSpPr>
        <dsp:cNvPr id="0" name=""/>
        <dsp:cNvSpPr/>
      </dsp:nvSpPr>
      <dsp:spPr>
        <a:xfrm>
          <a:off x="0" y="295072"/>
          <a:ext cx="731538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55" tIns="374904" rIns="56775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reconnaitre des instances JSON incorrectes ?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assurer la génération correcte de ces instances? </a:t>
          </a:r>
        </a:p>
      </dsp:txBody>
      <dsp:txXfrm>
        <a:off x="0" y="295072"/>
        <a:ext cx="7315380" cy="1020600"/>
      </dsp:txXfrm>
    </dsp:sp>
    <dsp:sp modelId="{1EBA184B-096F-4EA4-BA87-F4F524209182}">
      <dsp:nvSpPr>
        <dsp:cNvPr id="0" name=""/>
        <dsp:cNvSpPr/>
      </dsp:nvSpPr>
      <dsp:spPr>
        <a:xfrm>
          <a:off x="410458" y="155393"/>
          <a:ext cx="5120766" cy="3399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53" tIns="0" rIns="1935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Problématique?</a:t>
          </a:r>
          <a:endParaRPr lang="ar-DZ" sz="1800" kern="1200" dirty="0"/>
        </a:p>
      </dsp:txBody>
      <dsp:txXfrm>
        <a:off x="427052" y="171987"/>
        <a:ext cx="5087578" cy="30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35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95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43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369906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MTN passons à la présentation de </a:t>
            </a:r>
            <a:r>
              <a:rPr lang="fr-FR"/>
              <a:t>notre 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nous passons à l’implémentation ainsi que les résultats de certains tests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49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réaliser </a:t>
            </a:r>
          </a:p>
        </p:txBody>
      </p:sp>
    </p:spTree>
    <p:extLst>
      <p:ext uri="{BB962C8B-B14F-4D97-AF65-F5344CB8AC3E}">
        <p14:creationId xmlns:p14="http://schemas.microsoft.com/office/powerpoint/2010/main" val="365531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5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0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on passe à certains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53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16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TOP-down : Commencer à examiner les éléments les plus généraux puis en descendant progressivement au détail, en effet on compare la hiérarchie et non la valeur</a:t>
            </a:r>
          </a:p>
        </p:txBody>
      </p:sp>
    </p:spTree>
    <p:extLst>
      <p:ext uri="{BB962C8B-B14F-4D97-AF65-F5344CB8AC3E}">
        <p14:creationId xmlns:p14="http://schemas.microsoft.com/office/powerpoint/2010/main" val="1932677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87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5" y="778054"/>
            <a:ext cx="9144000" cy="965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33"/>
          <p:cNvSpPr txBox="1">
            <a:spLocks/>
          </p:cNvSpPr>
          <p:nvPr/>
        </p:nvSpPr>
        <p:spPr>
          <a:xfrm>
            <a:off x="2768301" y="3248074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Présenté par :</a:t>
            </a:r>
          </a:p>
        </p:txBody>
      </p:sp>
      <p:sp>
        <p:nvSpPr>
          <p:cNvPr id="9" name="Google Shape;188;p33"/>
          <p:cNvSpPr txBox="1">
            <a:spLocks/>
          </p:cNvSpPr>
          <p:nvPr/>
        </p:nvSpPr>
        <p:spPr>
          <a:xfrm>
            <a:off x="-1591925" y="3211929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Sujet proposé et encadré par :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 idx="4294967295"/>
          </p:nvPr>
        </p:nvSpPr>
        <p:spPr>
          <a:xfrm>
            <a:off x="800962" y="1894920"/>
            <a:ext cx="7542081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Génération et réparation d’instances  pour JSON </a:t>
            </a:r>
            <a:r>
              <a:rPr lang="fr-FR" b="1" dirty="0" err="1"/>
              <a:t>Schema</a:t>
            </a:r>
            <a:endParaRPr lang="fr-FR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37155" y="-339439"/>
            <a:ext cx="45719" cy="71293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3504369" y="468744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Faculté de science et d’ingénierie</a:t>
            </a:r>
          </a:p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Département Informatique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90040" y="1061946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Spécialité: Science et Technologie Logiciel (STL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99346" y="3878153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Baazizi</a:t>
            </a:r>
            <a:r>
              <a:rPr lang="fr-FR" dirty="0"/>
              <a:t> Mohammed-Amine </a:t>
            </a:r>
          </a:p>
          <a:p>
            <a:r>
              <a:rPr lang="fr-FR" dirty="0"/>
              <a:t>Attouche Lyes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40790" y="3878153"/>
            <a:ext cx="198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Tabellout Yanis</a:t>
            </a:r>
          </a:p>
          <a:p>
            <a:endParaRPr lang="fr-FR" dirty="0"/>
          </a:p>
          <a:p>
            <a:r>
              <a:rPr lang="fr-FR" dirty="0" err="1"/>
              <a:t>Tabellout</a:t>
            </a:r>
            <a:r>
              <a:rPr lang="fr-FR" dirty="0"/>
              <a:t> Salim</a:t>
            </a:r>
          </a:p>
          <a:p>
            <a:endParaRPr lang="fr-FR" dirty="0"/>
          </a:p>
          <a:p>
            <a:r>
              <a:rPr lang="fr-FR" dirty="0" err="1"/>
              <a:t>Bouzourine</a:t>
            </a:r>
            <a:r>
              <a:rPr lang="fr-FR" dirty="0"/>
              <a:t> Hichem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61940-27D6-4E9B-9303-277A00A9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039" y="412956"/>
            <a:ext cx="1215945" cy="809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28076-8BFC-205B-285C-5A6B7D07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8" y="406406"/>
            <a:ext cx="1215945" cy="809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JEDI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78993-2B77-918D-A1C0-5367C2B7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88" y="1235484"/>
            <a:ext cx="7086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2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JEDI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1E7A-0847-A31E-2CB6-C311CDD4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85" y="1612336"/>
            <a:ext cx="5353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JEDI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93E94-693E-5977-6E91-A652F099D264}"/>
              </a:ext>
            </a:extLst>
          </p:cNvPr>
          <p:cNvSpPr/>
          <p:nvPr/>
        </p:nvSpPr>
        <p:spPr>
          <a:xfrm>
            <a:off x="410907" y="1104039"/>
            <a:ext cx="2323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TED (</a:t>
            </a:r>
            <a:r>
              <a:rPr lang="fr-FR" b="1" u="sng" dirty="0" err="1"/>
              <a:t>Tree</a:t>
            </a:r>
            <a:r>
              <a:rPr lang="fr-FR" b="1" u="sng" dirty="0"/>
              <a:t> Edit Distance) </a:t>
            </a:r>
            <a:endParaRPr lang="fr-FR" b="1" u="sng" kern="1200" dirty="0"/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A1D2A-18B3-CB83-CFC8-A861171C48A8}"/>
              </a:ext>
            </a:extLst>
          </p:cNvPr>
          <p:cNvSpPr/>
          <p:nvPr/>
        </p:nvSpPr>
        <p:spPr>
          <a:xfrm>
            <a:off x="1003404" y="1552370"/>
            <a:ext cx="4602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- Calculer la distance d’édition entre deux arbres JSON.</a:t>
            </a:r>
          </a:p>
          <a:p>
            <a:r>
              <a:rPr lang="fr-FR" kern="1200" dirty="0"/>
              <a:t>- TED = Min(Operations(T1,T2))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EE64A-B9AC-6F2D-1FA2-F0B8642485F6}"/>
              </a:ext>
            </a:extLst>
          </p:cNvPr>
          <p:cNvSpPr/>
          <p:nvPr/>
        </p:nvSpPr>
        <p:spPr>
          <a:xfrm>
            <a:off x="1042490" y="2954808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Operations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54A74F-11ED-C850-2D83-BED355F4C193}"/>
              </a:ext>
            </a:extLst>
          </p:cNvPr>
          <p:cNvSpPr/>
          <p:nvPr/>
        </p:nvSpPr>
        <p:spPr>
          <a:xfrm>
            <a:off x="2190135" y="2448232"/>
            <a:ext cx="543844" cy="12241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62CB4-FA53-D454-7544-C3711493D852}"/>
              </a:ext>
            </a:extLst>
          </p:cNvPr>
          <p:cNvSpPr/>
          <p:nvPr/>
        </p:nvSpPr>
        <p:spPr>
          <a:xfrm>
            <a:off x="2896710" y="2294343"/>
            <a:ext cx="1486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- Suppression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0EA40-25D2-5F84-88CE-615C30A10961}"/>
              </a:ext>
            </a:extLst>
          </p:cNvPr>
          <p:cNvSpPr/>
          <p:nvPr/>
        </p:nvSpPr>
        <p:spPr>
          <a:xfrm>
            <a:off x="4383014" y="2302686"/>
            <a:ext cx="2943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/>
              <a:t>Nœuds de T1 ne sont pas dans 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027-AC10-B048-C383-EFEDB5B9587D}"/>
              </a:ext>
            </a:extLst>
          </p:cNvPr>
          <p:cNvSpPr/>
          <p:nvPr/>
        </p:nvSpPr>
        <p:spPr>
          <a:xfrm>
            <a:off x="2896710" y="281959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- Ajout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83386-1E5F-17F7-82F5-873D35E46A78}"/>
              </a:ext>
            </a:extLst>
          </p:cNvPr>
          <p:cNvSpPr/>
          <p:nvPr/>
        </p:nvSpPr>
        <p:spPr>
          <a:xfrm>
            <a:off x="4383014" y="2800919"/>
            <a:ext cx="2943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/>
              <a:t>Nœuds de T2 ne sont pas dans 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313E-8C0A-B277-8BBD-D0D0236D5036}"/>
              </a:ext>
            </a:extLst>
          </p:cNvPr>
          <p:cNvSpPr/>
          <p:nvPr/>
        </p:nvSpPr>
        <p:spPr>
          <a:xfrm>
            <a:off x="2896710" y="3364570"/>
            <a:ext cx="1454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- Modification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585E-1940-EC8E-8031-2488E9A12957}"/>
              </a:ext>
            </a:extLst>
          </p:cNvPr>
          <p:cNvSpPr/>
          <p:nvPr/>
        </p:nvSpPr>
        <p:spPr>
          <a:xfrm>
            <a:off x="4402362" y="3384448"/>
            <a:ext cx="294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/>
              <a:t>Nœuds de T1 ne sont pas dans T2</a:t>
            </a:r>
          </a:p>
          <a:p>
            <a:r>
              <a:rPr lang="fr-FR" kern="1200" dirty="0"/>
              <a:t>Mais avec un autre valeur</a:t>
            </a:r>
          </a:p>
        </p:txBody>
      </p:sp>
    </p:spTree>
    <p:extLst>
      <p:ext uri="{BB962C8B-B14F-4D97-AF65-F5344CB8AC3E}">
        <p14:creationId xmlns:p14="http://schemas.microsoft.com/office/powerpoint/2010/main" val="1085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Réparation d’instance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21CE-A4C2-AE7B-FE92-7AE087FCAA33}"/>
              </a:ext>
            </a:extLst>
          </p:cNvPr>
          <p:cNvSpPr/>
          <p:nvPr/>
        </p:nvSpPr>
        <p:spPr>
          <a:xfrm>
            <a:off x="492023" y="1133536"/>
            <a:ext cx="5464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La validation d’une instance invalide produit un arbre de d’erreurs.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81F15-8292-4AE9-679C-F093B148AB75}"/>
              </a:ext>
            </a:extLst>
          </p:cNvPr>
          <p:cNvGrpSpPr/>
          <p:nvPr/>
        </p:nvGrpSpPr>
        <p:grpSpPr>
          <a:xfrm>
            <a:off x="545380" y="1522883"/>
            <a:ext cx="7315380" cy="2237955"/>
            <a:chOff x="914310" y="1964216"/>
            <a:chExt cx="7315380" cy="1187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99D91-FAAC-7E92-76B0-886DDB23A1F4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1"/>
              <a:chOff x="0" y="295072"/>
              <a:chExt cx="7315380" cy="10206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E078C9-CC0B-1CFE-5B9C-B431D547BA09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865B8-EB68-174B-21A9-0AD378332581}"/>
                  </a:ext>
                </a:extLst>
              </p:cNvPr>
              <p:cNvSpPr txBox="1"/>
              <p:nvPr/>
            </p:nvSpPr>
            <p:spPr>
              <a:xfrm>
                <a:off x="0" y="295073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/>
                  <a:t>Peut ont s’en servir de cet arbre pour réparer nos instances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/>
                  <a:t> Y a-t-il une relation entre le nombre d’erreur .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A93881-482B-6AC2-923C-679E3EF3916B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0CACF2-2312-E0CA-B0F8-A6B5B39581F7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92DE3633-2E9F-6245-2984-9DE0B1D7C927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/>
                  <a:t>Question</a:t>
                </a:r>
                <a:endParaRPr lang="ar-DZ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proposée</a:t>
            </a:r>
          </a:p>
        </p:txBody>
      </p:sp>
    </p:spTree>
    <p:extLst>
      <p:ext uri="{BB962C8B-B14F-4D97-AF65-F5344CB8AC3E}">
        <p14:creationId xmlns:p14="http://schemas.microsoft.com/office/powerpoint/2010/main" val="260568699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résultas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59645"/>
      </p:ext>
    </p:extLst>
  </p:cSld>
  <p:clrMapOvr>
    <a:masterClrMapping/>
  </p:clrMapOvr>
  <p:transition spd="slow"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05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Conclusion et perspectives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0103" y="107950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Conclusion et 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9500" y="1498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46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219128" y="3314391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Des questions ?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5" name="Google Shape;9179;p71"/>
          <p:cNvGrpSpPr/>
          <p:nvPr/>
        </p:nvGrpSpPr>
        <p:grpSpPr>
          <a:xfrm>
            <a:off x="3665730" y="1228614"/>
            <a:ext cx="1931890" cy="1997185"/>
            <a:chOff x="892750" y="4993750"/>
            <a:chExt cx="483125" cy="483125"/>
          </a:xfrm>
        </p:grpSpPr>
        <p:sp>
          <p:nvSpPr>
            <p:cNvPr id="6" name="Google Shape;9180;p71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Google Shape;9181;p71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2;p71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187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 de la présentation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-463270" y="1977025"/>
            <a:ext cx="2455752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Introduction et problématique</a:t>
            </a:r>
            <a:endParaRPr sz="1800" dirty="0">
              <a:solidFill>
                <a:schemeClr val="tx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392" name="Google Shape;392;p46"/>
          <p:cNvGrpSpPr/>
          <p:nvPr/>
        </p:nvGrpSpPr>
        <p:grpSpPr>
          <a:xfrm>
            <a:off x="1" y="2659250"/>
            <a:ext cx="9144000" cy="917975"/>
            <a:chOff x="1288650" y="2659250"/>
            <a:chExt cx="6566700" cy="917975"/>
          </a:xfrm>
        </p:grpSpPr>
        <p:sp>
          <p:nvSpPr>
            <p:cNvPr id="393" name="Google Shape;393;p46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537936" y="2659250"/>
              <a:ext cx="59962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6"/>
            <p:cNvSpPr/>
            <p:nvPr/>
          </p:nvSpPr>
          <p:spPr>
            <a:xfrm rot="10800000" flipH="1">
              <a:off x="3028265" y="2777125"/>
              <a:ext cx="586716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85;p46"/>
          <p:cNvSpPr txBox="1"/>
          <p:nvPr/>
        </p:nvSpPr>
        <p:spPr>
          <a:xfrm>
            <a:off x="3169637" y="2093752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proposée</a:t>
            </a:r>
          </a:p>
        </p:txBody>
      </p:sp>
      <p:sp>
        <p:nvSpPr>
          <p:cNvPr id="18" name="Google Shape;385;p46"/>
          <p:cNvSpPr txBox="1"/>
          <p:nvPr/>
        </p:nvSpPr>
        <p:spPr>
          <a:xfrm>
            <a:off x="1204129" y="3612262"/>
            <a:ext cx="327553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Concepts</a:t>
            </a:r>
          </a:p>
        </p:txBody>
      </p:sp>
      <p:sp>
        <p:nvSpPr>
          <p:cNvPr id="19" name="Google Shape;385;p46"/>
          <p:cNvSpPr txBox="1"/>
          <p:nvPr/>
        </p:nvSpPr>
        <p:spPr>
          <a:xfrm>
            <a:off x="5128556" y="3636048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résultats</a:t>
            </a:r>
          </a:p>
        </p:txBody>
      </p:sp>
      <p:sp>
        <p:nvSpPr>
          <p:cNvPr id="21" name="Google Shape;394;p46"/>
          <p:cNvSpPr/>
          <p:nvPr/>
        </p:nvSpPr>
        <p:spPr>
          <a:xfrm>
            <a:off x="4339625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;p46"/>
          <p:cNvSpPr/>
          <p:nvPr/>
        </p:nvSpPr>
        <p:spPr>
          <a:xfrm>
            <a:off x="7961914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7;p46"/>
          <p:cNvSpPr/>
          <p:nvPr/>
        </p:nvSpPr>
        <p:spPr>
          <a:xfrm rot="10800000" flipH="1">
            <a:off x="6274838" y="2777252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85;p46"/>
          <p:cNvSpPr txBox="1"/>
          <p:nvPr/>
        </p:nvSpPr>
        <p:spPr>
          <a:xfrm>
            <a:off x="6791926" y="2083925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Introduction et problématique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564" y="253209"/>
            <a:ext cx="75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  <a:latin typeface="Reem Kufi" pitchFamily="2"/>
              </a:rPr>
              <a:t>Introduction  et problématique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1353" y="1254088"/>
            <a:ext cx="85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JSON </a:t>
            </a:r>
            <a:r>
              <a:rPr lang="fr-FR" sz="1600" dirty="0" err="1"/>
              <a:t>Schema</a:t>
            </a:r>
            <a:r>
              <a:rPr lang="fr-FR" sz="1600" dirty="0"/>
              <a:t> s’est imposé comme un standard pour décrire et valider les fichiers JSON.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8313CD-721D-4B00-98BE-9D3969FE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363247"/>
              </p:ext>
            </p:extLst>
          </p:nvPr>
        </p:nvGraphicFramePr>
        <p:xfrm>
          <a:off x="359984" y="1688991"/>
          <a:ext cx="7315380" cy="1536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85C1A31-FF10-D2A6-DF0E-9231A2EAA2BC}"/>
              </a:ext>
            </a:extLst>
          </p:cNvPr>
          <p:cNvGrpSpPr/>
          <p:nvPr/>
        </p:nvGrpSpPr>
        <p:grpSpPr>
          <a:xfrm>
            <a:off x="359984" y="3225484"/>
            <a:ext cx="7315380" cy="1760174"/>
            <a:chOff x="359984" y="3225484"/>
            <a:chExt cx="7315380" cy="176017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5AF61E3-1378-DB1A-E6EC-ED50751461A9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4A332-6D11-F130-D850-2C7C8CAAE874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F4F4C5-F8D2-F10B-2B0F-523975C3D98D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/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/>
                  <a:t> Valider l’instance par rapport a un </a:t>
                </a:r>
                <a:r>
                  <a:rPr lang="fr-FR" sz="1500" dirty="0" err="1"/>
                  <a:t>schema</a:t>
                </a:r>
                <a:r>
                  <a:rPr lang="fr-FR" sz="1500" dirty="0"/>
                  <a:t> donné.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/>
                  <a:t> Utilisation d’une méthode arborescente  pour analyser le type d’erreur de validation.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/>
                  <a:t> Définir une méthode de réparation d’instance.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fr-FR" sz="1500" dirty="0"/>
                  <a:t>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6E0E1A-ACC5-5E11-89F1-E80B46BC01F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EB44465-32C5-3FDE-4823-DA689F43204D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2AEA74CE-AEFE-4FE1-2E93-60FD645D4403}"/>
                  </a:ext>
                </a:extLst>
              </p:cNvPr>
              <p:cNvSpPr txBox="1"/>
              <p:nvPr/>
            </p:nvSpPr>
            <p:spPr>
              <a:xfrm>
                <a:off x="431688" y="2078222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/>
                  <a:t>Solution</a:t>
                </a:r>
                <a:endParaRPr lang="ar-DZ" sz="2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2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Concepts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65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JSON </a:t>
            </a:r>
            <a:r>
              <a:rPr lang="fr-FR" sz="2800" dirty="0" err="1"/>
              <a:t>Schema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241300" y="911497"/>
            <a:ext cx="5240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Norme permettant de décrire la structure des fichiers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0A7AB-8DE3-3DAB-A212-CC89692C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375931"/>
            <a:ext cx="4087352" cy="3583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081F7-927C-E7A4-8E80-02EB43A46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021" y="2041423"/>
            <a:ext cx="2171700" cy="15621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AA20DAA-C4A0-D18D-81F8-5C1B058F5B71}"/>
              </a:ext>
            </a:extLst>
          </p:cNvPr>
          <p:cNvSpPr/>
          <p:nvPr/>
        </p:nvSpPr>
        <p:spPr>
          <a:xfrm>
            <a:off x="4077930" y="2722921"/>
            <a:ext cx="1474839" cy="19910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3205576" y="4586933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263408" y="4586933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2827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Validation d’instance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79C13-B7BD-C8B9-C5B4-F4EDD3C9B0EE}"/>
              </a:ext>
            </a:extLst>
          </p:cNvPr>
          <p:cNvSpPr/>
          <p:nvPr/>
        </p:nvSpPr>
        <p:spPr>
          <a:xfrm>
            <a:off x="241300" y="1048666"/>
            <a:ext cx="7417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Lors de la validation des fichiers JSON, tout fichier respectant son schéma (structure) est dit</a:t>
            </a:r>
          </a:p>
          <a:p>
            <a:r>
              <a:rPr lang="fr-FR" dirty="0"/>
              <a:t> instance valide, sinon elle est invalide.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BE561-A33A-5293-EA7C-7222CA17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79" y="1818389"/>
            <a:ext cx="2171700" cy="15621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27D6242-6A12-5CF8-0207-CE67AC55C6E9}"/>
              </a:ext>
            </a:extLst>
          </p:cNvPr>
          <p:cNvGrpSpPr/>
          <p:nvPr/>
        </p:nvGrpSpPr>
        <p:grpSpPr>
          <a:xfrm>
            <a:off x="5406208" y="2091044"/>
            <a:ext cx="1424906" cy="589938"/>
            <a:chOff x="5406208" y="2091044"/>
            <a:chExt cx="1424906" cy="5899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DFB72F-B3FD-F10E-0C5A-E0027F66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9039" y="2091044"/>
              <a:ext cx="1362075" cy="371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702F19B-A155-B705-BACC-FA96917E8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6208" y="2509532"/>
              <a:ext cx="314325" cy="17145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911492-8AA9-94D5-D014-4F0BE3A5BCF1}"/>
              </a:ext>
            </a:extLst>
          </p:cNvPr>
          <p:cNvSpPr/>
          <p:nvPr/>
        </p:nvSpPr>
        <p:spPr>
          <a:xfrm>
            <a:off x="1228482" y="3633169"/>
            <a:ext cx="1486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Instance Valide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B5B7E1-CD9F-681E-BD9A-0279B333B8BB}"/>
              </a:ext>
            </a:extLst>
          </p:cNvPr>
          <p:cNvSpPr/>
          <p:nvPr/>
        </p:nvSpPr>
        <p:spPr>
          <a:xfrm>
            <a:off x="5563370" y="3637265"/>
            <a:ext cx="1624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Instance Invalide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F7C045-2DB9-8079-FF4D-40B09A0D00AE}"/>
              </a:ext>
            </a:extLst>
          </p:cNvPr>
          <p:cNvSpPr/>
          <p:nvPr/>
        </p:nvSpPr>
        <p:spPr>
          <a:xfrm>
            <a:off x="1110987" y="4401346"/>
            <a:ext cx="7154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La validation sur une instance invalide produit un arbre d’erreur (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an exemple)</a:t>
            </a:r>
          </a:p>
        </p:txBody>
      </p:sp>
    </p:spTree>
    <p:extLst>
      <p:ext uri="{BB962C8B-B14F-4D97-AF65-F5344CB8AC3E}">
        <p14:creationId xmlns:p14="http://schemas.microsoft.com/office/powerpoint/2010/main" val="26736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Similarité  JSON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79C13-B7BD-C8B9-C5B4-F4EDD3C9B0EE}"/>
              </a:ext>
            </a:extLst>
          </p:cNvPr>
          <p:cNvSpPr/>
          <p:nvPr/>
        </p:nvSpPr>
        <p:spPr>
          <a:xfrm>
            <a:off x="410907" y="1104039"/>
            <a:ext cx="5009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Mesurer la ressemblance de deux documents JSON J1 et J2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5335F-6099-5541-C53E-D1ECC9CB0A04}"/>
              </a:ext>
            </a:extLst>
          </p:cNvPr>
          <p:cNvSpPr/>
          <p:nvPr/>
        </p:nvSpPr>
        <p:spPr>
          <a:xfrm>
            <a:off x="344539" y="1929136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Approches existantes: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E4CDE-D384-88FA-6CD3-15839B7B65A3}"/>
              </a:ext>
            </a:extLst>
          </p:cNvPr>
          <p:cNvSpPr/>
          <p:nvPr/>
        </p:nvSpPr>
        <p:spPr>
          <a:xfrm>
            <a:off x="3120296" y="1929136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Top-down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4183B-7838-3B2E-C876-C9BCACFBE49D}"/>
              </a:ext>
            </a:extLst>
          </p:cNvPr>
          <p:cNvSpPr/>
          <p:nvPr/>
        </p:nvSpPr>
        <p:spPr>
          <a:xfrm>
            <a:off x="364826" y="2906588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Limitations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8D3A1-9FE7-B4FF-DFDA-8801B89DD826}"/>
              </a:ext>
            </a:extLst>
          </p:cNvPr>
          <p:cNvSpPr/>
          <p:nvPr/>
        </p:nvSpPr>
        <p:spPr>
          <a:xfrm>
            <a:off x="3120295" y="2833704"/>
            <a:ext cx="386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Structure du document ignorée.</a:t>
            </a:r>
          </a:p>
          <a:p>
            <a:pPr marL="285750" indent="-285750">
              <a:buFontTx/>
              <a:buChar char="-"/>
            </a:pPr>
            <a:r>
              <a:rPr lang="fr-FR" dirty="0"/>
              <a:t>Aucune garantie sur la qualité du résultats.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DDCD0-BE27-D599-360A-C0C33F436223}"/>
              </a:ext>
            </a:extLst>
          </p:cNvPr>
          <p:cNvSpPr/>
          <p:nvPr/>
        </p:nvSpPr>
        <p:spPr>
          <a:xfrm>
            <a:off x="3650248" y="4342772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58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JEDI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79C13-B7BD-C8B9-C5B4-F4EDD3C9B0EE}"/>
              </a:ext>
            </a:extLst>
          </p:cNvPr>
          <p:cNvSpPr/>
          <p:nvPr/>
        </p:nvSpPr>
        <p:spPr>
          <a:xfrm>
            <a:off x="410907" y="1104039"/>
            <a:ext cx="879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Algorithme qui permet de calculer la similarité entre deux documents en utilisant une </a:t>
            </a:r>
            <a:r>
              <a:rPr lang="fr-FR" kern="1200" dirty="0"/>
              <a:t>Approche arborescente</a:t>
            </a:r>
          </a:p>
          <a:p>
            <a:endParaRPr lang="fr-F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F3873-0BB9-CCDE-303D-D96E3EF98CD3}"/>
              </a:ext>
            </a:extLst>
          </p:cNvPr>
          <p:cNvGrpSpPr/>
          <p:nvPr/>
        </p:nvGrpSpPr>
        <p:grpSpPr>
          <a:xfrm>
            <a:off x="545380" y="1522885"/>
            <a:ext cx="7315380" cy="1488820"/>
            <a:chOff x="914310" y="1964216"/>
            <a:chExt cx="7315380" cy="11876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94628-165F-1C68-C353-43D540EB6BA3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0"/>
              <a:chOff x="0" y="295072"/>
              <a:chExt cx="7315380" cy="1020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B2FD38-5106-AFD3-40B6-6F08BCE240DB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52EB02-9AC6-42BA-74A3-81D3FEA9CBDB}"/>
                  </a:ext>
                </a:extLst>
              </p:cNvPr>
              <p:cNvSpPr txBox="1"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/>
                  <a:t>Transformer Chaque instance en arbre (T1 et T2)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/>
                  <a:t> Calculer le nombre d’opération ( ajout, suppression, modification) minimal pour transformer l’arbre T1 en T2.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D2AD16-4FAA-58EB-D3CA-869AEAEB5172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B01D6E-D64A-3335-EDD9-3936358B91AD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B25D1795-ED12-92E5-4396-7C81FE6F6B11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/>
                  <a:t>Comment?</a:t>
                </a:r>
                <a:endParaRPr lang="ar-DZ" sz="1800" kern="1200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5E19CA-66F1-35D1-E4E7-C5AA6F31F20A}"/>
              </a:ext>
            </a:extLst>
          </p:cNvPr>
          <p:cNvGrpSpPr/>
          <p:nvPr/>
        </p:nvGrpSpPr>
        <p:grpSpPr>
          <a:xfrm>
            <a:off x="545380" y="3116767"/>
            <a:ext cx="7315380" cy="1403720"/>
            <a:chOff x="359984" y="3225484"/>
            <a:chExt cx="7315380" cy="1760174"/>
          </a:xfrm>
        </p:grpSpPr>
        <p:grpSp>
          <p:nvGrpSpPr>
            <p:cNvPr id="17" name="Groupe 4">
              <a:extLst>
                <a:ext uri="{FF2B5EF4-FFF2-40B4-BE49-F238E27FC236}">
                  <a16:creationId xmlns:a16="http://schemas.microsoft.com/office/drawing/2014/main" id="{2F941F97-7975-DDBD-45B3-59B5CDDF014C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C67965A-283D-E498-9A39-5FC42338E62C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ZoneTexte 7">
                <a:extLst>
                  <a:ext uri="{FF2B5EF4-FFF2-40B4-BE49-F238E27FC236}">
                    <a16:creationId xmlns:a16="http://schemas.microsoft.com/office/drawing/2014/main" id="{96251A0D-8036-274C-C118-99F7EBD90A14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/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/>
                  <a:t> Complexité en O(n^2)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/>
              </a:p>
            </p:txBody>
          </p:sp>
        </p:grpSp>
        <p:grpSp>
          <p:nvGrpSpPr>
            <p:cNvPr id="18" name="Groupe 8">
              <a:extLst>
                <a:ext uri="{FF2B5EF4-FFF2-40B4-BE49-F238E27FC236}">
                  <a16:creationId xmlns:a16="http://schemas.microsoft.com/office/drawing/2014/main" id="{0AD1FCF9-4738-4924-0284-80907C2D3A0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9" name="Rectangle : coins arrondis 9">
                <a:extLst>
                  <a:ext uri="{FF2B5EF4-FFF2-40B4-BE49-F238E27FC236}">
                    <a16:creationId xmlns:a16="http://schemas.microsoft.com/office/drawing/2014/main" id="{F8A4E792-9370-8FBC-7FE1-F4D627085F74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ectangle : coins arrondis 4">
                <a:extLst>
                  <a:ext uri="{FF2B5EF4-FFF2-40B4-BE49-F238E27FC236}">
                    <a16:creationId xmlns:a16="http://schemas.microsoft.com/office/drawing/2014/main" id="{C13A750B-77EF-3BDF-8EFA-1B2846AAF7D4}"/>
                  </a:ext>
                </a:extLst>
              </p:cNvPr>
              <p:cNvSpPr txBox="1"/>
              <p:nvPr/>
            </p:nvSpPr>
            <p:spPr>
              <a:xfrm>
                <a:off x="431688" y="2078220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/>
                  <a:t>Résultat</a:t>
                </a:r>
                <a:endParaRPr lang="ar-DZ" sz="2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1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Meeting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479</Words>
  <Application>Microsoft Office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Reem Kufi</vt:lpstr>
      <vt:lpstr>Source Sans Pro</vt:lpstr>
      <vt:lpstr>Wingdings</vt:lpstr>
      <vt:lpstr>Simple Meeting by Slidesgo</vt:lpstr>
      <vt:lpstr>Génération et réparation d’instances  pour JSON Schema</vt:lpstr>
      <vt:lpstr>Plan de la présentation</vt:lpstr>
      <vt:lpstr>01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04</vt:lpstr>
      <vt:lpstr>05</vt:lpstr>
      <vt:lpstr>PowerPoint Presentation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systeme de questions réponses basé documents par apprentissage automatique</dc:title>
  <dc:creator>Wassil Dahimene</dc:creator>
  <cp:lastModifiedBy>Oufa .</cp:lastModifiedBy>
  <cp:revision>757</cp:revision>
  <dcterms:modified xsi:type="dcterms:W3CDTF">2024-04-17T22:18:20Z</dcterms:modified>
</cp:coreProperties>
</file>