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269" r:id="rId3"/>
    <p:sldId id="259" r:id="rId4"/>
    <p:sldId id="372" r:id="rId5"/>
    <p:sldId id="302" r:id="rId6"/>
    <p:sldId id="374" r:id="rId7"/>
    <p:sldId id="373" r:id="rId8"/>
    <p:sldId id="377" r:id="rId9"/>
    <p:sldId id="378" r:id="rId10"/>
    <p:sldId id="366" r:id="rId11"/>
    <p:sldId id="367" r:id="rId12"/>
    <p:sldId id="371" r:id="rId13"/>
    <p:sldId id="369" r:id="rId14"/>
    <p:sldId id="370" r:id="rId15"/>
    <p:sldId id="303" r:id="rId16"/>
    <p:sldId id="379" r:id="rId17"/>
    <p:sldId id="304" r:id="rId18"/>
    <p:sldId id="380" r:id="rId19"/>
    <p:sldId id="381" r:id="rId20"/>
    <p:sldId id="389" r:id="rId21"/>
    <p:sldId id="305" r:id="rId22"/>
    <p:sldId id="384" r:id="rId23"/>
    <p:sldId id="385" r:id="rId24"/>
    <p:sldId id="386" r:id="rId25"/>
    <p:sldId id="387" r:id="rId26"/>
    <p:sldId id="388" r:id="rId27"/>
    <p:sldId id="382" r:id="rId28"/>
    <p:sldId id="326" r:id="rId29"/>
    <p:sldId id="32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F91C1-1B9A-4320-8E6E-72C94863D3BA}">
  <a:tblStyle styleId="{A3FF91C1-1B9A-4320-8E6E-72C94863D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372" autoAdjust="0"/>
  </p:normalViewPr>
  <p:slideViewPr>
    <p:cSldViewPr snapToGrid="0">
      <p:cViewPr varScale="1">
        <p:scale>
          <a:sx n="126" d="100"/>
          <a:sy n="126" d="100"/>
        </p:scale>
        <p:origin x="139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TOP-down : Commencer à examiner les éléments les plus généraux puis en descendant progressivement au détail, en effet on compare la hiérarchie et non la valeur</a:t>
            </a:r>
          </a:p>
        </p:txBody>
      </p:sp>
    </p:spTree>
    <p:extLst>
      <p:ext uri="{BB962C8B-B14F-4D97-AF65-F5344CB8AC3E}">
        <p14:creationId xmlns:p14="http://schemas.microsoft.com/office/powerpoint/2010/main" val="19326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8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Même coût </a:t>
            </a:r>
          </a:p>
        </p:txBody>
      </p:sp>
    </p:spTree>
    <p:extLst>
      <p:ext uri="{BB962C8B-B14F-4D97-AF65-F5344CB8AC3E}">
        <p14:creationId xmlns:p14="http://schemas.microsoft.com/office/powerpoint/2010/main" val="58243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S’est à dire essayer de faire correspondre pour chaque nœud de T1 dans T2 </a:t>
            </a:r>
          </a:p>
        </p:txBody>
      </p:sp>
    </p:spTree>
    <p:extLst>
      <p:ext uri="{BB962C8B-B14F-4D97-AF65-F5344CB8AC3E}">
        <p14:creationId xmlns:p14="http://schemas.microsoft.com/office/powerpoint/2010/main" val="114695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36990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MTN passons à la présentation de </a:t>
            </a:r>
            <a:r>
              <a:rPr lang="fr-FR"/>
              <a:t>notre solution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0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397699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nous passons à l’implémentation ainsi que les résultats de certains tests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7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16858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97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13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49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9479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4098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63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899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592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réaliser </a:t>
            </a:r>
          </a:p>
        </p:txBody>
      </p:sp>
    </p:spTree>
    <p:extLst>
      <p:ext uri="{BB962C8B-B14F-4D97-AF65-F5344CB8AC3E}">
        <p14:creationId xmlns:p14="http://schemas.microsoft.com/office/powerpoint/2010/main" val="365531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5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9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on passe à certains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4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1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5" y="778054"/>
            <a:ext cx="9144000" cy="965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33"/>
          <p:cNvSpPr txBox="1">
            <a:spLocks/>
          </p:cNvSpPr>
          <p:nvPr/>
        </p:nvSpPr>
        <p:spPr>
          <a:xfrm>
            <a:off x="2768301" y="3248074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Présenté par :</a:t>
            </a:r>
          </a:p>
        </p:txBody>
      </p:sp>
      <p:sp>
        <p:nvSpPr>
          <p:cNvPr id="9" name="Google Shape;188;p33"/>
          <p:cNvSpPr txBox="1">
            <a:spLocks/>
          </p:cNvSpPr>
          <p:nvPr/>
        </p:nvSpPr>
        <p:spPr>
          <a:xfrm>
            <a:off x="-1591925" y="3211929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Sujet proposé et encadré par :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 idx="4294967295"/>
          </p:nvPr>
        </p:nvSpPr>
        <p:spPr>
          <a:xfrm>
            <a:off x="800962" y="1894920"/>
            <a:ext cx="7542081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Génération et réparation d’instances  pour JSON </a:t>
            </a:r>
            <a:r>
              <a:rPr lang="fr-FR" b="1" dirty="0" err="1"/>
              <a:t>Schema</a:t>
            </a:r>
            <a:endParaRPr lang="fr-FR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37155" y="-339439"/>
            <a:ext cx="45719" cy="712930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/>
          <p:cNvSpPr txBox="1"/>
          <p:nvPr/>
        </p:nvSpPr>
        <p:spPr>
          <a:xfrm>
            <a:off x="3504369" y="468744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Faculté de science et d’ingénierie</a:t>
            </a:r>
          </a:p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Département Informatique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90040" y="1061946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Spécialité: Science et Technologie Logiciel (STL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99346" y="3878153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Baazizi</a:t>
            </a:r>
            <a:r>
              <a:rPr lang="fr-FR" dirty="0"/>
              <a:t> Mohammed-Amine </a:t>
            </a:r>
          </a:p>
          <a:p>
            <a:r>
              <a:rPr lang="fr-FR" dirty="0"/>
              <a:t>Attouche Lyes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40790" y="3878153"/>
            <a:ext cx="198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Tabellout Yanis</a:t>
            </a:r>
          </a:p>
          <a:p>
            <a:endParaRPr lang="fr-FR" dirty="0"/>
          </a:p>
          <a:p>
            <a:r>
              <a:rPr lang="fr-FR" dirty="0" err="1"/>
              <a:t>Tabellout</a:t>
            </a:r>
            <a:r>
              <a:rPr lang="fr-FR" dirty="0"/>
              <a:t> Salim</a:t>
            </a:r>
          </a:p>
          <a:p>
            <a:endParaRPr lang="fr-FR" dirty="0"/>
          </a:p>
          <a:p>
            <a:r>
              <a:rPr lang="fr-FR" dirty="0" err="1"/>
              <a:t>Bouzourine</a:t>
            </a:r>
            <a:r>
              <a:rPr lang="fr-FR" dirty="0"/>
              <a:t> Hichem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61940-27D6-4E9B-9303-277A00A9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039" y="412956"/>
            <a:ext cx="1215945" cy="809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28076-8BFC-205B-285C-5A6B7D07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8" y="406406"/>
            <a:ext cx="1957606" cy="809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>
            <a:extLst>
              <a:ext uri="{FF2B5EF4-FFF2-40B4-BE49-F238E27FC236}">
                <a16:creationId xmlns:a16="http://schemas.microsoft.com/office/drawing/2014/main" id="{045FB0B4-0983-87C3-FB63-B1561E81F587}"/>
              </a:ext>
            </a:extLst>
          </p:cNvPr>
          <p:cNvGrpSpPr/>
          <p:nvPr/>
        </p:nvGrpSpPr>
        <p:grpSpPr>
          <a:xfrm>
            <a:off x="4567327" y="1446715"/>
            <a:ext cx="4186240" cy="3288024"/>
            <a:chOff x="372587" y="977262"/>
            <a:chExt cx="4266565" cy="3606800"/>
          </a:xfrm>
        </p:grpSpPr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57BE81EA-0D15-A66E-5E4A-EADAC28E582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5F610C32-DDDA-2EDB-88F1-005FB8C67E5F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41300" y="63500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Similarité  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3A7F-BF31-2AC8-0649-C231440F359D}"/>
              </a:ext>
            </a:extLst>
          </p:cNvPr>
          <p:cNvSpPr/>
          <p:nvPr/>
        </p:nvSpPr>
        <p:spPr>
          <a:xfrm>
            <a:off x="167725" y="900511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7D17A843-CD2E-8DD5-27A5-A0F83B1D4C45}"/>
              </a:ext>
            </a:extLst>
          </p:cNvPr>
          <p:cNvGrpSpPr/>
          <p:nvPr/>
        </p:nvGrpSpPr>
        <p:grpSpPr>
          <a:xfrm>
            <a:off x="385760" y="1447800"/>
            <a:ext cx="4186240" cy="3288024"/>
            <a:chOff x="372587" y="977262"/>
            <a:chExt cx="4266565" cy="36068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17609942-9657-4502-DAAC-BF40FBF3C5D9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E4740F7-1561-EBAE-9089-FBF5FB388C6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BDC0A12F-FB5F-EB05-60B4-66A54DBFFA59}"/>
              </a:ext>
            </a:extLst>
          </p:cNvPr>
          <p:cNvSpPr txBox="1"/>
          <p:nvPr/>
        </p:nvSpPr>
        <p:spPr>
          <a:xfrm>
            <a:off x="514349" y="2039668"/>
            <a:ext cx="4572000" cy="18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title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"star"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r.time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125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825" dirty="0"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cast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dirty="0">
                <a:latin typeface="Courier New"/>
                <a:cs typeface="Courier New"/>
              </a:rPr>
              <a:t> {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Han"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"Ford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latin typeface="Courier New"/>
                <a:cs typeface="Courier New"/>
              </a:rPr>
              <a:t>,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spc="-5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Leia"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"Fisher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b="1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}</a:t>
            </a:r>
            <a:endParaRPr lang="fr-FR" sz="1400" dirty="0">
              <a:latin typeface="Courier New"/>
              <a:cs typeface="Courier New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0CE3074-6662-2BFA-D1A4-C81A86009773}"/>
              </a:ext>
            </a:extLst>
          </p:cNvPr>
          <p:cNvSpPr txBox="1"/>
          <p:nvPr/>
        </p:nvSpPr>
        <p:spPr>
          <a:xfrm>
            <a:off x="514350" y="412836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BFA7567A-AE03-D920-3F65-7EC3B8CA8D17}"/>
              </a:ext>
            </a:extLst>
          </p:cNvPr>
          <p:cNvSpPr txBox="1"/>
          <p:nvPr/>
        </p:nvSpPr>
        <p:spPr>
          <a:xfrm>
            <a:off x="447992" y="168408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5602B39-CAEA-E61A-A47E-56593DC6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9" y="1631088"/>
            <a:ext cx="3434824" cy="29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79C13-B7BD-C8B9-C5B4-F4EDD3C9B0EE}"/>
              </a:ext>
            </a:extLst>
          </p:cNvPr>
          <p:cNvSpPr/>
          <p:nvPr/>
        </p:nvSpPr>
        <p:spPr>
          <a:xfrm>
            <a:off x="410907" y="1104039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F3873-0BB9-CCDE-303D-D96E3EF98CD3}"/>
              </a:ext>
            </a:extLst>
          </p:cNvPr>
          <p:cNvGrpSpPr/>
          <p:nvPr/>
        </p:nvGrpSpPr>
        <p:grpSpPr>
          <a:xfrm>
            <a:off x="545380" y="1533971"/>
            <a:ext cx="7061920" cy="1933129"/>
            <a:chOff x="914310" y="1969864"/>
            <a:chExt cx="7315380" cy="11820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94628-165F-1C68-C353-43D540EB6BA3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0"/>
              <a:chOff x="0" y="295072"/>
              <a:chExt cx="7315380" cy="1020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B2FD38-5106-AFD3-40B6-6F08BCE240DB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52EB02-9AC6-42BA-74A3-81D3FEA9CBDB}"/>
                  </a:ext>
                </a:extLst>
              </p:cNvPr>
              <p:cNvSpPr txBox="1"/>
              <p:nvPr/>
            </p:nvSpPr>
            <p:spPr>
              <a:xfrm>
                <a:off x="0" y="295072"/>
                <a:ext cx="7315380" cy="848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Chaque instance en arbre (T1 et T2)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Calculer la distance d’édition pour chaque nœuds 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Sauvegarder le résultat dans la matrice d’édition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D2AD16-4FAA-58EB-D3CA-869AEAEB5172}"/>
                </a:ext>
              </a:extLst>
            </p:cNvPr>
            <p:cNvGrpSpPr/>
            <p:nvPr/>
          </p:nvGrpSpPr>
          <p:grpSpPr>
            <a:xfrm>
              <a:off x="1339517" y="1969864"/>
              <a:ext cx="5120766" cy="223858"/>
              <a:chOff x="410458" y="155393"/>
              <a:chExt cx="5120766" cy="2238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B01D6E-D64A-3335-EDD9-3936358B91AD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6">
                <a:extLst>
                  <a:ext uri="{FF2B5EF4-FFF2-40B4-BE49-F238E27FC236}">
                    <a16:creationId xmlns:a16="http://schemas.microsoft.com/office/drawing/2014/main" id="{B25D1795-ED12-92E5-4396-7C81FE6F6B11}"/>
                  </a:ext>
                </a:extLst>
              </p:cNvPr>
              <p:cNvSpPr txBox="1"/>
              <p:nvPr/>
            </p:nvSpPr>
            <p:spPr>
              <a:xfrm>
                <a:off x="427052" y="174593"/>
                <a:ext cx="5087578" cy="2046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Comment?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AFDB3565-D002-B2E0-08BD-BE8693950DA1}"/>
              </a:ext>
            </a:extLst>
          </p:cNvPr>
          <p:cNvSpPr txBox="1"/>
          <p:nvPr/>
        </p:nvSpPr>
        <p:spPr>
          <a:xfrm>
            <a:off x="1638299" y="3637813"/>
            <a:ext cx="4572000" cy="36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Complexité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(n²)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93E94-693E-5977-6E91-A652F099D264}"/>
              </a:ext>
            </a:extLst>
          </p:cNvPr>
          <p:cNvSpPr/>
          <p:nvPr/>
        </p:nvSpPr>
        <p:spPr>
          <a:xfrm>
            <a:off x="410907" y="1104039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(</a:t>
            </a:r>
            <a:r>
              <a:rPr lang="fr-F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Distance) </a:t>
            </a:r>
            <a:endParaRPr lang="fr-FR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A1D2A-18B3-CB83-CFC8-A861171C48A8}"/>
              </a:ext>
            </a:extLst>
          </p:cNvPr>
          <p:cNvSpPr/>
          <p:nvPr/>
        </p:nvSpPr>
        <p:spPr>
          <a:xfrm>
            <a:off x="1003404" y="1552370"/>
            <a:ext cx="4201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Calculer la distance d’édition entre deux arbres JSON.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TED = Min(Operations(T1,T2))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EE64A-B9AC-6F2D-1FA2-F0B8642485F6}"/>
              </a:ext>
            </a:extLst>
          </p:cNvPr>
          <p:cNvSpPr/>
          <p:nvPr/>
        </p:nvSpPr>
        <p:spPr>
          <a:xfrm>
            <a:off x="1042490" y="2954808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54A74F-11ED-C850-2D83-BED355F4C193}"/>
              </a:ext>
            </a:extLst>
          </p:cNvPr>
          <p:cNvSpPr/>
          <p:nvPr/>
        </p:nvSpPr>
        <p:spPr>
          <a:xfrm>
            <a:off x="2190135" y="2448232"/>
            <a:ext cx="543844" cy="12241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62CB4-FA53-D454-7544-C3711493D852}"/>
              </a:ext>
            </a:extLst>
          </p:cNvPr>
          <p:cNvSpPr/>
          <p:nvPr/>
        </p:nvSpPr>
        <p:spPr>
          <a:xfrm>
            <a:off x="2896710" y="2294343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Suppression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0EA40-25D2-5F84-88CE-615C30A10961}"/>
              </a:ext>
            </a:extLst>
          </p:cNvPr>
          <p:cNvSpPr/>
          <p:nvPr/>
        </p:nvSpPr>
        <p:spPr>
          <a:xfrm>
            <a:off x="4383014" y="2302686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ne sont pas dans 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2027-AC10-B048-C383-EFEDB5B9587D}"/>
              </a:ext>
            </a:extLst>
          </p:cNvPr>
          <p:cNvSpPr/>
          <p:nvPr/>
        </p:nvSpPr>
        <p:spPr>
          <a:xfrm>
            <a:off x="2896710" y="281959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Ajout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83386-1E5F-17F7-82F5-873D35E46A78}"/>
              </a:ext>
            </a:extLst>
          </p:cNvPr>
          <p:cNvSpPr/>
          <p:nvPr/>
        </p:nvSpPr>
        <p:spPr>
          <a:xfrm>
            <a:off x="4383014" y="2800919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T2 ne sont pas dans 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313E-8C0A-B277-8BBD-D0D0236D5036}"/>
              </a:ext>
            </a:extLst>
          </p:cNvPr>
          <p:cNvSpPr/>
          <p:nvPr/>
        </p:nvSpPr>
        <p:spPr>
          <a:xfrm>
            <a:off x="2896710" y="3364570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Modification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585E-1940-EC8E-8031-2488E9A12957}"/>
              </a:ext>
            </a:extLst>
          </p:cNvPr>
          <p:cNvSpPr/>
          <p:nvPr/>
        </p:nvSpPr>
        <p:spPr>
          <a:xfrm>
            <a:off x="4402362" y="3384448"/>
            <a:ext cx="2109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</a:t>
            </a:r>
            <a:r>
              <a:rPr lang="fr-FR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sont dans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avec un autre valeur</a:t>
            </a:r>
          </a:p>
        </p:txBody>
      </p:sp>
    </p:spTree>
    <p:extLst>
      <p:ext uri="{BB962C8B-B14F-4D97-AF65-F5344CB8AC3E}">
        <p14:creationId xmlns:p14="http://schemas.microsoft.com/office/powerpoint/2010/main" val="1085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1E7A-0847-A31E-2CB6-C311CDD4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8" y="1582839"/>
            <a:ext cx="5353050" cy="28479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8FFD84-0DD4-9A18-EA4F-D6756AC1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98" y="2084284"/>
            <a:ext cx="3270414" cy="19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Réparation d’instance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21CE-A4C2-AE7B-FE92-7AE087FCAA33}"/>
              </a:ext>
            </a:extLst>
          </p:cNvPr>
          <p:cNvSpPr/>
          <p:nvPr/>
        </p:nvSpPr>
        <p:spPr>
          <a:xfrm>
            <a:off x="492023" y="1133536"/>
            <a:ext cx="5046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validation d’une instance invalide produit un arbre de d’erreurs.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81F15-8292-4AE9-679C-F093B148AB75}"/>
              </a:ext>
            </a:extLst>
          </p:cNvPr>
          <p:cNvGrpSpPr/>
          <p:nvPr/>
        </p:nvGrpSpPr>
        <p:grpSpPr>
          <a:xfrm>
            <a:off x="564430" y="1522883"/>
            <a:ext cx="7315380" cy="2237955"/>
            <a:chOff x="914310" y="1964216"/>
            <a:chExt cx="7315380" cy="1187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99D91-FAAC-7E92-76B0-886DDB23A1F4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1"/>
              <a:chOff x="0" y="295072"/>
              <a:chExt cx="7315380" cy="102060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E078C9-CC0B-1CFE-5B9C-B431D547BA09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865B8-EB68-174B-21A9-0AD378332581}"/>
                  </a:ext>
                </a:extLst>
              </p:cNvPr>
              <p:cNvSpPr txBox="1"/>
              <p:nvPr/>
            </p:nvSpPr>
            <p:spPr>
              <a:xfrm>
                <a:off x="0" y="295073"/>
                <a:ext cx="7315380" cy="1020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Peut ont s’en servir de cet arbre pour réparer nos instances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a-t-il une relation entre le nombre d’erreur .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A93881-482B-6AC2-923C-679E3EF3916B}"/>
                </a:ext>
              </a:extLst>
            </p:cNvPr>
            <p:cNvGrpSpPr/>
            <p:nvPr/>
          </p:nvGrpSpPr>
          <p:grpSpPr>
            <a:xfrm>
              <a:off x="1339517" y="1964216"/>
              <a:ext cx="5120766" cy="229506"/>
              <a:chOff x="410458" y="149745"/>
              <a:chExt cx="5120766" cy="22950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40CACF2-2312-E0CA-B0F8-A6B5B39581F7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: Rounded Corners 6">
                <a:extLst>
                  <a:ext uri="{FF2B5EF4-FFF2-40B4-BE49-F238E27FC236}">
                    <a16:creationId xmlns:a16="http://schemas.microsoft.com/office/drawing/2014/main" id="{92DE3633-2E9F-6245-2984-9DE0B1D7C927}"/>
                  </a:ext>
                </a:extLst>
              </p:cNvPr>
              <p:cNvSpPr txBox="1"/>
              <p:nvPr/>
            </p:nvSpPr>
            <p:spPr>
              <a:xfrm>
                <a:off x="427052" y="149745"/>
                <a:ext cx="5087578" cy="2295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4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Démarche à suivre</a:t>
            </a:r>
          </a:p>
        </p:txBody>
      </p:sp>
    </p:spTree>
    <p:extLst>
      <p:ext uri="{BB962C8B-B14F-4D97-AF65-F5344CB8AC3E}">
        <p14:creationId xmlns:p14="http://schemas.microsoft.com/office/powerpoint/2010/main" val="260568699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proposée </a:t>
            </a:r>
          </a:p>
        </p:txBody>
      </p:sp>
      <p:grpSp>
        <p:nvGrpSpPr>
          <p:cNvPr id="29" name="object 3">
            <a:extLst>
              <a:ext uri="{FF2B5EF4-FFF2-40B4-BE49-F238E27FC236}">
                <a16:creationId xmlns:a16="http://schemas.microsoft.com/office/drawing/2014/main" id="{287E97E4-E039-39A9-69A2-7A24EBC23BFB}"/>
              </a:ext>
            </a:extLst>
          </p:cNvPr>
          <p:cNvGrpSpPr/>
          <p:nvPr/>
        </p:nvGrpSpPr>
        <p:grpSpPr>
          <a:xfrm>
            <a:off x="829222" y="984199"/>
            <a:ext cx="6606540" cy="2188845"/>
            <a:chOff x="806003" y="984504"/>
            <a:chExt cx="6606540" cy="2188845"/>
          </a:xfrm>
        </p:grpSpPr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10771D46-E7A5-0B1E-A321-2E6D6125C96B}"/>
                </a:ext>
              </a:extLst>
            </p:cNvPr>
            <p:cNvSpPr/>
            <p:nvPr/>
          </p:nvSpPr>
          <p:spPr>
            <a:xfrm>
              <a:off x="5905775" y="2573205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5639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B7CA06AA-CF71-E81A-D9EC-ED14FA12D24E}"/>
                </a:ext>
              </a:extLst>
            </p:cNvPr>
            <p:cNvSpPr/>
            <p:nvPr/>
          </p:nvSpPr>
          <p:spPr>
            <a:xfrm>
              <a:off x="5890106" y="31371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0D8BE736-166C-C1A2-41F7-5180F56B6473}"/>
                </a:ext>
              </a:extLst>
            </p:cNvPr>
            <p:cNvSpPr/>
            <p:nvPr/>
          </p:nvSpPr>
          <p:spPr>
            <a:xfrm>
              <a:off x="7391952" y="1597307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493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A440D08F-C911-DE90-2C8B-354366E4AFFF}"/>
                </a:ext>
              </a:extLst>
            </p:cNvPr>
            <p:cNvSpPr/>
            <p:nvPr/>
          </p:nvSpPr>
          <p:spPr>
            <a:xfrm>
              <a:off x="7376284" y="20910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DAE0F73A-9A7E-6154-F527-C1F2D29B8CDD}"/>
                </a:ext>
              </a:extLst>
            </p:cNvPr>
            <p:cNvSpPr/>
            <p:nvPr/>
          </p:nvSpPr>
          <p:spPr>
            <a:xfrm>
              <a:off x="1150825" y="1308124"/>
              <a:ext cx="1989455" cy="1130300"/>
            </a:xfrm>
            <a:custGeom>
              <a:avLst/>
              <a:gdLst/>
              <a:ahLst/>
              <a:cxnLst/>
              <a:rect l="l" t="t" r="r" b="b"/>
              <a:pathLst>
                <a:path w="1989455" h="1130300">
                  <a:moveTo>
                    <a:pt x="0" y="0"/>
                  </a:moveTo>
                  <a:lnTo>
                    <a:pt x="1988999" y="1130099"/>
                  </a:lnTo>
                </a:path>
                <a:path w="1989455" h="1130300">
                  <a:moveTo>
                    <a:pt x="13524" y="335580"/>
                  </a:moveTo>
                  <a:lnTo>
                    <a:pt x="13524" y="78248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3333656-D7F5-E864-0796-B86D166F9440}"/>
                </a:ext>
              </a:extLst>
            </p:cNvPr>
            <p:cNvSpPr/>
            <p:nvPr/>
          </p:nvSpPr>
          <p:spPr>
            <a:xfrm>
              <a:off x="1148681" y="20906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10">
              <a:extLst>
                <a:ext uri="{FF2B5EF4-FFF2-40B4-BE49-F238E27FC236}">
                  <a16:creationId xmlns:a16="http://schemas.microsoft.com/office/drawing/2014/main" id="{E9256E69-6CD5-4983-1C9D-97AA266B3013}"/>
                </a:ext>
              </a:extLst>
            </p:cNvPr>
            <p:cNvSpPr/>
            <p:nvPr/>
          </p:nvSpPr>
          <p:spPr>
            <a:xfrm>
              <a:off x="806003" y="984504"/>
              <a:ext cx="676910" cy="676275"/>
            </a:xfrm>
            <a:custGeom>
              <a:avLst/>
              <a:gdLst/>
              <a:ahLst/>
              <a:cxnLst/>
              <a:rect l="l" t="t" r="r" b="b"/>
              <a:pathLst>
                <a:path w="676910" h="676275">
                  <a:moveTo>
                    <a:pt x="338606" y="675698"/>
                  </a:moveTo>
                  <a:lnTo>
                    <a:pt x="326023" y="670274"/>
                  </a:lnTo>
                  <a:lnTo>
                    <a:pt x="314232" y="658111"/>
                  </a:lnTo>
                  <a:lnTo>
                    <a:pt x="302591" y="645374"/>
                  </a:lnTo>
                  <a:lnTo>
                    <a:pt x="290458" y="638231"/>
                  </a:lnTo>
                  <a:lnTo>
                    <a:pt x="289801" y="638145"/>
                  </a:lnTo>
                  <a:lnTo>
                    <a:pt x="289116" y="638117"/>
                  </a:lnTo>
                  <a:lnTo>
                    <a:pt x="288430" y="638117"/>
                  </a:lnTo>
                  <a:lnTo>
                    <a:pt x="276155" y="641557"/>
                  </a:lnTo>
                  <a:lnTo>
                    <a:pt x="262964" y="649126"/>
                  </a:lnTo>
                  <a:lnTo>
                    <a:pt x="249805" y="656694"/>
                  </a:lnTo>
                  <a:lnTo>
                    <a:pt x="237627" y="660135"/>
                  </a:lnTo>
                  <a:lnTo>
                    <a:pt x="236341" y="660135"/>
                  </a:lnTo>
                  <a:lnTo>
                    <a:pt x="235085" y="659992"/>
                  </a:lnTo>
                  <a:lnTo>
                    <a:pt x="233885" y="659649"/>
                  </a:lnTo>
                  <a:lnTo>
                    <a:pt x="224011" y="650576"/>
                  </a:lnTo>
                  <a:lnTo>
                    <a:pt x="216787" y="635275"/>
                  </a:lnTo>
                  <a:lnTo>
                    <a:pt x="209702" y="619546"/>
                  </a:lnTo>
                  <a:lnTo>
                    <a:pt x="200245" y="609188"/>
                  </a:lnTo>
                  <a:lnTo>
                    <a:pt x="197675" y="607903"/>
                  </a:lnTo>
                  <a:lnTo>
                    <a:pt x="194619" y="607389"/>
                  </a:lnTo>
                  <a:lnTo>
                    <a:pt x="191249" y="607389"/>
                  </a:lnTo>
                  <a:lnTo>
                    <a:pt x="181272" y="608473"/>
                  </a:lnTo>
                  <a:lnTo>
                    <a:pt x="170506" y="610859"/>
                  </a:lnTo>
                  <a:lnTo>
                    <a:pt x="159744" y="613244"/>
                  </a:lnTo>
                  <a:lnTo>
                    <a:pt x="149784" y="614328"/>
                  </a:lnTo>
                  <a:lnTo>
                    <a:pt x="145643" y="614328"/>
                  </a:lnTo>
                  <a:lnTo>
                    <a:pt x="141959" y="613557"/>
                  </a:lnTo>
                  <a:lnTo>
                    <a:pt x="139103" y="611473"/>
                  </a:lnTo>
                  <a:lnTo>
                    <a:pt x="132832" y="599819"/>
                  </a:lnTo>
                  <a:lnTo>
                    <a:pt x="130789" y="583008"/>
                  </a:lnTo>
                  <a:lnTo>
                    <a:pt x="128891" y="565908"/>
                  </a:lnTo>
                  <a:lnTo>
                    <a:pt x="123054" y="553387"/>
                  </a:lnTo>
                  <a:lnTo>
                    <a:pt x="110219" y="547538"/>
                  </a:lnTo>
                  <a:lnTo>
                    <a:pt x="93154" y="545555"/>
                  </a:lnTo>
                  <a:lnTo>
                    <a:pt x="76518" y="543283"/>
                  </a:lnTo>
                  <a:lnTo>
                    <a:pt x="64968" y="536566"/>
                  </a:lnTo>
                  <a:lnTo>
                    <a:pt x="62100" y="523379"/>
                  </a:lnTo>
                  <a:lnTo>
                    <a:pt x="64964" y="506670"/>
                  </a:lnTo>
                  <a:lnTo>
                    <a:pt x="68401" y="489817"/>
                  </a:lnTo>
                  <a:lnTo>
                    <a:pt x="67252" y="476196"/>
                  </a:lnTo>
                  <a:lnTo>
                    <a:pt x="56894" y="466960"/>
                  </a:lnTo>
                  <a:lnTo>
                    <a:pt x="41165" y="459665"/>
                  </a:lnTo>
                  <a:lnTo>
                    <a:pt x="25865" y="452225"/>
                  </a:lnTo>
                  <a:lnTo>
                    <a:pt x="16791" y="442555"/>
                  </a:lnTo>
                  <a:lnTo>
                    <a:pt x="18194" y="429206"/>
                  </a:lnTo>
                  <a:lnTo>
                    <a:pt x="26258" y="414283"/>
                  </a:lnTo>
                  <a:lnTo>
                    <a:pt x="34750" y="399360"/>
                  </a:lnTo>
                  <a:lnTo>
                    <a:pt x="37438" y="386011"/>
                  </a:lnTo>
                  <a:lnTo>
                    <a:pt x="30625" y="373861"/>
                  </a:lnTo>
                  <a:lnTo>
                    <a:pt x="17862" y="362212"/>
                  </a:lnTo>
                  <a:lnTo>
                    <a:pt x="5528" y="350418"/>
                  </a:lnTo>
                  <a:lnTo>
                    <a:pt x="0" y="337835"/>
                  </a:lnTo>
                  <a:lnTo>
                    <a:pt x="5528" y="325388"/>
                  </a:lnTo>
                  <a:lnTo>
                    <a:pt x="17862" y="313868"/>
                  </a:lnTo>
                  <a:lnTo>
                    <a:pt x="30625" y="302487"/>
                  </a:lnTo>
                  <a:lnTo>
                    <a:pt x="37438" y="290458"/>
                  </a:lnTo>
                  <a:lnTo>
                    <a:pt x="34750" y="276663"/>
                  </a:lnTo>
                  <a:lnTo>
                    <a:pt x="26258" y="261508"/>
                  </a:lnTo>
                  <a:lnTo>
                    <a:pt x="18194" y="246492"/>
                  </a:lnTo>
                  <a:lnTo>
                    <a:pt x="16791" y="233114"/>
                  </a:lnTo>
                  <a:lnTo>
                    <a:pt x="25865" y="223240"/>
                  </a:lnTo>
                  <a:lnTo>
                    <a:pt x="41165" y="216019"/>
                  </a:lnTo>
                  <a:lnTo>
                    <a:pt x="56894" y="208943"/>
                  </a:lnTo>
                  <a:lnTo>
                    <a:pt x="67252" y="199502"/>
                  </a:lnTo>
                  <a:lnTo>
                    <a:pt x="68401" y="185543"/>
                  </a:lnTo>
                  <a:lnTo>
                    <a:pt x="64964" y="168724"/>
                  </a:lnTo>
                  <a:lnTo>
                    <a:pt x="62100" y="152195"/>
                  </a:lnTo>
                  <a:lnTo>
                    <a:pt x="64968" y="139103"/>
                  </a:lnTo>
                  <a:lnTo>
                    <a:pt x="76518" y="132403"/>
                  </a:lnTo>
                  <a:lnTo>
                    <a:pt x="93154" y="130136"/>
                  </a:lnTo>
                  <a:lnTo>
                    <a:pt x="110219" y="128148"/>
                  </a:lnTo>
                  <a:lnTo>
                    <a:pt x="123054" y="122283"/>
                  </a:lnTo>
                  <a:lnTo>
                    <a:pt x="128565" y="109773"/>
                  </a:lnTo>
                  <a:lnTo>
                    <a:pt x="130500" y="92672"/>
                  </a:lnTo>
                  <a:lnTo>
                    <a:pt x="132724" y="75855"/>
                  </a:lnTo>
                  <a:lnTo>
                    <a:pt x="139103" y="64197"/>
                  </a:lnTo>
                  <a:lnTo>
                    <a:pt x="141959" y="62141"/>
                  </a:lnTo>
                  <a:lnTo>
                    <a:pt x="145671" y="61370"/>
                  </a:lnTo>
                  <a:lnTo>
                    <a:pt x="149869" y="61370"/>
                  </a:lnTo>
                  <a:lnTo>
                    <a:pt x="159934" y="62449"/>
                  </a:lnTo>
                  <a:lnTo>
                    <a:pt x="170798" y="64825"/>
                  </a:lnTo>
                  <a:lnTo>
                    <a:pt x="181615" y="67201"/>
                  </a:lnTo>
                  <a:lnTo>
                    <a:pt x="191535" y="68280"/>
                  </a:lnTo>
                  <a:lnTo>
                    <a:pt x="194847" y="68280"/>
                  </a:lnTo>
                  <a:lnTo>
                    <a:pt x="197817" y="67795"/>
                  </a:lnTo>
                  <a:lnTo>
                    <a:pt x="200245" y="66510"/>
                  </a:lnTo>
                  <a:lnTo>
                    <a:pt x="209376" y="56148"/>
                  </a:lnTo>
                  <a:lnTo>
                    <a:pt x="216498" y="40412"/>
                  </a:lnTo>
                  <a:lnTo>
                    <a:pt x="223902" y="25110"/>
                  </a:lnTo>
                  <a:lnTo>
                    <a:pt x="233885" y="16049"/>
                  </a:lnTo>
                  <a:lnTo>
                    <a:pt x="235028" y="15706"/>
                  </a:lnTo>
                  <a:lnTo>
                    <a:pt x="236227" y="15535"/>
                  </a:lnTo>
                  <a:lnTo>
                    <a:pt x="237484" y="15535"/>
                  </a:lnTo>
                  <a:lnTo>
                    <a:pt x="249602" y="18980"/>
                  </a:lnTo>
                  <a:lnTo>
                    <a:pt x="262978" y="26558"/>
                  </a:lnTo>
                  <a:lnTo>
                    <a:pt x="276366" y="34136"/>
                  </a:lnTo>
                  <a:lnTo>
                    <a:pt x="288516" y="37581"/>
                  </a:lnTo>
                  <a:lnTo>
                    <a:pt x="289173" y="37581"/>
                  </a:lnTo>
                  <a:lnTo>
                    <a:pt x="289830" y="37553"/>
                  </a:lnTo>
                  <a:lnTo>
                    <a:pt x="290458" y="37467"/>
                  </a:lnTo>
                  <a:lnTo>
                    <a:pt x="302591" y="30312"/>
                  </a:lnTo>
                  <a:lnTo>
                    <a:pt x="314232" y="17577"/>
                  </a:lnTo>
                  <a:lnTo>
                    <a:pt x="326023" y="5420"/>
                  </a:lnTo>
                  <a:lnTo>
                    <a:pt x="338606" y="0"/>
                  </a:lnTo>
                  <a:lnTo>
                    <a:pt x="350739" y="5420"/>
                  </a:lnTo>
                  <a:lnTo>
                    <a:pt x="362294" y="17577"/>
                  </a:lnTo>
                  <a:lnTo>
                    <a:pt x="373849" y="30312"/>
                  </a:lnTo>
                  <a:lnTo>
                    <a:pt x="385983" y="37467"/>
                  </a:lnTo>
                  <a:lnTo>
                    <a:pt x="386639" y="37553"/>
                  </a:lnTo>
                  <a:lnTo>
                    <a:pt x="387296" y="37581"/>
                  </a:lnTo>
                  <a:lnTo>
                    <a:pt x="387953" y="37581"/>
                  </a:lnTo>
                  <a:lnTo>
                    <a:pt x="400105" y="34114"/>
                  </a:lnTo>
                  <a:lnTo>
                    <a:pt x="413162" y="26487"/>
                  </a:lnTo>
                  <a:lnTo>
                    <a:pt x="426209" y="18859"/>
                  </a:lnTo>
                  <a:lnTo>
                    <a:pt x="438329" y="15392"/>
                  </a:lnTo>
                  <a:lnTo>
                    <a:pt x="439785" y="15392"/>
                  </a:lnTo>
                  <a:lnTo>
                    <a:pt x="441184" y="15592"/>
                  </a:lnTo>
                  <a:lnTo>
                    <a:pt x="442555" y="16049"/>
                  </a:lnTo>
                  <a:lnTo>
                    <a:pt x="452538" y="25110"/>
                  </a:lnTo>
                  <a:lnTo>
                    <a:pt x="459943" y="40412"/>
                  </a:lnTo>
                  <a:lnTo>
                    <a:pt x="467064" y="56148"/>
                  </a:lnTo>
                  <a:lnTo>
                    <a:pt x="476196" y="66510"/>
                  </a:lnTo>
                  <a:lnTo>
                    <a:pt x="478766" y="67795"/>
                  </a:lnTo>
                  <a:lnTo>
                    <a:pt x="481822" y="68280"/>
                  </a:lnTo>
                  <a:lnTo>
                    <a:pt x="485163" y="68280"/>
                  </a:lnTo>
                  <a:lnTo>
                    <a:pt x="495156" y="67201"/>
                  </a:lnTo>
                  <a:lnTo>
                    <a:pt x="505931" y="64825"/>
                  </a:lnTo>
                  <a:lnTo>
                    <a:pt x="516696" y="62449"/>
                  </a:lnTo>
                  <a:lnTo>
                    <a:pt x="526657" y="61370"/>
                  </a:lnTo>
                  <a:lnTo>
                    <a:pt x="530798" y="61370"/>
                  </a:lnTo>
                  <a:lnTo>
                    <a:pt x="534453" y="62141"/>
                  </a:lnTo>
                  <a:lnTo>
                    <a:pt x="537337" y="64197"/>
                  </a:lnTo>
                  <a:lnTo>
                    <a:pt x="543712" y="75855"/>
                  </a:lnTo>
                  <a:lnTo>
                    <a:pt x="545930" y="92672"/>
                  </a:lnTo>
                  <a:lnTo>
                    <a:pt x="547863" y="109773"/>
                  </a:lnTo>
                  <a:lnTo>
                    <a:pt x="553387" y="122283"/>
                  </a:lnTo>
                  <a:lnTo>
                    <a:pt x="566330" y="128148"/>
                  </a:lnTo>
                  <a:lnTo>
                    <a:pt x="583576" y="130136"/>
                  </a:lnTo>
                  <a:lnTo>
                    <a:pt x="600248" y="132403"/>
                  </a:lnTo>
                  <a:lnTo>
                    <a:pt x="611473" y="139103"/>
                  </a:lnTo>
                  <a:lnTo>
                    <a:pt x="614232" y="152303"/>
                  </a:lnTo>
                  <a:lnTo>
                    <a:pt x="611187" y="169013"/>
                  </a:lnTo>
                  <a:lnTo>
                    <a:pt x="607714" y="185868"/>
                  </a:lnTo>
                  <a:lnTo>
                    <a:pt x="609188" y="199502"/>
                  </a:lnTo>
                  <a:lnTo>
                    <a:pt x="619642" y="208617"/>
                  </a:lnTo>
                  <a:lnTo>
                    <a:pt x="635550" y="215730"/>
                  </a:lnTo>
                  <a:lnTo>
                    <a:pt x="650885" y="223132"/>
                  </a:lnTo>
                  <a:lnTo>
                    <a:pt x="659621" y="233114"/>
                  </a:lnTo>
                  <a:lnTo>
                    <a:pt x="658339" y="246492"/>
                  </a:lnTo>
                  <a:lnTo>
                    <a:pt x="650457" y="261508"/>
                  </a:lnTo>
                  <a:lnTo>
                    <a:pt x="642003" y="276663"/>
                  </a:lnTo>
                  <a:lnTo>
                    <a:pt x="639002" y="290458"/>
                  </a:lnTo>
                  <a:lnTo>
                    <a:pt x="645816" y="302270"/>
                  </a:lnTo>
                  <a:lnTo>
                    <a:pt x="658578" y="313868"/>
                  </a:lnTo>
                  <a:lnTo>
                    <a:pt x="670913" y="325605"/>
                  </a:lnTo>
                  <a:lnTo>
                    <a:pt x="676441" y="337835"/>
                  </a:lnTo>
                  <a:lnTo>
                    <a:pt x="671021" y="350093"/>
                  </a:lnTo>
                  <a:lnTo>
                    <a:pt x="658867" y="361923"/>
                  </a:lnTo>
                  <a:lnTo>
                    <a:pt x="646141" y="373753"/>
                  </a:lnTo>
                  <a:lnTo>
                    <a:pt x="639002" y="386011"/>
                  </a:lnTo>
                  <a:lnTo>
                    <a:pt x="641690" y="399360"/>
                  </a:lnTo>
                  <a:lnTo>
                    <a:pt x="650179" y="414283"/>
                  </a:lnTo>
                  <a:lnTo>
                    <a:pt x="658234" y="429206"/>
                  </a:lnTo>
                  <a:lnTo>
                    <a:pt x="659621" y="442555"/>
                  </a:lnTo>
                  <a:lnTo>
                    <a:pt x="650560" y="452434"/>
                  </a:lnTo>
                  <a:lnTo>
                    <a:pt x="635261" y="459665"/>
                  </a:lnTo>
                  <a:lnTo>
                    <a:pt x="619534" y="466751"/>
                  </a:lnTo>
                  <a:lnTo>
                    <a:pt x="609188" y="476196"/>
                  </a:lnTo>
                  <a:lnTo>
                    <a:pt x="608039" y="490143"/>
                  </a:lnTo>
                  <a:lnTo>
                    <a:pt x="611476" y="506959"/>
                  </a:lnTo>
                  <a:lnTo>
                    <a:pt x="614341" y="523487"/>
                  </a:lnTo>
                  <a:lnTo>
                    <a:pt x="611473" y="536566"/>
                  </a:lnTo>
                  <a:lnTo>
                    <a:pt x="600248" y="543283"/>
                  </a:lnTo>
                  <a:lnTo>
                    <a:pt x="583576" y="545555"/>
                  </a:lnTo>
                  <a:lnTo>
                    <a:pt x="566330" y="547538"/>
                  </a:lnTo>
                  <a:lnTo>
                    <a:pt x="553387" y="553387"/>
                  </a:lnTo>
                  <a:lnTo>
                    <a:pt x="547863" y="565908"/>
                  </a:lnTo>
                  <a:lnTo>
                    <a:pt x="545930" y="583008"/>
                  </a:lnTo>
                  <a:lnTo>
                    <a:pt x="543712" y="599819"/>
                  </a:lnTo>
                  <a:lnTo>
                    <a:pt x="537337" y="611473"/>
                  </a:lnTo>
                  <a:lnTo>
                    <a:pt x="534453" y="613557"/>
                  </a:lnTo>
                  <a:lnTo>
                    <a:pt x="530798" y="614328"/>
                  </a:lnTo>
                  <a:lnTo>
                    <a:pt x="526657" y="614328"/>
                  </a:lnTo>
                  <a:lnTo>
                    <a:pt x="516696" y="613244"/>
                  </a:lnTo>
                  <a:lnTo>
                    <a:pt x="505931" y="610859"/>
                  </a:lnTo>
                  <a:lnTo>
                    <a:pt x="495156" y="608473"/>
                  </a:lnTo>
                  <a:lnTo>
                    <a:pt x="485163" y="607389"/>
                  </a:lnTo>
                  <a:lnTo>
                    <a:pt x="481822" y="607389"/>
                  </a:lnTo>
                  <a:lnTo>
                    <a:pt x="478766" y="607903"/>
                  </a:lnTo>
                  <a:lnTo>
                    <a:pt x="476196" y="609188"/>
                  </a:lnTo>
                  <a:lnTo>
                    <a:pt x="467064" y="619546"/>
                  </a:lnTo>
                  <a:lnTo>
                    <a:pt x="459943" y="635275"/>
                  </a:lnTo>
                  <a:lnTo>
                    <a:pt x="452538" y="650576"/>
                  </a:lnTo>
                  <a:lnTo>
                    <a:pt x="442555" y="659649"/>
                  </a:lnTo>
                  <a:lnTo>
                    <a:pt x="441413" y="659992"/>
                  </a:lnTo>
                  <a:lnTo>
                    <a:pt x="440213" y="660135"/>
                  </a:lnTo>
                  <a:lnTo>
                    <a:pt x="438957" y="660135"/>
                  </a:lnTo>
                  <a:lnTo>
                    <a:pt x="426968" y="656694"/>
                  </a:lnTo>
                  <a:lnTo>
                    <a:pt x="413751" y="649126"/>
                  </a:lnTo>
                  <a:lnTo>
                    <a:pt x="400400" y="641557"/>
                  </a:lnTo>
                  <a:lnTo>
                    <a:pt x="388010" y="638117"/>
                  </a:lnTo>
                  <a:lnTo>
                    <a:pt x="387325" y="638117"/>
                  </a:lnTo>
                  <a:lnTo>
                    <a:pt x="386639" y="638145"/>
                  </a:lnTo>
                  <a:lnTo>
                    <a:pt x="385983" y="638231"/>
                  </a:lnTo>
                  <a:lnTo>
                    <a:pt x="374175" y="645374"/>
                  </a:lnTo>
                  <a:lnTo>
                    <a:pt x="362583" y="658111"/>
                  </a:lnTo>
                  <a:lnTo>
                    <a:pt x="350848" y="670274"/>
                  </a:lnTo>
                  <a:lnTo>
                    <a:pt x="338606" y="675698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11">
            <a:extLst>
              <a:ext uri="{FF2B5EF4-FFF2-40B4-BE49-F238E27FC236}">
                <a16:creationId xmlns:a16="http://schemas.microsoft.com/office/drawing/2014/main" id="{6C7E3D22-25A9-2194-7A57-4A92530437AB}"/>
              </a:ext>
            </a:extLst>
          </p:cNvPr>
          <p:cNvSpPr txBox="1"/>
          <p:nvPr/>
        </p:nvSpPr>
        <p:spPr>
          <a:xfrm>
            <a:off x="1060058" y="1081117"/>
            <a:ext cx="168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object 12">
            <a:extLst>
              <a:ext uri="{FF2B5EF4-FFF2-40B4-BE49-F238E27FC236}">
                <a16:creationId xmlns:a16="http://schemas.microsoft.com/office/drawing/2014/main" id="{869429D0-AE37-4359-A577-D35777A4C6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3453" y="1081117"/>
            <a:ext cx="5942300" cy="3964073"/>
          </a:xfrm>
          <a:prstGeom prst="rect">
            <a:avLst/>
          </a:prstGeom>
        </p:spPr>
      </p:pic>
      <p:sp>
        <p:nvSpPr>
          <p:cNvPr id="39" name="object 13">
            <a:extLst>
              <a:ext uri="{FF2B5EF4-FFF2-40B4-BE49-F238E27FC236}">
                <a16:creationId xmlns:a16="http://schemas.microsoft.com/office/drawing/2014/main" id="{70EA1EE6-761C-A826-51FB-87CBCE19F886}"/>
              </a:ext>
            </a:extLst>
          </p:cNvPr>
          <p:cNvSpPr txBox="1"/>
          <p:nvPr/>
        </p:nvSpPr>
        <p:spPr>
          <a:xfrm>
            <a:off x="281077" y="2184385"/>
            <a:ext cx="1819903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 correctes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générées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B0C25BD9-CBE8-37FC-99D8-773D0341CE12}"/>
              </a:ext>
            </a:extLst>
          </p:cNvPr>
          <p:cNvSpPr txBox="1"/>
          <p:nvPr/>
        </p:nvSpPr>
        <p:spPr>
          <a:xfrm>
            <a:off x="1803308" y="1173977"/>
            <a:ext cx="8763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just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validation, </a:t>
            </a:r>
            <a:r>
              <a:rPr sz="1100" b="1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9611E381-DDDE-56E9-5860-2C021CADD9B2}"/>
              </a:ext>
            </a:extLst>
          </p:cNvPr>
          <p:cNvSpPr txBox="1"/>
          <p:nvPr/>
        </p:nvSpPr>
        <p:spPr>
          <a:xfrm>
            <a:off x="7260495" y="11692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45571DF5-DAB2-B9C5-9393-6292C486BDBE}"/>
              </a:ext>
            </a:extLst>
          </p:cNvPr>
          <p:cNvSpPr txBox="1"/>
          <p:nvPr/>
        </p:nvSpPr>
        <p:spPr>
          <a:xfrm>
            <a:off x="3841742" y="2142203"/>
            <a:ext cx="152934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 de distance d’édition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5DED443D-1128-C915-CEF3-FCF8E57865D1}"/>
              </a:ext>
            </a:extLst>
          </p:cNvPr>
          <p:cNvSpPr txBox="1"/>
          <p:nvPr/>
        </p:nvSpPr>
        <p:spPr>
          <a:xfrm>
            <a:off x="5767031" y="2095417"/>
            <a:ext cx="278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73609824-58EB-B25D-2D24-83FB880A61A5}"/>
              </a:ext>
            </a:extLst>
          </p:cNvPr>
          <p:cNvSpPr txBox="1"/>
          <p:nvPr/>
        </p:nvSpPr>
        <p:spPr>
          <a:xfrm>
            <a:off x="5245852" y="3248135"/>
            <a:ext cx="13201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9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415AB592-8BB3-E33D-F136-98A91B82A17E}"/>
              </a:ext>
            </a:extLst>
          </p:cNvPr>
          <p:cNvSpPr txBox="1"/>
          <p:nvPr/>
        </p:nvSpPr>
        <p:spPr>
          <a:xfrm>
            <a:off x="2802503" y="2095417"/>
            <a:ext cx="26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9FDA58D3-5E05-BB7B-8B0B-C4591057F47F}"/>
              </a:ext>
            </a:extLst>
          </p:cNvPr>
          <p:cNvSpPr txBox="1"/>
          <p:nvPr/>
        </p:nvSpPr>
        <p:spPr>
          <a:xfrm>
            <a:off x="2159964" y="3270229"/>
            <a:ext cx="15474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Erreurs obtenues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666D7D23-38BE-BDDD-9A21-EF9F30D926C7}"/>
              </a:ext>
            </a:extLst>
          </p:cNvPr>
          <p:cNvSpPr txBox="1"/>
          <p:nvPr/>
        </p:nvSpPr>
        <p:spPr>
          <a:xfrm>
            <a:off x="4026399" y="1407246"/>
            <a:ext cx="527971" cy="212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ts val="1225"/>
              </a:lnSpc>
              <a:spcBef>
                <a:spcPts val="100"/>
              </a:spcBef>
              <a:tabLst>
                <a:tab pos="1374140" algn="l"/>
              </a:tabLst>
            </a:pP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47176A13-7109-CAA8-21EB-79BB0556D1A0}"/>
              </a:ext>
            </a:extLst>
          </p:cNvPr>
          <p:cNvSpPr txBox="1"/>
          <p:nvPr/>
        </p:nvSpPr>
        <p:spPr>
          <a:xfrm>
            <a:off x="7260318" y="35314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15814C5B-A23D-BDB4-1F85-EDF624DC4D06}"/>
              </a:ext>
            </a:extLst>
          </p:cNvPr>
          <p:cNvSpPr txBox="1"/>
          <p:nvPr/>
        </p:nvSpPr>
        <p:spPr>
          <a:xfrm>
            <a:off x="6322351" y="4611905"/>
            <a:ext cx="22268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400" spc="-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une approche de réparation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E2109DA2-4963-A030-C7CE-0FFDE11FBB15}"/>
              </a:ext>
            </a:extLst>
          </p:cNvPr>
          <p:cNvSpPr txBox="1"/>
          <p:nvPr/>
        </p:nvSpPr>
        <p:spPr>
          <a:xfrm>
            <a:off x="5751156" y="4458066"/>
            <a:ext cx="235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AAA77BA6-BB32-43DA-482B-2F27ABA606AF}"/>
              </a:ext>
            </a:extLst>
          </p:cNvPr>
          <p:cNvSpPr txBox="1"/>
          <p:nvPr/>
        </p:nvSpPr>
        <p:spPr>
          <a:xfrm>
            <a:off x="3271258" y="4572363"/>
            <a:ext cx="15293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 formalisé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62E0DBEB-E8CD-3984-F1F8-4B9958DC3B3E}"/>
              </a:ext>
            </a:extLst>
          </p:cNvPr>
          <p:cNvSpPr txBox="1"/>
          <p:nvPr/>
        </p:nvSpPr>
        <p:spPr>
          <a:xfrm>
            <a:off x="5967735" y="3973067"/>
            <a:ext cx="737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EC94DD90-B6CB-085C-B83F-ACFDD18EF068}"/>
              </a:ext>
            </a:extLst>
          </p:cNvPr>
          <p:cNvSpPr txBox="1"/>
          <p:nvPr/>
        </p:nvSpPr>
        <p:spPr>
          <a:xfrm>
            <a:off x="6649373" y="2197778"/>
            <a:ext cx="15532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6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 entre les erreurs et distance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BC93D7BA-2598-AB6D-F612-6EF9F135AB9B}"/>
              </a:ext>
            </a:extLst>
          </p:cNvPr>
          <p:cNvSpPr txBox="1"/>
          <p:nvPr/>
        </p:nvSpPr>
        <p:spPr>
          <a:xfrm>
            <a:off x="2869948" y="1171902"/>
            <a:ext cx="102438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schéma, et de données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4DC8AFFA-BA57-4389-7819-0DF0860DBCDD}"/>
              </a:ext>
            </a:extLst>
          </p:cNvPr>
          <p:cNvSpPr txBox="1"/>
          <p:nvPr/>
        </p:nvSpPr>
        <p:spPr>
          <a:xfrm>
            <a:off x="5799907" y="1259040"/>
            <a:ext cx="10243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des erreurs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3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444959645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:JEDI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FB6C38-20C1-81BE-9738-F8EA12E8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01122"/>
            <a:ext cx="4232784" cy="30890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F941E4-2B82-1672-B91C-87CC8508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5993"/>
            <a:ext cx="4277032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5B0E5F-4617-91C4-464F-3856FB1F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2" y="1334728"/>
            <a:ext cx="3938148" cy="29754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A5ED34-0098-A572-F6E1-E4B3E0DC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4728"/>
            <a:ext cx="3928468" cy="29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Plan de la présentation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-463270" y="1977025"/>
            <a:ext cx="2455752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Introduction et problématique</a:t>
            </a:r>
            <a:endParaRPr sz="1800" dirty="0">
              <a:solidFill>
                <a:schemeClr val="tx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392" name="Google Shape;392;p46"/>
          <p:cNvGrpSpPr/>
          <p:nvPr/>
        </p:nvGrpSpPr>
        <p:grpSpPr>
          <a:xfrm>
            <a:off x="0" y="2659250"/>
            <a:ext cx="9144000" cy="917975"/>
            <a:chOff x="1288650" y="2659250"/>
            <a:chExt cx="6566700" cy="917975"/>
          </a:xfrm>
        </p:grpSpPr>
        <p:sp>
          <p:nvSpPr>
            <p:cNvPr id="393" name="Google Shape;393;p46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537936" y="2659250"/>
              <a:ext cx="59962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6"/>
            <p:cNvSpPr/>
            <p:nvPr/>
          </p:nvSpPr>
          <p:spPr>
            <a:xfrm rot="10800000" flipH="1">
              <a:off x="2634338" y="2777125"/>
              <a:ext cx="586716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385;p46"/>
          <p:cNvSpPr txBox="1"/>
          <p:nvPr/>
        </p:nvSpPr>
        <p:spPr>
          <a:xfrm>
            <a:off x="2140994" y="2107629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Démarche à suivre</a:t>
            </a:r>
          </a:p>
        </p:txBody>
      </p:sp>
      <p:sp>
        <p:nvSpPr>
          <p:cNvPr id="18" name="Google Shape;385;p46"/>
          <p:cNvSpPr txBox="1"/>
          <p:nvPr/>
        </p:nvSpPr>
        <p:spPr>
          <a:xfrm>
            <a:off x="644569" y="3676250"/>
            <a:ext cx="327553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Concepts</a:t>
            </a:r>
          </a:p>
        </p:txBody>
      </p:sp>
      <p:sp>
        <p:nvSpPr>
          <p:cNvPr id="19" name="Google Shape;385;p46"/>
          <p:cNvSpPr txBox="1"/>
          <p:nvPr/>
        </p:nvSpPr>
        <p:spPr>
          <a:xfrm>
            <a:off x="3728460" y="364615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  <p:sp>
        <p:nvSpPr>
          <p:cNvPr id="21" name="Google Shape;394;p46"/>
          <p:cNvSpPr/>
          <p:nvPr/>
        </p:nvSpPr>
        <p:spPr>
          <a:xfrm>
            <a:off x="3310982" y="2659250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;p46"/>
          <p:cNvSpPr/>
          <p:nvPr/>
        </p:nvSpPr>
        <p:spPr>
          <a:xfrm>
            <a:off x="6274838" y="2658999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7;p46"/>
          <p:cNvSpPr/>
          <p:nvPr/>
        </p:nvSpPr>
        <p:spPr>
          <a:xfrm rot="10800000" flipH="1">
            <a:off x="4907432" y="2777126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85;p46"/>
          <p:cNvSpPr txBox="1"/>
          <p:nvPr/>
        </p:nvSpPr>
        <p:spPr>
          <a:xfrm>
            <a:off x="5248992" y="2095701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proposé</a:t>
            </a:r>
          </a:p>
        </p:txBody>
      </p:sp>
      <p:sp>
        <p:nvSpPr>
          <p:cNvPr id="2" name="Google Shape;397;p46">
            <a:extLst>
              <a:ext uri="{FF2B5EF4-FFF2-40B4-BE49-F238E27FC236}">
                <a16:creationId xmlns:a16="http://schemas.microsoft.com/office/drawing/2014/main" id="{CE5F8899-1AC1-A399-7B6B-EDDAC693C2DF}"/>
              </a:ext>
            </a:extLst>
          </p:cNvPr>
          <p:cNvSpPr/>
          <p:nvPr/>
        </p:nvSpPr>
        <p:spPr>
          <a:xfrm rot="10800000" flipH="1">
            <a:off x="7673290" y="2777125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5;p46">
            <a:extLst>
              <a:ext uri="{FF2B5EF4-FFF2-40B4-BE49-F238E27FC236}">
                <a16:creationId xmlns:a16="http://schemas.microsoft.com/office/drawing/2014/main" id="{3AE9E0CE-4145-979B-0123-E14E990F2537}"/>
              </a:ext>
            </a:extLst>
          </p:cNvPr>
          <p:cNvSpPr txBox="1"/>
          <p:nvPr/>
        </p:nvSpPr>
        <p:spPr>
          <a:xfrm>
            <a:off x="6410208" y="357750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F11B7A-EFB8-2311-CA71-87C6B044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48" y="1215896"/>
            <a:ext cx="3809104" cy="32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05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Algorithme de réparation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Unevaluated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95758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lang="fr-FR" sz="12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5">
            <a:extLst>
              <a:ext uri="{FF2B5EF4-FFF2-40B4-BE49-F238E27FC236}">
                <a16:creationId xmlns:a16="http://schemas.microsoft.com/office/drawing/2014/main" id="{CE234BA3-AA74-32BE-9B1D-4E949C1FEB13}"/>
              </a:ext>
            </a:extLst>
          </p:cNvPr>
          <p:cNvSpPr/>
          <p:nvPr/>
        </p:nvSpPr>
        <p:spPr>
          <a:xfrm>
            <a:off x="330606" y="1482171"/>
            <a:ext cx="543844" cy="306770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94EF5C6-B75C-92B4-6537-6A3C1B336FE0}"/>
              </a:ext>
            </a:extLst>
          </p:cNvPr>
          <p:cNvSpPr/>
          <p:nvPr/>
        </p:nvSpPr>
        <p:spPr>
          <a:xfrm rot="10800000">
            <a:off x="8111122" y="1151844"/>
            <a:ext cx="543844" cy="133540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5">
            <a:extLst>
              <a:ext uri="{FF2B5EF4-FFF2-40B4-BE49-F238E27FC236}">
                <a16:creationId xmlns:a16="http://schemas.microsoft.com/office/drawing/2014/main" id="{7BD5C89D-2AD5-2812-8265-3A1E9C040A74}"/>
              </a:ext>
            </a:extLst>
          </p:cNvPr>
          <p:cNvSpPr/>
          <p:nvPr/>
        </p:nvSpPr>
        <p:spPr>
          <a:xfrm rot="10800000">
            <a:off x="8111122" y="3858090"/>
            <a:ext cx="359519" cy="39702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5">
            <a:extLst>
              <a:ext uri="{FF2B5EF4-FFF2-40B4-BE49-F238E27FC236}">
                <a16:creationId xmlns:a16="http://schemas.microsoft.com/office/drawing/2014/main" id="{F2E30D55-F4B2-28B2-0B94-49394DD87D76}"/>
              </a:ext>
            </a:extLst>
          </p:cNvPr>
          <p:cNvSpPr/>
          <p:nvPr/>
        </p:nvSpPr>
        <p:spPr>
          <a:xfrm rot="10800000">
            <a:off x="8108815" y="4305969"/>
            <a:ext cx="359519" cy="3970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D38E28B-B81E-C24B-824C-02B72EB357A9}"/>
              </a:ext>
            </a:extLst>
          </p:cNvPr>
          <p:cNvSpPr txBox="1"/>
          <p:nvPr/>
        </p:nvSpPr>
        <p:spPr>
          <a:xfrm>
            <a:off x="569775" y="1065906"/>
            <a:ext cx="7577455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réparations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assertions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: Forme conjonctive, disjonctive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8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Forme conjonctif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9" y="1567809"/>
            <a:ext cx="2507452" cy="2422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allOf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multipleOf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3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lang="fr-FR" sz="1150" b="1" spc="-5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"minimum"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100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B443F07-1F7A-54A4-2104-FF47C4DD9107}"/>
              </a:ext>
            </a:extLst>
          </p:cNvPr>
          <p:cNvSpPr txBox="1"/>
          <p:nvPr/>
        </p:nvSpPr>
        <p:spPr>
          <a:xfrm>
            <a:off x="4821079" y="2551475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37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89BE919-DC40-86FF-DC22-FF55B1AAD7A0}"/>
              </a:ext>
            </a:extLst>
          </p:cNvPr>
          <p:cNvSpPr txBox="1"/>
          <p:nvPr/>
        </p:nvSpPr>
        <p:spPr>
          <a:xfrm>
            <a:off x="5789839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33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04A9BED-3914-3128-7579-7D0635C98986}"/>
              </a:ext>
            </a:extLst>
          </p:cNvPr>
          <p:cNvSpPr txBox="1"/>
          <p:nvPr/>
        </p:nvSpPr>
        <p:spPr>
          <a:xfrm>
            <a:off x="6899811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101</a:t>
            </a:r>
            <a:endParaRPr lang="fr-FR" sz="1150" b="1" dirty="0">
              <a:latin typeface="Courier New"/>
              <a:cs typeface="Courier New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198DA48-7E27-3E80-4D8C-4E5E71D417F9}"/>
              </a:ext>
            </a:extLst>
          </p:cNvPr>
          <p:cNvCxnSpPr>
            <a:cxnSpLocks/>
          </p:cNvCxnSpPr>
          <p:nvPr/>
        </p:nvCxnSpPr>
        <p:spPr>
          <a:xfrm>
            <a:off x="607593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5AB735-E607-8637-13E3-97AD0609360A}"/>
              </a:ext>
            </a:extLst>
          </p:cNvPr>
          <p:cNvCxnSpPr>
            <a:cxnSpLocks/>
          </p:cNvCxnSpPr>
          <p:nvPr/>
        </p:nvCxnSpPr>
        <p:spPr>
          <a:xfrm>
            <a:off x="502384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2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16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description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 est guidé par les erreurs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Réparer les types assertions</a:t>
            </a:r>
            <a:endParaRPr lang="fr-FR"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Réparer les formes disjonctives : </a:t>
            </a:r>
            <a:r>
              <a:rPr lang="fr-FR" sz="1800" spc="55" dirty="0" err="1">
                <a:latin typeface="Calibri"/>
                <a:cs typeface="Calibri"/>
              </a:rPr>
              <a:t>anyOf</a:t>
            </a:r>
            <a:r>
              <a:rPr lang="fr-FR" sz="1800" spc="55" dirty="0">
                <a:latin typeface="Calibri"/>
                <a:cs typeface="Calibri"/>
              </a:rPr>
              <a:t>, </a:t>
            </a:r>
            <a:r>
              <a:rPr lang="fr-FR" sz="1800" spc="55" dirty="0" err="1">
                <a:latin typeface="Calibri"/>
                <a:cs typeface="Calibri"/>
              </a:rPr>
              <a:t>oneOf</a:t>
            </a:r>
            <a:r>
              <a:rPr lang="fr-FR" sz="1800" spc="55" dirty="0">
                <a:latin typeface="Calibri"/>
                <a:cs typeface="Calibri"/>
              </a:rPr>
              <a:t>, Items …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5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>
                <a:latin typeface="Calibri"/>
                <a:cs typeface="Calibri"/>
              </a:rPr>
              <a:t>Forme conjonctif ?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0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92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Résultats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Implémentation en </a:t>
            </a:r>
            <a:r>
              <a:rPr lang="fr-FR" sz="1800" spc="45" dirty="0" err="1">
                <a:latin typeface="Calibri"/>
                <a:cs typeface="Calibri"/>
              </a:rPr>
              <a:t>TypeScript</a:t>
            </a:r>
            <a:endParaRPr lang="fr-FR" sz="1800" spc="4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Générateur JSF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Approche correcte mais incomplète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3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Difficulté de réparer les formes conjonctives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44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06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Conclusion et perspectives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0103" y="107950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9500" y="1498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D7DBA67-0939-148B-C89D-DDCB1D03AFF1}"/>
              </a:ext>
            </a:extLst>
          </p:cNvPr>
          <p:cNvSpPr txBox="1"/>
          <p:nvPr/>
        </p:nvSpPr>
        <p:spPr>
          <a:xfrm>
            <a:off x="694621" y="1248497"/>
            <a:ext cx="7914005" cy="333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latin typeface="Calibri"/>
                <a:cs typeface="Calibri"/>
              </a:rPr>
              <a:t>Contrainte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principale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: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manque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de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pour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approfondir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projet.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350" dirty="0">
              <a:latin typeface="Calibri"/>
              <a:cs typeface="Calibri"/>
            </a:endParaRPr>
          </a:p>
          <a:p>
            <a:pPr marL="363855" marR="5080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latin typeface="Calibri"/>
                <a:cs typeface="Calibri"/>
              </a:rPr>
              <a:t>Investissement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important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dans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maîtrise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compréhension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 err="1">
                <a:latin typeface="Calibri"/>
                <a:cs typeface="Calibri"/>
              </a:rPr>
              <a:t>langage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lang="fr-FR" sz="1600" spc="-20" dirty="0">
                <a:latin typeface="Calibri"/>
                <a:cs typeface="Calibri"/>
              </a:rPr>
              <a:t> de l’outil JEDI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550" dirty="0">
              <a:latin typeface="Calibri"/>
              <a:cs typeface="Calibri"/>
            </a:endParaRPr>
          </a:p>
          <a:p>
            <a:pPr marL="363855" indent="-35179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50" dirty="0">
                <a:latin typeface="Calibri"/>
                <a:cs typeface="Calibri"/>
              </a:rPr>
              <a:t>Souhait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d'approfondir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l'analyse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 err="1">
                <a:latin typeface="Calibri"/>
                <a:cs typeface="Calibri"/>
              </a:rPr>
              <a:t>erreurs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lang="fr-FR" sz="1600" spc="85" dirty="0">
                <a:latin typeface="Calibri"/>
                <a:cs typeface="Calibri"/>
              </a:rPr>
              <a:t>par expérimentation </a:t>
            </a:r>
            <a:r>
              <a:rPr lang="fr-FR" sz="1600" spc="15" dirty="0">
                <a:latin typeface="Calibri"/>
                <a:cs typeface="Calibri"/>
              </a:rPr>
              <a:t>sur une nouvelle approche de réparation en utilisant les distances d’édition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lang="fr-FR" sz="135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L’approche par distance d’édition n’est pas très intéressante car la matrice d’édition n’est qu’une mesure quantitative </a:t>
            </a: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Une réparation plus complète serait de transformer les formes conjonctives en forme disjonctive</a:t>
            </a:r>
          </a:p>
        </p:txBody>
      </p:sp>
    </p:spTree>
    <p:extLst>
      <p:ext uri="{BB962C8B-B14F-4D97-AF65-F5344CB8AC3E}">
        <p14:creationId xmlns:p14="http://schemas.microsoft.com/office/powerpoint/2010/main" val="2811467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219128" y="3314391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Des questions ?</a:t>
            </a:r>
            <a:endParaRPr sz="3200" b="1" dirty="0">
              <a:solidFill>
                <a:schemeClr val="tx1"/>
              </a:solidFill>
            </a:endParaRPr>
          </a:p>
        </p:txBody>
      </p:sp>
      <p:grpSp>
        <p:nvGrpSpPr>
          <p:cNvPr id="5" name="Google Shape;9179;p71"/>
          <p:cNvGrpSpPr/>
          <p:nvPr/>
        </p:nvGrpSpPr>
        <p:grpSpPr>
          <a:xfrm>
            <a:off x="3665730" y="1228614"/>
            <a:ext cx="1931890" cy="1997185"/>
            <a:chOff x="892750" y="4993750"/>
            <a:chExt cx="483125" cy="483125"/>
          </a:xfrm>
        </p:grpSpPr>
        <p:sp>
          <p:nvSpPr>
            <p:cNvPr id="6" name="Google Shape;9180;p71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Google Shape;9181;p71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182;p71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11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01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Introduction et problématique</a:t>
            </a:r>
            <a:endParaRPr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564" y="253209"/>
            <a:ext cx="75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et problématique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1353" y="1254088"/>
            <a:ext cx="85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s’est imposé comme un standard pour décrire et valider les fichiers JSON.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C1A31-FF10-D2A6-DF0E-9231A2EAA2BC}"/>
              </a:ext>
            </a:extLst>
          </p:cNvPr>
          <p:cNvGrpSpPr/>
          <p:nvPr/>
        </p:nvGrpSpPr>
        <p:grpSpPr>
          <a:xfrm>
            <a:off x="359984" y="1899604"/>
            <a:ext cx="7315380" cy="1760174"/>
            <a:chOff x="359984" y="3225484"/>
            <a:chExt cx="7315380" cy="176017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5AF61E3-1378-DB1A-E6EC-ED50751461A9}"/>
                </a:ext>
              </a:extLst>
            </p:cNvPr>
            <p:cNvGrpSpPr/>
            <p:nvPr/>
          </p:nvGrpSpPr>
          <p:grpSpPr>
            <a:xfrm>
              <a:off x="359984" y="3225484"/>
              <a:ext cx="7315380" cy="1760174"/>
              <a:chOff x="0" y="1238323"/>
              <a:chExt cx="7315380" cy="9488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44A332-6D11-F130-D850-2C7C8CAAE874}"/>
                  </a:ext>
                </a:extLst>
              </p:cNvPr>
              <p:cNvSpPr/>
              <p:nvPr/>
            </p:nvSpPr>
            <p:spPr>
              <a:xfrm>
                <a:off x="0" y="1360330"/>
                <a:ext cx="7315380" cy="826875"/>
              </a:xfrm>
              <a:prstGeom prst="rect">
                <a:avLst/>
              </a:prstGeom>
            </p:spPr>
            <p:style>
              <a:lnRef idx="2">
                <a:schemeClr val="accent5">
                  <a:hueOff val="-9981745"/>
                  <a:satOff val="-15454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F4F4C5-F8D2-F10B-2B0F-523975C3D98D}"/>
                  </a:ext>
                </a:extLst>
              </p:cNvPr>
              <p:cNvSpPr txBox="1"/>
              <p:nvPr/>
            </p:nvSpPr>
            <p:spPr>
              <a:xfrm>
                <a:off x="0" y="1238323"/>
                <a:ext cx="7315380" cy="6905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12420" rIns="567755" bIns="106680" numCol="1" spcCol="1270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endParaRPr lang="fr-F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 réparer une instance non valide à un schéma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 t-il un lien entre les distances d’édition et les erreurs de validation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Quelles sont les approches à suivre pour la réparation ?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76E0E1A-ACC5-5E11-89F1-E80B46BC01F3}"/>
                </a:ext>
              </a:extLst>
            </p:cNvPr>
            <p:cNvGrpSpPr/>
            <p:nvPr/>
          </p:nvGrpSpPr>
          <p:grpSpPr>
            <a:xfrm>
              <a:off x="800421" y="3285159"/>
              <a:ext cx="5120766" cy="333293"/>
              <a:chOff x="410458" y="2056992"/>
              <a:chExt cx="5120766" cy="434903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1EB44465-32C5-3FDE-4823-DA689F43204D}"/>
                  </a:ext>
                </a:extLst>
              </p:cNvPr>
              <p:cNvSpPr/>
              <p:nvPr/>
            </p:nvSpPr>
            <p:spPr>
              <a:xfrm>
                <a:off x="410458" y="2056992"/>
                <a:ext cx="5120766" cy="43490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81745"/>
                  <a:satOff val="-15454"/>
                  <a:lumOff val="0"/>
                  <a:alphaOff val="0"/>
                </a:schemeClr>
              </a:fillRef>
              <a:effectRef idx="0">
                <a:schemeClr val="accent5">
                  <a:hueOff val="-9981745"/>
                  <a:satOff val="-15454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 : coins arrondis 4">
                <a:extLst>
                  <a:ext uri="{FF2B5EF4-FFF2-40B4-BE49-F238E27FC236}">
                    <a16:creationId xmlns:a16="http://schemas.microsoft.com/office/drawing/2014/main" id="{2AEA74CE-AEFE-4FE1-2E93-60FD645D4403}"/>
                  </a:ext>
                </a:extLst>
              </p:cNvPr>
              <p:cNvSpPr txBox="1"/>
              <p:nvPr/>
            </p:nvSpPr>
            <p:spPr>
              <a:xfrm>
                <a:off x="431688" y="2078222"/>
                <a:ext cx="5078306" cy="39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Problématique</a:t>
                </a:r>
                <a:endParaRPr lang="ar-DZ" sz="22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Concepts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65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Unevaluated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18814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2587" y="977262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object 17">
            <a:extLst>
              <a:ext uri="{FF2B5EF4-FFF2-40B4-BE49-F238E27FC236}">
                <a16:creationId xmlns:a16="http://schemas.microsoft.com/office/drawing/2014/main" id="{D02520A6-2500-E07F-DBD6-79727FC58F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350" y="1057100"/>
            <a:ext cx="428798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 de données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8AC088-E84B-03A8-11C3-C5E0ADB03CE0}"/>
              </a:ext>
            </a:extLst>
          </p:cNvPr>
          <p:cNvSpPr txBox="1"/>
          <p:nvPr/>
        </p:nvSpPr>
        <p:spPr>
          <a:xfrm>
            <a:off x="1419824" y="1244432"/>
            <a:ext cx="3027045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json-schema-faker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json-everything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json-data-generator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F5F2D9B2-54B4-A86B-CA6F-542DBDC99B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00" y="1210625"/>
            <a:ext cx="613199" cy="613199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82421E1B-FE9F-39AF-F23A-54AE86147D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225" y="3707400"/>
            <a:ext cx="476249" cy="47624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8C0705E9-4F1F-A2A1-3D1D-2084D2F3E50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175" y="2521074"/>
            <a:ext cx="476249" cy="476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FB39551-6296-184C-3F8E-5F851BC40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075" y="1823824"/>
            <a:ext cx="4768410" cy="14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8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1080</Words>
  <Application>Microsoft Office PowerPoint</Application>
  <PresentationFormat>Affichage à l'écran (16:9)</PresentationFormat>
  <Paragraphs>272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Arial MT</vt:lpstr>
      <vt:lpstr>Calibri</vt:lpstr>
      <vt:lpstr>Courier New</vt:lpstr>
      <vt:lpstr>Reem Kufi</vt:lpstr>
      <vt:lpstr>Source Sans Pro</vt:lpstr>
      <vt:lpstr>Times New Roman</vt:lpstr>
      <vt:lpstr>Wingdings</vt:lpstr>
      <vt:lpstr>Simple Meeting by Slidesgo</vt:lpstr>
      <vt:lpstr>Génération et réparation d’instances  pour JSON Schema</vt:lpstr>
      <vt:lpstr>Plan de la présentation</vt:lpstr>
      <vt:lpstr>01</vt:lpstr>
      <vt:lpstr>Présentation PowerPoint</vt:lpstr>
      <vt:lpstr>02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03</vt:lpstr>
      <vt:lpstr>Présentation PowerPoint</vt:lpstr>
      <vt:lpstr>04</vt:lpstr>
      <vt:lpstr>Présentation PowerPoint</vt:lpstr>
      <vt:lpstr>Présentation PowerPoint</vt:lpstr>
      <vt:lpstr>Présentation PowerPoint</vt:lpstr>
      <vt:lpstr>05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systeme de questions réponses basé documents par apprentissage automatique</dc:title>
  <dc:creator>Wassil Dahimene</dc:creator>
  <cp:lastModifiedBy>Yanis Tabellout</cp:lastModifiedBy>
  <cp:revision>878</cp:revision>
  <dcterms:modified xsi:type="dcterms:W3CDTF">2024-05-17T12:52:46Z</dcterms:modified>
</cp:coreProperties>
</file>