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1"/>
  </p:notesMasterIdLst>
  <p:sldIdLst>
    <p:sldId id="256" r:id="rId2"/>
    <p:sldId id="269" r:id="rId3"/>
    <p:sldId id="259" r:id="rId4"/>
    <p:sldId id="372" r:id="rId5"/>
    <p:sldId id="302" r:id="rId6"/>
    <p:sldId id="374" r:id="rId7"/>
    <p:sldId id="373" r:id="rId8"/>
    <p:sldId id="377" r:id="rId9"/>
    <p:sldId id="378" r:id="rId10"/>
    <p:sldId id="366" r:id="rId11"/>
    <p:sldId id="367" r:id="rId12"/>
    <p:sldId id="371" r:id="rId13"/>
    <p:sldId id="369" r:id="rId14"/>
    <p:sldId id="370" r:id="rId15"/>
    <p:sldId id="303" r:id="rId16"/>
    <p:sldId id="379" r:id="rId17"/>
    <p:sldId id="304" r:id="rId18"/>
    <p:sldId id="380" r:id="rId19"/>
    <p:sldId id="381" r:id="rId20"/>
    <p:sldId id="389" r:id="rId21"/>
    <p:sldId id="305" r:id="rId22"/>
    <p:sldId id="384" r:id="rId23"/>
    <p:sldId id="385" r:id="rId24"/>
    <p:sldId id="386" r:id="rId25"/>
    <p:sldId id="387" r:id="rId26"/>
    <p:sldId id="388" r:id="rId27"/>
    <p:sldId id="382" r:id="rId28"/>
    <p:sldId id="326" r:id="rId29"/>
    <p:sldId id="325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F91C1-1B9A-4320-8E6E-72C94863D3BA}">
  <a:tblStyle styleId="{A3FF91C1-1B9A-4320-8E6E-72C94863D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372" autoAdjust="0"/>
  </p:normalViewPr>
  <p:slideViewPr>
    <p:cSldViewPr snapToGrid="0">
      <p:cViewPr varScale="1">
        <p:scale>
          <a:sx n="126" d="100"/>
          <a:sy n="126" d="100"/>
        </p:scale>
        <p:origin x="139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TOP-down : Commencer à examiner les éléments les plus généraux puis en descendant progressivement au détail, en effet on compare la hiérarchie et non la valeur</a:t>
            </a:r>
          </a:p>
        </p:txBody>
      </p:sp>
    </p:spTree>
    <p:extLst>
      <p:ext uri="{BB962C8B-B14F-4D97-AF65-F5344CB8AC3E}">
        <p14:creationId xmlns:p14="http://schemas.microsoft.com/office/powerpoint/2010/main" val="193267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8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Même coût </a:t>
            </a:r>
          </a:p>
        </p:txBody>
      </p:sp>
    </p:spTree>
    <p:extLst>
      <p:ext uri="{BB962C8B-B14F-4D97-AF65-F5344CB8AC3E}">
        <p14:creationId xmlns:p14="http://schemas.microsoft.com/office/powerpoint/2010/main" val="58243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S’est à dire essayer de faire correspondre pour chaque nœud de T1 dans T2 </a:t>
            </a:r>
          </a:p>
        </p:txBody>
      </p:sp>
    </p:spTree>
    <p:extLst>
      <p:ext uri="{BB962C8B-B14F-4D97-AF65-F5344CB8AC3E}">
        <p14:creationId xmlns:p14="http://schemas.microsoft.com/office/powerpoint/2010/main" val="114695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36990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MTN passons à la présentation de </a:t>
            </a:r>
            <a:r>
              <a:rPr lang="fr-FR"/>
              <a:t>notre solution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300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397699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nous passons à l’implémentation ainsi que les résultats de certains tests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Réparation d’une instance est le fait de faire des modifications pour que l’instance soit valide</a:t>
            </a:r>
          </a:p>
        </p:txBody>
      </p:sp>
    </p:spTree>
    <p:extLst>
      <p:ext uri="{BB962C8B-B14F-4D97-AF65-F5344CB8AC3E}">
        <p14:creationId xmlns:p14="http://schemas.microsoft.com/office/powerpoint/2010/main" val="1168588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97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aea8914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aea8914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Dire pourquoi JEDI nous n’est pas très utile : raison principale c’est le fait que JEDI nous donne une valeur quantitative et non pas </a:t>
            </a:r>
            <a:r>
              <a:rPr lang="fr-FR" dirty="0" err="1"/>
              <a:t>qualtiative</a:t>
            </a:r>
            <a:r>
              <a:rPr lang="fr-FR" dirty="0"/>
              <a:t>, ce qui veut dire que la matrice nous décrit pas les opérations à faire mais </a:t>
            </a:r>
            <a:r>
              <a:rPr lang="fr-FR" dirty="0" err="1"/>
              <a:t>pluto$ot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13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49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9479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de réparation : dire qu’on distingue deux types de réparation , type assertions, </a:t>
            </a:r>
            <a:r>
              <a:rPr lang="fr-FR" dirty="0" err="1"/>
              <a:t>boolean</a:t>
            </a:r>
            <a:r>
              <a:rPr lang="fr-FR" dirty="0"/>
              <a:t> expression </a:t>
            </a:r>
          </a:p>
        </p:txBody>
      </p:sp>
    </p:spTree>
    <p:extLst>
      <p:ext uri="{BB962C8B-B14F-4D97-AF65-F5344CB8AC3E}">
        <p14:creationId xmlns:p14="http://schemas.microsoft.com/office/powerpoint/2010/main" val="304098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63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52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899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592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-4 nous avons essayé de le faire, c’est une mesure </a:t>
            </a:r>
            <a:r>
              <a:rPr lang="fr-FR" dirty="0" err="1"/>
              <a:t>quantiative</a:t>
            </a:r>
            <a:r>
              <a:rPr lang="fr-FR" dirty="0"/>
              <a:t>, on a contacté l’</a:t>
            </a:r>
            <a:r>
              <a:rPr lang="fr-FR" dirty="0" err="1"/>
              <a:t>ateur</a:t>
            </a:r>
            <a:r>
              <a:rPr lang="fr-FR" dirty="0"/>
              <a:t> de </a:t>
            </a:r>
            <a:r>
              <a:rPr lang="fr-FR" dirty="0" err="1"/>
              <a:t>larticle</a:t>
            </a:r>
            <a:r>
              <a:rPr lang="fr-FR" dirty="0"/>
              <a:t> pour savoir si y’a une possibilité d’extraire les informations sur la distance d’édition surtout pour les opérations à faire pour exploiter les distances d’éditions</a:t>
            </a:r>
          </a:p>
        </p:txBody>
      </p:sp>
    </p:spTree>
    <p:extLst>
      <p:ext uri="{BB962C8B-B14F-4D97-AF65-F5344CB8AC3E}">
        <p14:creationId xmlns:p14="http://schemas.microsoft.com/office/powerpoint/2010/main" val="3655311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5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9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on passe à certains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4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faut le voir comme  un </a:t>
            </a:r>
            <a:r>
              <a:rPr lang="fr-FR" dirty="0" err="1"/>
              <a:t>xschema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1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2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5" y="778054"/>
            <a:ext cx="9144000" cy="9659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2" r:id="rId6"/>
    <p:sldLayoutId id="214748366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8;p33"/>
          <p:cNvSpPr txBox="1">
            <a:spLocks/>
          </p:cNvSpPr>
          <p:nvPr/>
        </p:nvSpPr>
        <p:spPr>
          <a:xfrm>
            <a:off x="2768301" y="3248074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Présenté par :</a:t>
            </a:r>
          </a:p>
        </p:txBody>
      </p:sp>
      <p:sp>
        <p:nvSpPr>
          <p:cNvPr id="9" name="Google Shape;188;p33"/>
          <p:cNvSpPr txBox="1">
            <a:spLocks/>
          </p:cNvSpPr>
          <p:nvPr/>
        </p:nvSpPr>
        <p:spPr>
          <a:xfrm>
            <a:off x="-1591925" y="3211929"/>
            <a:ext cx="7542081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 b="0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b="1" dirty="0"/>
              <a:t>Sujet proposé et encadré par :</a:t>
            </a:r>
          </a:p>
        </p:txBody>
      </p:sp>
      <p:sp>
        <p:nvSpPr>
          <p:cNvPr id="188" name="Google Shape;188;p33"/>
          <p:cNvSpPr txBox="1">
            <a:spLocks noGrp="1"/>
          </p:cNvSpPr>
          <p:nvPr>
            <p:ph type="ctrTitle" idx="4294967295"/>
          </p:nvPr>
        </p:nvSpPr>
        <p:spPr>
          <a:xfrm>
            <a:off x="800962" y="1894920"/>
            <a:ext cx="7542081" cy="94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Génération et réparation d’instances  pour JSON </a:t>
            </a:r>
            <a:r>
              <a:rPr lang="fr-FR" b="1" dirty="0" err="1"/>
              <a:t>Schema</a:t>
            </a:r>
            <a:endParaRPr lang="fr-FR"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37155" y="-339439"/>
            <a:ext cx="45719" cy="7129307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/>
          <p:cNvSpPr txBox="1"/>
          <p:nvPr/>
        </p:nvSpPr>
        <p:spPr>
          <a:xfrm>
            <a:off x="1399346" y="3878153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Baazizi</a:t>
            </a:r>
            <a:r>
              <a:rPr lang="fr-FR" dirty="0"/>
              <a:t> Mohammed-Amine </a:t>
            </a:r>
          </a:p>
          <a:p>
            <a:r>
              <a:rPr lang="fr-FR" dirty="0"/>
              <a:t>Attouche Lyes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40790" y="3878153"/>
            <a:ext cx="1983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Tabellout Yanis</a:t>
            </a:r>
          </a:p>
          <a:p>
            <a:endParaRPr lang="fr-FR" dirty="0"/>
          </a:p>
          <a:p>
            <a:r>
              <a:rPr lang="fr-FR" dirty="0" err="1"/>
              <a:t>Tabellout</a:t>
            </a:r>
            <a:r>
              <a:rPr lang="fr-FR" dirty="0"/>
              <a:t> Salim</a:t>
            </a:r>
          </a:p>
          <a:p>
            <a:endParaRPr lang="fr-FR" dirty="0"/>
          </a:p>
          <a:p>
            <a:r>
              <a:rPr lang="fr-FR" dirty="0" err="1"/>
              <a:t>Bouzourine</a:t>
            </a:r>
            <a:r>
              <a:rPr lang="fr-FR" dirty="0"/>
              <a:t> Hichem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28076-8BFC-205B-285C-5A6B7D07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383154"/>
            <a:ext cx="2926080" cy="1209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object 2">
            <a:extLst>
              <a:ext uri="{FF2B5EF4-FFF2-40B4-BE49-F238E27FC236}">
                <a16:creationId xmlns:a16="http://schemas.microsoft.com/office/drawing/2014/main" id="{045FB0B4-0983-87C3-FB63-B1561E81F587}"/>
              </a:ext>
            </a:extLst>
          </p:cNvPr>
          <p:cNvGrpSpPr/>
          <p:nvPr/>
        </p:nvGrpSpPr>
        <p:grpSpPr>
          <a:xfrm>
            <a:off x="4567327" y="1446715"/>
            <a:ext cx="4186240" cy="3288024"/>
            <a:chOff x="372587" y="977262"/>
            <a:chExt cx="4266565" cy="3606800"/>
          </a:xfrm>
        </p:grpSpPr>
        <p:sp>
          <p:nvSpPr>
            <p:cNvPr id="23" name="object 3">
              <a:extLst>
                <a:ext uri="{FF2B5EF4-FFF2-40B4-BE49-F238E27FC236}">
                  <a16:creationId xmlns:a16="http://schemas.microsoft.com/office/drawing/2014/main" id="{57BE81EA-0D15-A66E-5E4A-EADAC28E582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5F610C32-DDDA-2EDB-88F1-005FB8C67E5F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241300" y="63500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Similarité 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3A7F-BF31-2AC8-0649-C231440F359D}"/>
              </a:ext>
            </a:extLst>
          </p:cNvPr>
          <p:cNvSpPr/>
          <p:nvPr/>
        </p:nvSpPr>
        <p:spPr>
          <a:xfrm>
            <a:off x="167725" y="900511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7D17A843-CD2E-8DD5-27A5-A0F83B1D4C45}"/>
              </a:ext>
            </a:extLst>
          </p:cNvPr>
          <p:cNvGrpSpPr/>
          <p:nvPr/>
        </p:nvGrpSpPr>
        <p:grpSpPr>
          <a:xfrm>
            <a:off x="385760" y="1447800"/>
            <a:ext cx="4186240" cy="3288024"/>
            <a:chOff x="372587" y="977262"/>
            <a:chExt cx="4266565" cy="36068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17609942-9657-4502-DAAC-BF40FBF3C5D9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E4740F7-1561-EBAE-9089-FBF5FB388C65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DC0A12F-FB5F-EB05-60B4-66A54DBFFA59}"/>
              </a:ext>
            </a:extLst>
          </p:cNvPr>
          <p:cNvSpPr txBox="1"/>
          <p:nvPr/>
        </p:nvSpPr>
        <p:spPr>
          <a:xfrm>
            <a:off x="514349" y="2039668"/>
            <a:ext cx="4572000" cy="18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title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"star"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r.time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125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825" dirty="0">
                <a:latin typeface="Courier New"/>
                <a:cs typeface="Courier New"/>
              </a:rPr>
              <a:t>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cast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dirty="0">
                <a:latin typeface="Courier New"/>
                <a:cs typeface="Courier New"/>
              </a:rPr>
              <a:t> {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Han"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"Ford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latin typeface="Courier New"/>
                <a:cs typeface="Courier New"/>
              </a:rPr>
              <a:t>,</a:t>
            </a: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spc="-5" dirty="0">
                <a:latin typeface="Courier New"/>
                <a:cs typeface="Courier New"/>
              </a:rPr>
              <a:t>  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Leia"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"Fisher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b="1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Courier New"/>
                <a:cs typeface="Courier New"/>
              </a:rPr>
              <a:t>}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0CE3074-6662-2BFA-D1A4-C81A86009773}"/>
              </a:ext>
            </a:extLst>
          </p:cNvPr>
          <p:cNvSpPr txBox="1"/>
          <p:nvPr/>
        </p:nvSpPr>
        <p:spPr>
          <a:xfrm>
            <a:off x="514350" y="412836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BFA7567A-AE03-D920-3F65-7EC3B8CA8D17}"/>
              </a:ext>
            </a:extLst>
          </p:cNvPr>
          <p:cNvSpPr txBox="1"/>
          <p:nvPr/>
        </p:nvSpPr>
        <p:spPr>
          <a:xfrm>
            <a:off x="447992" y="1684080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602B39-CAEA-E61A-A47E-56593DC6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09" y="1631088"/>
            <a:ext cx="3434824" cy="29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79C13-B7BD-C8B9-C5B4-F4EDD3C9B0EE}"/>
              </a:ext>
            </a:extLst>
          </p:cNvPr>
          <p:cNvSpPr/>
          <p:nvPr/>
        </p:nvSpPr>
        <p:spPr>
          <a:xfrm>
            <a:off x="410907" y="1104039"/>
            <a:ext cx="8028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qui permet de calculer la similarité entre deux documents en utilisant une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arborescente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2F3873-0BB9-CCDE-303D-D96E3EF98CD3}"/>
              </a:ext>
            </a:extLst>
          </p:cNvPr>
          <p:cNvGrpSpPr/>
          <p:nvPr/>
        </p:nvGrpSpPr>
        <p:grpSpPr>
          <a:xfrm>
            <a:off x="545380" y="1533971"/>
            <a:ext cx="7061920" cy="1933129"/>
            <a:chOff x="914310" y="1969864"/>
            <a:chExt cx="7315380" cy="11820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194628-165F-1C68-C353-43D540EB6BA3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0"/>
              <a:chOff x="0" y="295072"/>
              <a:chExt cx="7315380" cy="1020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B2FD38-5106-AFD3-40B6-6F08BCE240DB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52EB02-9AC6-42BA-74A3-81D3FEA9CBDB}"/>
                  </a:ext>
                </a:extLst>
              </p:cNvPr>
              <p:cNvSpPr txBox="1"/>
              <p:nvPr/>
            </p:nvSpPr>
            <p:spPr>
              <a:xfrm>
                <a:off x="0" y="295072"/>
                <a:ext cx="7315380" cy="8483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Chaque instance en arbre (T1 et T2)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Calculer la distance d’édition pour chaque nœuds 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Sauvegarder le résultat dans la matrice d’édition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D2AD16-4FAA-58EB-D3CA-869AEAEB5172}"/>
                </a:ext>
              </a:extLst>
            </p:cNvPr>
            <p:cNvGrpSpPr/>
            <p:nvPr/>
          </p:nvGrpSpPr>
          <p:grpSpPr>
            <a:xfrm>
              <a:off x="1339517" y="1969864"/>
              <a:ext cx="5120766" cy="223858"/>
              <a:chOff x="410458" y="155393"/>
              <a:chExt cx="5120766" cy="2238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B01D6E-D64A-3335-EDD9-3936358B91AD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6">
                <a:extLst>
                  <a:ext uri="{FF2B5EF4-FFF2-40B4-BE49-F238E27FC236}">
                    <a16:creationId xmlns:a16="http://schemas.microsoft.com/office/drawing/2014/main" id="{B25D1795-ED12-92E5-4396-7C81FE6F6B11}"/>
                  </a:ext>
                </a:extLst>
              </p:cNvPr>
              <p:cNvSpPr txBox="1"/>
              <p:nvPr/>
            </p:nvSpPr>
            <p:spPr>
              <a:xfrm>
                <a:off x="427052" y="174593"/>
                <a:ext cx="5087578" cy="2046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Comment?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AFDB3565-D002-B2E0-08BD-BE8693950DA1}"/>
              </a:ext>
            </a:extLst>
          </p:cNvPr>
          <p:cNvSpPr txBox="1"/>
          <p:nvPr/>
        </p:nvSpPr>
        <p:spPr>
          <a:xfrm>
            <a:off x="1638298" y="3637813"/>
            <a:ext cx="5669281" cy="95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Complexité : </a:t>
            </a:r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n²*d*log(d)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:  nombre de nœuds de T1 (premier arbre )</a:t>
            </a:r>
          </a:p>
          <a:p>
            <a:pPr marL="298450" marR="1285240" indent="-28575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400" b="1" spc="-5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: degré maximum de T1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93E94-693E-5977-6E91-A652F099D264}"/>
              </a:ext>
            </a:extLst>
          </p:cNvPr>
          <p:cNvSpPr/>
          <p:nvPr/>
        </p:nvSpPr>
        <p:spPr>
          <a:xfrm>
            <a:off x="410907" y="1104039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 (</a:t>
            </a:r>
            <a:r>
              <a:rPr lang="fr-F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Distance) </a:t>
            </a:r>
            <a:endParaRPr lang="fr-FR" b="1" u="sng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A1D2A-18B3-CB83-CFC8-A861171C48A8}"/>
              </a:ext>
            </a:extLst>
          </p:cNvPr>
          <p:cNvSpPr/>
          <p:nvPr/>
        </p:nvSpPr>
        <p:spPr>
          <a:xfrm>
            <a:off x="1003404" y="1552370"/>
            <a:ext cx="4201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la distance d’édition entre deux arbres JSON.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TED = Min(Operations(T1,T2))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EE64A-B9AC-6F2D-1FA2-F0B8642485F6}"/>
              </a:ext>
            </a:extLst>
          </p:cNvPr>
          <p:cNvSpPr/>
          <p:nvPr/>
        </p:nvSpPr>
        <p:spPr>
          <a:xfrm>
            <a:off x="1042490" y="2954808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954A74F-11ED-C850-2D83-BED355F4C193}"/>
              </a:ext>
            </a:extLst>
          </p:cNvPr>
          <p:cNvSpPr/>
          <p:nvPr/>
        </p:nvSpPr>
        <p:spPr>
          <a:xfrm>
            <a:off x="2190135" y="2448232"/>
            <a:ext cx="543844" cy="12241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62CB4-FA53-D454-7544-C3711493D852}"/>
              </a:ext>
            </a:extLst>
          </p:cNvPr>
          <p:cNvSpPr/>
          <p:nvPr/>
        </p:nvSpPr>
        <p:spPr>
          <a:xfrm>
            <a:off x="2896710" y="2294343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0EA40-25D2-5F84-88CE-615C30A10961}"/>
              </a:ext>
            </a:extLst>
          </p:cNvPr>
          <p:cNvSpPr/>
          <p:nvPr/>
        </p:nvSpPr>
        <p:spPr>
          <a:xfrm>
            <a:off x="4383014" y="2302686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ne sont pas dans T2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642027-AC10-B048-C383-EFEDB5B9587D}"/>
              </a:ext>
            </a:extLst>
          </p:cNvPr>
          <p:cNvSpPr/>
          <p:nvPr/>
        </p:nvSpPr>
        <p:spPr>
          <a:xfrm>
            <a:off x="2896710" y="2819598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Ajout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83386-1E5F-17F7-82F5-873D35E46A78}"/>
              </a:ext>
            </a:extLst>
          </p:cNvPr>
          <p:cNvSpPr/>
          <p:nvPr/>
        </p:nvSpPr>
        <p:spPr>
          <a:xfrm>
            <a:off x="4383014" y="2800919"/>
            <a:ext cx="2609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T2 ne sont pas dans T1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E313E-8C0A-B277-8BBD-D0D0236D5036}"/>
              </a:ext>
            </a:extLst>
          </p:cNvPr>
          <p:cNvSpPr/>
          <p:nvPr/>
        </p:nvSpPr>
        <p:spPr>
          <a:xfrm>
            <a:off x="2896710" y="336457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Modification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7585E-1940-EC8E-8031-2488E9A12957}"/>
              </a:ext>
            </a:extLst>
          </p:cNvPr>
          <p:cNvSpPr/>
          <p:nvPr/>
        </p:nvSpPr>
        <p:spPr>
          <a:xfrm>
            <a:off x="4402362" y="3384448"/>
            <a:ext cx="210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Nœuds de T1 </a:t>
            </a:r>
            <a:r>
              <a:rPr lang="fr-FR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sont dans </a:t>
            </a:r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  <a:p>
            <a:r>
              <a:rPr lang="fr-FR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avec un autre valeur</a:t>
            </a:r>
          </a:p>
        </p:txBody>
      </p:sp>
    </p:spTree>
    <p:extLst>
      <p:ext uri="{BB962C8B-B14F-4D97-AF65-F5344CB8AC3E}">
        <p14:creationId xmlns:p14="http://schemas.microsoft.com/office/powerpoint/2010/main" val="10855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JEDI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71E7A-0847-A31E-2CB6-C311CDD4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938518"/>
            <a:ext cx="4015986" cy="21366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8FFD84-0DD4-9A18-EA4F-D6756AC1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98" y="2084284"/>
            <a:ext cx="3270414" cy="19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Réparation d’instances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2A21CE-A4C2-AE7B-FE92-7AE087FCAA33}"/>
              </a:ext>
            </a:extLst>
          </p:cNvPr>
          <p:cNvSpPr/>
          <p:nvPr/>
        </p:nvSpPr>
        <p:spPr>
          <a:xfrm>
            <a:off x="492023" y="1133536"/>
            <a:ext cx="5046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validation d’une instance invalide produit un arbre de d’erreurs.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81F15-8292-4AE9-679C-F093B148AB75}"/>
              </a:ext>
            </a:extLst>
          </p:cNvPr>
          <p:cNvGrpSpPr/>
          <p:nvPr/>
        </p:nvGrpSpPr>
        <p:grpSpPr>
          <a:xfrm>
            <a:off x="564430" y="1522883"/>
            <a:ext cx="7315380" cy="2237955"/>
            <a:chOff x="914310" y="1964216"/>
            <a:chExt cx="7315380" cy="118767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99D91-FAAC-7E92-76B0-886DDB23A1F4}"/>
                </a:ext>
              </a:extLst>
            </p:cNvPr>
            <p:cNvGrpSpPr/>
            <p:nvPr/>
          </p:nvGrpSpPr>
          <p:grpSpPr>
            <a:xfrm>
              <a:off x="914310" y="2131289"/>
              <a:ext cx="7315380" cy="1020601"/>
              <a:chOff x="0" y="295072"/>
              <a:chExt cx="7315380" cy="102060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E078C9-CC0B-1CFE-5B9C-B431D547BA09}"/>
                  </a:ext>
                </a:extLst>
              </p:cNvPr>
              <p:cNvSpPr/>
              <p:nvPr/>
            </p:nvSpPr>
            <p:spPr>
              <a:xfrm>
                <a:off x="0" y="295072"/>
                <a:ext cx="7315380" cy="1020600"/>
              </a:xfrm>
              <a:prstGeom prst="rect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865B8-EB68-174B-21A9-0AD378332581}"/>
                  </a:ext>
                </a:extLst>
              </p:cNvPr>
              <p:cNvSpPr txBox="1"/>
              <p:nvPr/>
            </p:nvSpPr>
            <p:spPr>
              <a:xfrm>
                <a:off x="0" y="295073"/>
                <a:ext cx="7315380" cy="10206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74904" rIns="567755" bIns="128016" numCol="1" spcCol="1270" anchor="t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Peut-on s’en servir de cet arbre pour réparer nos instances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fr-FR" sz="18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erreurs de validation et la distance d’édition des arbres ?</a:t>
                </a: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A93881-482B-6AC2-923C-679E3EF3916B}"/>
                </a:ext>
              </a:extLst>
            </p:cNvPr>
            <p:cNvGrpSpPr/>
            <p:nvPr/>
          </p:nvGrpSpPr>
          <p:grpSpPr>
            <a:xfrm>
              <a:off x="1339517" y="1964216"/>
              <a:ext cx="5120766" cy="229506"/>
              <a:chOff x="410458" y="149745"/>
              <a:chExt cx="5120766" cy="22950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40CACF2-2312-E0CA-B0F8-A6B5B39581F7}"/>
                  </a:ext>
                </a:extLst>
              </p:cNvPr>
              <p:cNvSpPr/>
              <p:nvPr/>
            </p:nvSpPr>
            <p:spPr>
              <a:xfrm>
                <a:off x="410458" y="155393"/>
                <a:ext cx="5120766" cy="204658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Rectangle: Rounded Corners 6">
                <a:extLst>
                  <a:ext uri="{FF2B5EF4-FFF2-40B4-BE49-F238E27FC236}">
                    <a16:creationId xmlns:a16="http://schemas.microsoft.com/office/drawing/2014/main" id="{92DE3633-2E9F-6245-2984-9DE0B1D7C927}"/>
                  </a:ext>
                </a:extLst>
              </p:cNvPr>
              <p:cNvSpPr txBox="1"/>
              <p:nvPr/>
            </p:nvSpPr>
            <p:spPr>
              <a:xfrm>
                <a:off x="427052" y="149745"/>
                <a:ext cx="5087578" cy="2295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</a:t>
                </a:r>
                <a:endParaRPr lang="ar-DZ" sz="18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4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03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à suivre</a:t>
            </a:r>
          </a:p>
        </p:txBody>
      </p:sp>
    </p:spTree>
    <p:extLst>
      <p:ext uri="{BB962C8B-B14F-4D97-AF65-F5344CB8AC3E}">
        <p14:creationId xmlns:p14="http://schemas.microsoft.com/office/powerpoint/2010/main" val="26056869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proposée </a:t>
            </a:r>
          </a:p>
        </p:txBody>
      </p:sp>
      <p:grpSp>
        <p:nvGrpSpPr>
          <p:cNvPr id="29" name="object 3">
            <a:extLst>
              <a:ext uri="{FF2B5EF4-FFF2-40B4-BE49-F238E27FC236}">
                <a16:creationId xmlns:a16="http://schemas.microsoft.com/office/drawing/2014/main" id="{287E97E4-E039-39A9-69A2-7A24EBC23BFB}"/>
              </a:ext>
            </a:extLst>
          </p:cNvPr>
          <p:cNvGrpSpPr/>
          <p:nvPr/>
        </p:nvGrpSpPr>
        <p:grpSpPr>
          <a:xfrm>
            <a:off x="829222" y="984199"/>
            <a:ext cx="6606540" cy="2188845"/>
            <a:chOff x="806003" y="984504"/>
            <a:chExt cx="6606540" cy="2188845"/>
          </a:xfrm>
        </p:grpSpPr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10771D46-E7A5-0B1E-A321-2E6D6125C96B}"/>
                </a:ext>
              </a:extLst>
            </p:cNvPr>
            <p:cNvSpPr/>
            <p:nvPr/>
          </p:nvSpPr>
          <p:spPr>
            <a:xfrm>
              <a:off x="5905775" y="2573205"/>
              <a:ext cx="0" cy="564515"/>
            </a:xfrm>
            <a:custGeom>
              <a:avLst/>
              <a:gdLst/>
              <a:ahLst/>
              <a:cxnLst/>
              <a:rect l="l" t="t" r="r" b="b"/>
              <a:pathLst>
                <a:path h="564514">
                  <a:moveTo>
                    <a:pt x="0" y="5639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B7CA06AA-CF71-E81A-D9EC-ED14FA12D24E}"/>
                </a:ext>
              </a:extLst>
            </p:cNvPr>
            <p:cNvSpPr/>
            <p:nvPr/>
          </p:nvSpPr>
          <p:spPr>
            <a:xfrm>
              <a:off x="5890106" y="31371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0D8BE736-166C-C1A2-41F7-5180F56B6473}"/>
                </a:ext>
              </a:extLst>
            </p:cNvPr>
            <p:cNvSpPr/>
            <p:nvPr/>
          </p:nvSpPr>
          <p:spPr>
            <a:xfrm>
              <a:off x="7391952" y="1597307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493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A440D08F-C911-DE90-2C8B-354366E4AFFF}"/>
                </a:ext>
              </a:extLst>
            </p:cNvPr>
            <p:cNvSpPr/>
            <p:nvPr/>
          </p:nvSpPr>
          <p:spPr>
            <a:xfrm>
              <a:off x="7376284" y="209100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DAE0F73A-9A7E-6154-F527-C1F2D29B8CDD}"/>
                </a:ext>
              </a:extLst>
            </p:cNvPr>
            <p:cNvSpPr/>
            <p:nvPr/>
          </p:nvSpPr>
          <p:spPr>
            <a:xfrm>
              <a:off x="1150825" y="1308124"/>
              <a:ext cx="1989455" cy="1130300"/>
            </a:xfrm>
            <a:custGeom>
              <a:avLst/>
              <a:gdLst/>
              <a:ahLst/>
              <a:cxnLst/>
              <a:rect l="l" t="t" r="r" b="b"/>
              <a:pathLst>
                <a:path w="1989455" h="1130300">
                  <a:moveTo>
                    <a:pt x="0" y="0"/>
                  </a:moveTo>
                  <a:lnTo>
                    <a:pt x="1988999" y="1130099"/>
                  </a:lnTo>
                </a:path>
                <a:path w="1989455" h="1130300">
                  <a:moveTo>
                    <a:pt x="13524" y="335580"/>
                  </a:moveTo>
                  <a:lnTo>
                    <a:pt x="13524" y="78248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9">
              <a:extLst>
                <a:ext uri="{FF2B5EF4-FFF2-40B4-BE49-F238E27FC236}">
                  <a16:creationId xmlns:a16="http://schemas.microsoft.com/office/drawing/2014/main" id="{23333656-D7F5-E864-0796-B86D166F9440}"/>
                </a:ext>
              </a:extLst>
            </p:cNvPr>
            <p:cNvSpPr/>
            <p:nvPr/>
          </p:nvSpPr>
          <p:spPr>
            <a:xfrm>
              <a:off x="1148681" y="209060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10">
              <a:extLst>
                <a:ext uri="{FF2B5EF4-FFF2-40B4-BE49-F238E27FC236}">
                  <a16:creationId xmlns:a16="http://schemas.microsoft.com/office/drawing/2014/main" id="{E9256E69-6CD5-4983-1C9D-97AA266B3013}"/>
                </a:ext>
              </a:extLst>
            </p:cNvPr>
            <p:cNvSpPr/>
            <p:nvPr/>
          </p:nvSpPr>
          <p:spPr>
            <a:xfrm>
              <a:off x="806003" y="984504"/>
              <a:ext cx="676910" cy="676275"/>
            </a:xfrm>
            <a:custGeom>
              <a:avLst/>
              <a:gdLst/>
              <a:ahLst/>
              <a:cxnLst/>
              <a:rect l="l" t="t" r="r" b="b"/>
              <a:pathLst>
                <a:path w="676910" h="676275">
                  <a:moveTo>
                    <a:pt x="338606" y="675698"/>
                  </a:moveTo>
                  <a:lnTo>
                    <a:pt x="326023" y="670274"/>
                  </a:lnTo>
                  <a:lnTo>
                    <a:pt x="314232" y="658111"/>
                  </a:lnTo>
                  <a:lnTo>
                    <a:pt x="302591" y="645374"/>
                  </a:lnTo>
                  <a:lnTo>
                    <a:pt x="290458" y="638231"/>
                  </a:lnTo>
                  <a:lnTo>
                    <a:pt x="289801" y="638145"/>
                  </a:lnTo>
                  <a:lnTo>
                    <a:pt x="289116" y="638117"/>
                  </a:lnTo>
                  <a:lnTo>
                    <a:pt x="288430" y="638117"/>
                  </a:lnTo>
                  <a:lnTo>
                    <a:pt x="276155" y="641557"/>
                  </a:lnTo>
                  <a:lnTo>
                    <a:pt x="262964" y="649126"/>
                  </a:lnTo>
                  <a:lnTo>
                    <a:pt x="249805" y="656694"/>
                  </a:lnTo>
                  <a:lnTo>
                    <a:pt x="237627" y="660135"/>
                  </a:lnTo>
                  <a:lnTo>
                    <a:pt x="236341" y="660135"/>
                  </a:lnTo>
                  <a:lnTo>
                    <a:pt x="235085" y="659992"/>
                  </a:lnTo>
                  <a:lnTo>
                    <a:pt x="233885" y="659649"/>
                  </a:lnTo>
                  <a:lnTo>
                    <a:pt x="224011" y="650576"/>
                  </a:lnTo>
                  <a:lnTo>
                    <a:pt x="216787" y="635275"/>
                  </a:lnTo>
                  <a:lnTo>
                    <a:pt x="209702" y="619546"/>
                  </a:lnTo>
                  <a:lnTo>
                    <a:pt x="200245" y="609188"/>
                  </a:lnTo>
                  <a:lnTo>
                    <a:pt x="197675" y="607903"/>
                  </a:lnTo>
                  <a:lnTo>
                    <a:pt x="194619" y="607389"/>
                  </a:lnTo>
                  <a:lnTo>
                    <a:pt x="191249" y="607389"/>
                  </a:lnTo>
                  <a:lnTo>
                    <a:pt x="181272" y="608473"/>
                  </a:lnTo>
                  <a:lnTo>
                    <a:pt x="170506" y="610859"/>
                  </a:lnTo>
                  <a:lnTo>
                    <a:pt x="159744" y="613244"/>
                  </a:lnTo>
                  <a:lnTo>
                    <a:pt x="149784" y="614328"/>
                  </a:lnTo>
                  <a:lnTo>
                    <a:pt x="145643" y="614328"/>
                  </a:lnTo>
                  <a:lnTo>
                    <a:pt x="141959" y="613557"/>
                  </a:lnTo>
                  <a:lnTo>
                    <a:pt x="139103" y="611473"/>
                  </a:lnTo>
                  <a:lnTo>
                    <a:pt x="132832" y="599819"/>
                  </a:lnTo>
                  <a:lnTo>
                    <a:pt x="130789" y="583008"/>
                  </a:lnTo>
                  <a:lnTo>
                    <a:pt x="128891" y="565908"/>
                  </a:lnTo>
                  <a:lnTo>
                    <a:pt x="123054" y="553387"/>
                  </a:lnTo>
                  <a:lnTo>
                    <a:pt x="110219" y="547538"/>
                  </a:lnTo>
                  <a:lnTo>
                    <a:pt x="93154" y="545555"/>
                  </a:lnTo>
                  <a:lnTo>
                    <a:pt x="76518" y="543283"/>
                  </a:lnTo>
                  <a:lnTo>
                    <a:pt x="64968" y="536566"/>
                  </a:lnTo>
                  <a:lnTo>
                    <a:pt x="62100" y="523379"/>
                  </a:lnTo>
                  <a:lnTo>
                    <a:pt x="64964" y="506670"/>
                  </a:lnTo>
                  <a:lnTo>
                    <a:pt x="68401" y="489817"/>
                  </a:lnTo>
                  <a:lnTo>
                    <a:pt x="67252" y="476196"/>
                  </a:lnTo>
                  <a:lnTo>
                    <a:pt x="56894" y="466960"/>
                  </a:lnTo>
                  <a:lnTo>
                    <a:pt x="41165" y="459665"/>
                  </a:lnTo>
                  <a:lnTo>
                    <a:pt x="25865" y="452225"/>
                  </a:lnTo>
                  <a:lnTo>
                    <a:pt x="16791" y="442555"/>
                  </a:lnTo>
                  <a:lnTo>
                    <a:pt x="18194" y="429206"/>
                  </a:lnTo>
                  <a:lnTo>
                    <a:pt x="26258" y="414283"/>
                  </a:lnTo>
                  <a:lnTo>
                    <a:pt x="34750" y="399360"/>
                  </a:lnTo>
                  <a:lnTo>
                    <a:pt x="37438" y="386011"/>
                  </a:lnTo>
                  <a:lnTo>
                    <a:pt x="30625" y="373861"/>
                  </a:lnTo>
                  <a:lnTo>
                    <a:pt x="17862" y="362212"/>
                  </a:lnTo>
                  <a:lnTo>
                    <a:pt x="5528" y="350418"/>
                  </a:lnTo>
                  <a:lnTo>
                    <a:pt x="0" y="337835"/>
                  </a:lnTo>
                  <a:lnTo>
                    <a:pt x="5528" y="325388"/>
                  </a:lnTo>
                  <a:lnTo>
                    <a:pt x="17862" y="313868"/>
                  </a:lnTo>
                  <a:lnTo>
                    <a:pt x="30625" y="302487"/>
                  </a:lnTo>
                  <a:lnTo>
                    <a:pt x="37438" y="290458"/>
                  </a:lnTo>
                  <a:lnTo>
                    <a:pt x="34750" y="276663"/>
                  </a:lnTo>
                  <a:lnTo>
                    <a:pt x="26258" y="261508"/>
                  </a:lnTo>
                  <a:lnTo>
                    <a:pt x="18194" y="246492"/>
                  </a:lnTo>
                  <a:lnTo>
                    <a:pt x="16791" y="233114"/>
                  </a:lnTo>
                  <a:lnTo>
                    <a:pt x="25865" y="223240"/>
                  </a:lnTo>
                  <a:lnTo>
                    <a:pt x="41165" y="216019"/>
                  </a:lnTo>
                  <a:lnTo>
                    <a:pt x="56894" y="208943"/>
                  </a:lnTo>
                  <a:lnTo>
                    <a:pt x="67252" y="199502"/>
                  </a:lnTo>
                  <a:lnTo>
                    <a:pt x="68401" y="185543"/>
                  </a:lnTo>
                  <a:lnTo>
                    <a:pt x="64964" y="168724"/>
                  </a:lnTo>
                  <a:lnTo>
                    <a:pt x="62100" y="152195"/>
                  </a:lnTo>
                  <a:lnTo>
                    <a:pt x="64968" y="139103"/>
                  </a:lnTo>
                  <a:lnTo>
                    <a:pt x="76518" y="132403"/>
                  </a:lnTo>
                  <a:lnTo>
                    <a:pt x="93154" y="130136"/>
                  </a:lnTo>
                  <a:lnTo>
                    <a:pt x="110219" y="128148"/>
                  </a:lnTo>
                  <a:lnTo>
                    <a:pt x="123054" y="122283"/>
                  </a:lnTo>
                  <a:lnTo>
                    <a:pt x="128565" y="109773"/>
                  </a:lnTo>
                  <a:lnTo>
                    <a:pt x="130500" y="92672"/>
                  </a:lnTo>
                  <a:lnTo>
                    <a:pt x="132724" y="75855"/>
                  </a:lnTo>
                  <a:lnTo>
                    <a:pt x="139103" y="64197"/>
                  </a:lnTo>
                  <a:lnTo>
                    <a:pt x="141959" y="62141"/>
                  </a:lnTo>
                  <a:lnTo>
                    <a:pt x="145671" y="61370"/>
                  </a:lnTo>
                  <a:lnTo>
                    <a:pt x="149869" y="61370"/>
                  </a:lnTo>
                  <a:lnTo>
                    <a:pt x="159934" y="62449"/>
                  </a:lnTo>
                  <a:lnTo>
                    <a:pt x="170798" y="64825"/>
                  </a:lnTo>
                  <a:lnTo>
                    <a:pt x="181615" y="67201"/>
                  </a:lnTo>
                  <a:lnTo>
                    <a:pt x="191535" y="68280"/>
                  </a:lnTo>
                  <a:lnTo>
                    <a:pt x="194847" y="68280"/>
                  </a:lnTo>
                  <a:lnTo>
                    <a:pt x="197817" y="67795"/>
                  </a:lnTo>
                  <a:lnTo>
                    <a:pt x="200245" y="66510"/>
                  </a:lnTo>
                  <a:lnTo>
                    <a:pt x="209376" y="56148"/>
                  </a:lnTo>
                  <a:lnTo>
                    <a:pt x="216498" y="40412"/>
                  </a:lnTo>
                  <a:lnTo>
                    <a:pt x="223902" y="25110"/>
                  </a:lnTo>
                  <a:lnTo>
                    <a:pt x="233885" y="16049"/>
                  </a:lnTo>
                  <a:lnTo>
                    <a:pt x="235028" y="15706"/>
                  </a:lnTo>
                  <a:lnTo>
                    <a:pt x="236227" y="15535"/>
                  </a:lnTo>
                  <a:lnTo>
                    <a:pt x="237484" y="15535"/>
                  </a:lnTo>
                  <a:lnTo>
                    <a:pt x="249602" y="18980"/>
                  </a:lnTo>
                  <a:lnTo>
                    <a:pt x="262978" y="26558"/>
                  </a:lnTo>
                  <a:lnTo>
                    <a:pt x="276366" y="34136"/>
                  </a:lnTo>
                  <a:lnTo>
                    <a:pt x="288516" y="37581"/>
                  </a:lnTo>
                  <a:lnTo>
                    <a:pt x="289173" y="37581"/>
                  </a:lnTo>
                  <a:lnTo>
                    <a:pt x="289830" y="37553"/>
                  </a:lnTo>
                  <a:lnTo>
                    <a:pt x="290458" y="37467"/>
                  </a:lnTo>
                  <a:lnTo>
                    <a:pt x="302591" y="30312"/>
                  </a:lnTo>
                  <a:lnTo>
                    <a:pt x="314232" y="17577"/>
                  </a:lnTo>
                  <a:lnTo>
                    <a:pt x="326023" y="5420"/>
                  </a:lnTo>
                  <a:lnTo>
                    <a:pt x="338606" y="0"/>
                  </a:lnTo>
                  <a:lnTo>
                    <a:pt x="350739" y="5420"/>
                  </a:lnTo>
                  <a:lnTo>
                    <a:pt x="362294" y="17577"/>
                  </a:lnTo>
                  <a:lnTo>
                    <a:pt x="373849" y="30312"/>
                  </a:lnTo>
                  <a:lnTo>
                    <a:pt x="385983" y="37467"/>
                  </a:lnTo>
                  <a:lnTo>
                    <a:pt x="386639" y="37553"/>
                  </a:lnTo>
                  <a:lnTo>
                    <a:pt x="387296" y="37581"/>
                  </a:lnTo>
                  <a:lnTo>
                    <a:pt x="387953" y="37581"/>
                  </a:lnTo>
                  <a:lnTo>
                    <a:pt x="400105" y="34114"/>
                  </a:lnTo>
                  <a:lnTo>
                    <a:pt x="413162" y="26487"/>
                  </a:lnTo>
                  <a:lnTo>
                    <a:pt x="426209" y="18859"/>
                  </a:lnTo>
                  <a:lnTo>
                    <a:pt x="438329" y="15392"/>
                  </a:lnTo>
                  <a:lnTo>
                    <a:pt x="439785" y="15392"/>
                  </a:lnTo>
                  <a:lnTo>
                    <a:pt x="441184" y="15592"/>
                  </a:lnTo>
                  <a:lnTo>
                    <a:pt x="442555" y="16049"/>
                  </a:lnTo>
                  <a:lnTo>
                    <a:pt x="452538" y="25110"/>
                  </a:lnTo>
                  <a:lnTo>
                    <a:pt x="459943" y="40412"/>
                  </a:lnTo>
                  <a:lnTo>
                    <a:pt x="467064" y="56148"/>
                  </a:lnTo>
                  <a:lnTo>
                    <a:pt x="476196" y="66510"/>
                  </a:lnTo>
                  <a:lnTo>
                    <a:pt x="478766" y="67795"/>
                  </a:lnTo>
                  <a:lnTo>
                    <a:pt x="481822" y="68280"/>
                  </a:lnTo>
                  <a:lnTo>
                    <a:pt x="485163" y="68280"/>
                  </a:lnTo>
                  <a:lnTo>
                    <a:pt x="495156" y="67201"/>
                  </a:lnTo>
                  <a:lnTo>
                    <a:pt x="505931" y="64825"/>
                  </a:lnTo>
                  <a:lnTo>
                    <a:pt x="516696" y="62449"/>
                  </a:lnTo>
                  <a:lnTo>
                    <a:pt x="526657" y="61370"/>
                  </a:lnTo>
                  <a:lnTo>
                    <a:pt x="530798" y="61370"/>
                  </a:lnTo>
                  <a:lnTo>
                    <a:pt x="534453" y="62141"/>
                  </a:lnTo>
                  <a:lnTo>
                    <a:pt x="537337" y="64197"/>
                  </a:lnTo>
                  <a:lnTo>
                    <a:pt x="543712" y="75855"/>
                  </a:lnTo>
                  <a:lnTo>
                    <a:pt x="545930" y="92672"/>
                  </a:lnTo>
                  <a:lnTo>
                    <a:pt x="547863" y="109773"/>
                  </a:lnTo>
                  <a:lnTo>
                    <a:pt x="553387" y="122283"/>
                  </a:lnTo>
                  <a:lnTo>
                    <a:pt x="566330" y="128148"/>
                  </a:lnTo>
                  <a:lnTo>
                    <a:pt x="583576" y="130136"/>
                  </a:lnTo>
                  <a:lnTo>
                    <a:pt x="600248" y="132403"/>
                  </a:lnTo>
                  <a:lnTo>
                    <a:pt x="611473" y="139103"/>
                  </a:lnTo>
                  <a:lnTo>
                    <a:pt x="614232" y="152303"/>
                  </a:lnTo>
                  <a:lnTo>
                    <a:pt x="611187" y="169013"/>
                  </a:lnTo>
                  <a:lnTo>
                    <a:pt x="607714" y="185868"/>
                  </a:lnTo>
                  <a:lnTo>
                    <a:pt x="609188" y="199502"/>
                  </a:lnTo>
                  <a:lnTo>
                    <a:pt x="619642" y="208617"/>
                  </a:lnTo>
                  <a:lnTo>
                    <a:pt x="635550" y="215730"/>
                  </a:lnTo>
                  <a:lnTo>
                    <a:pt x="650885" y="223132"/>
                  </a:lnTo>
                  <a:lnTo>
                    <a:pt x="659621" y="233114"/>
                  </a:lnTo>
                  <a:lnTo>
                    <a:pt x="658339" y="246492"/>
                  </a:lnTo>
                  <a:lnTo>
                    <a:pt x="650457" y="261508"/>
                  </a:lnTo>
                  <a:lnTo>
                    <a:pt x="642003" y="276663"/>
                  </a:lnTo>
                  <a:lnTo>
                    <a:pt x="639002" y="290458"/>
                  </a:lnTo>
                  <a:lnTo>
                    <a:pt x="645816" y="302270"/>
                  </a:lnTo>
                  <a:lnTo>
                    <a:pt x="658578" y="313868"/>
                  </a:lnTo>
                  <a:lnTo>
                    <a:pt x="670913" y="325605"/>
                  </a:lnTo>
                  <a:lnTo>
                    <a:pt x="676441" y="337835"/>
                  </a:lnTo>
                  <a:lnTo>
                    <a:pt x="671021" y="350093"/>
                  </a:lnTo>
                  <a:lnTo>
                    <a:pt x="658867" y="361923"/>
                  </a:lnTo>
                  <a:lnTo>
                    <a:pt x="646141" y="373753"/>
                  </a:lnTo>
                  <a:lnTo>
                    <a:pt x="639002" y="386011"/>
                  </a:lnTo>
                  <a:lnTo>
                    <a:pt x="641690" y="399360"/>
                  </a:lnTo>
                  <a:lnTo>
                    <a:pt x="650179" y="414283"/>
                  </a:lnTo>
                  <a:lnTo>
                    <a:pt x="658234" y="429206"/>
                  </a:lnTo>
                  <a:lnTo>
                    <a:pt x="659621" y="442555"/>
                  </a:lnTo>
                  <a:lnTo>
                    <a:pt x="650560" y="452434"/>
                  </a:lnTo>
                  <a:lnTo>
                    <a:pt x="635261" y="459665"/>
                  </a:lnTo>
                  <a:lnTo>
                    <a:pt x="619534" y="466751"/>
                  </a:lnTo>
                  <a:lnTo>
                    <a:pt x="609188" y="476196"/>
                  </a:lnTo>
                  <a:lnTo>
                    <a:pt x="608039" y="490143"/>
                  </a:lnTo>
                  <a:lnTo>
                    <a:pt x="611476" y="506959"/>
                  </a:lnTo>
                  <a:lnTo>
                    <a:pt x="614341" y="523487"/>
                  </a:lnTo>
                  <a:lnTo>
                    <a:pt x="611473" y="536566"/>
                  </a:lnTo>
                  <a:lnTo>
                    <a:pt x="600248" y="543283"/>
                  </a:lnTo>
                  <a:lnTo>
                    <a:pt x="583576" y="545555"/>
                  </a:lnTo>
                  <a:lnTo>
                    <a:pt x="566330" y="547538"/>
                  </a:lnTo>
                  <a:lnTo>
                    <a:pt x="553387" y="553387"/>
                  </a:lnTo>
                  <a:lnTo>
                    <a:pt x="547863" y="565908"/>
                  </a:lnTo>
                  <a:lnTo>
                    <a:pt x="545930" y="583008"/>
                  </a:lnTo>
                  <a:lnTo>
                    <a:pt x="543712" y="599819"/>
                  </a:lnTo>
                  <a:lnTo>
                    <a:pt x="537337" y="611473"/>
                  </a:lnTo>
                  <a:lnTo>
                    <a:pt x="534453" y="613557"/>
                  </a:lnTo>
                  <a:lnTo>
                    <a:pt x="530798" y="614328"/>
                  </a:lnTo>
                  <a:lnTo>
                    <a:pt x="526657" y="614328"/>
                  </a:lnTo>
                  <a:lnTo>
                    <a:pt x="516696" y="613244"/>
                  </a:lnTo>
                  <a:lnTo>
                    <a:pt x="505931" y="610859"/>
                  </a:lnTo>
                  <a:lnTo>
                    <a:pt x="495156" y="608473"/>
                  </a:lnTo>
                  <a:lnTo>
                    <a:pt x="485163" y="607389"/>
                  </a:lnTo>
                  <a:lnTo>
                    <a:pt x="481822" y="607389"/>
                  </a:lnTo>
                  <a:lnTo>
                    <a:pt x="478766" y="607903"/>
                  </a:lnTo>
                  <a:lnTo>
                    <a:pt x="476196" y="609188"/>
                  </a:lnTo>
                  <a:lnTo>
                    <a:pt x="467064" y="619546"/>
                  </a:lnTo>
                  <a:lnTo>
                    <a:pt x="459943" y="635275"/>
                  </a:lnTo>
                  <a:lnTo>
                    <a:pt x="452538" y="650576"/>
                  </a:lnTo>
                  <a:lnTo>
                    <a:pt x="442555" y="659649"/>
                  </a:lnTo>
                  <a:lnTo>
                    <a:pt x="441413" y="659992"/>
                  </a:lnTo>
                  <a:lnTo>
                    <a:pt x="440213" y="660135"/>
                  </a:lnTo>
                  <a:lnTo>
                    <a:pt x="438957" y="660135"/>
                  </a:lnTo>
                  <a:lnTo>
                    <a:pt x="426968" y="656694"/>
                  </a:lnTo>
                  <a:lnTo>
                    <a:pt x="413751" y="649126"/>
                  </a:lnTo>
                  <a:lnTo>
                    <a:pt x="400400" y="641557"/>
                  </a:lnTo>
                  <a:lnTo>
                    <a:pt x="388010" y="638117"/>
                  </a:lnTo>
                  <a:lnTo>
                    <a:pt x="387325" y="638117"/>
                  </a:lnTo>
                  <a:lnTo>
                    <a:pt x="386639" y="638145"/>
                  </a:lnTo>
                  <a:lnTo>
                    <a:pt x="385983" y="638231"/>
                  </a:lnTo>
                  <a:lnTo>
                    <a:pt x="374175" y="645374"/>
                  </a:lnTo>
                  <a:lnTo>
                    <a:pt x="362583" y="658111"/>
                  </a:lnTo>
                  <a:lnTo>
                    <a:pt x="350848" y="670274"/>
                  </a:lnTo>
                  <a:lnTo>
                    <a:pt x="338606" y="675698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11">
            <a:extLst>
              <a:ext uri="{FF2B5EF4-FFF2-40B4-BE49-F238E27FC236}">
                <a16:creationId xmlns:a16="http://schemas.microsoft.com/office/drawing/2014/main" id="{6C7E3D22-25A9-2194-7A57-4A92530437AB}"/>
              </a:ext>
            </a:extLst>
          </p:cNvPr>
          <p:cNvSpPr txBox="1"/>
          <p:nvPr/>
        </p:nvSpPr>
        <p:spPr>
          <a:xfrm>
            <a:off x="1060058" y="1081117"/>
            <a:ext cx="168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object 12">
            <a:extLst>
              <a:ext uri="{FF2B5EF4-FFF2-40B4-BE49-F238E27FC236}">
                <a16:creationId xmlns:a16="http://schemas.microsoft.com/office/drawing/2014/main" id="{869429D0-AE37-4359-A577-D35777A4C6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453" y="1081117"/>
            <a:ext cx="5942300" cy="3964073"/>
          </a:xfrm>
          <a:prstGeom prst="rect">
            <a:avLst/>
          </a:prstGeom>
        </p:spPr>
      </p:pic>
      <p:sp>
        <p:nvSpPr>
          <p:cNvPr id="39" name="object 13">
            <a:extLst>
              <a:ext uri="{FF2B5EF4-FFF2-40B4-BE49-F238E27FC236}">
                <a16:creationId xmlns:a16="http://schemas.microsoft.com/office/drawing/2014/main" id="{70EA1EE6-761C-A826-51FB-87CBCE19F886}"/>
              </a:ext>
            </a:extLst>
          </p:cNvPr>
          <p:cNvSpPr txBox="1"/>
          <p:nvPr/>
        </p:nvSpPr>
        <p:spPr>
          <a:xfrm>
            <a:off x="281077" y="2184385"/>
            <a:ext cx="1819903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 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correctes et </a:t>
            </a:r>
          </a:p>
          <a:p>
            <a:pPr marL="175260" marR="5080" indent="-163195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générées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B0C25BD9-CBE8-37FC-99D8-773D0341CE12}"/>
              </a:ext>
            </a:extLst>
          </p:cNvPr>
          <p:cNvSpPr txBox="1"/>
          <p:nvPr/>
        </p:nvSpPr>
        <p:spPr>
          <a:xfrm>
            <a:off x="1803308" y="1173977"/>
            <a:ext cx="8763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just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validation, </a:t>
            </a:r>
            <a:r>
              <a:rPr sz="1100" b="1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611E381-DDDE-56E9-5860-2C021CADD9B2}"/>
              </a:ext>
            </a:extLst>
          </p:cNvPr>
          <p:cNvSpPr txBox="1"/>
          <p:nvPr/>
        </p:nvSpPr>
        <p:spPr>
          <a:xfrm>
            <a:off x="7260495" y="11692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45571DF5-DAB2-B9C5-9393-6292C486BDBE}"/>
              </a:ext>
            </a:extLst>
          </p:cNvPr>
          <p:cNvSpPr txBox="1"/>
          <p:nvPr/>
        </p:nvSpPr>
        <p:spPr>
          <a:xfrm>
            <a:off x="3841742" y="2142203"/>
            <a:ext cx="152934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 distance d’édition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5DED443D-1128-C915-CEF3-FCF8E57865D1}"/>
              </a:ext>
            </a:extLst>
          </p:cNvPr>
          <p:cNvSpPr txBox="1"/>
          <p:nvPr/>
        </p:nvSpPr>
        <p:spPr>
          <a:xfrm>
            <a:off x="5767031" y="2095417"/>
            <a:ext cx="278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73609824-58EB-B25D-2D24-83FB880A61A5}"/>
              </a:ext>
            </a:extLst>
          </p:cNvPr>
          <p:cNvSpPr txBox="1"/>
          <p:nvPr/>
        </p:nvSpPr>
        <p:spPr>
          <a:xfrm>
            <a:off x="5245852" y="3248135"/>
            <a:ext cx="13201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9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415AB592-8BB3-E33D-F136-98A91B82A17E}"/>
              </a:ext>
            </a:extLst>
          </p:cNvPr>
          <p:cNvSpPr txBox="1"/>
          <p:nvPr/>
        </p:nvSpPr>
        <p:spPr>
          <a:xfrm>
            <a:off x="2802503" y="2095417"/>
            <a:ext cx="262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9FDA58D3-5E05-BB7B-8B0B-C4591057F47F}"/>
              </a:ext>
            </a:extLst>
          </p:cNvPr>
          <p:cNvSpPr txBox="1"/>
          <p:nvPr/>
        </p:nvSpPr>
        <p:spPr>
          <a:xfrm>
            <a:off x="2159964" y="3270229"/>
            <a:ext cx="1547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Erreurs obtenues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666D7D23-38BE-BDDD-9A21-EF9F30D926C7}"/>
              </a:ext>
            </a:extLst>
          </p:cNvPr>
          <p:cNvSpPr txBox="1"/>
          <p:nvPr/>
        </p:nvSpPr>
        <p:spPr>
          <a:xfrm>
            <a:off x="4026399" y="1407246"/>
            <a:ext cx="527971" cy="212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ts val="1225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3">
            <a:extLst>
              <a:ext uri="{FF2B5EF4-FFF2-40B4-BE49-F238E27FC236}">
                <a16:creationId xmlns:a16="http://schemas.microsoft.com/office/drawing/2014/main" id="{47176A13-7109-CAA8-21EB-79BB0556D1A0}"/>
              </a:ext>
            </a:extLst>
          </p:cNvPr>
          <p:cNvSpPr txBox="1"/>
          <p:nvPr/>
        </p:nvSpPr>
        <p:spPr>
          <a:xfrm>
            <a:off x="7260318" y="3531442"/>
            <a:ext cx="263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15814C5B-A23D-BDB4-1F85-EDF624DC4D06}"/>
              </a:ext>
            </a:extLst>
          </p:cNvPr>
          <p:cNvSpPr txBox="1"/>
          <p:nvPr/>
        </p:nvSpPr>
        <p:spPr>
          <a:xfrm>
            <a:off x="6322351" y="4611905"/>
            <a:ext cx="2226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400" spc="-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Proposer une approche de réparation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25">
            <a:extLst>
              <a:ext uri="{FF2B5EF4-FFF2-40B4-BE49-F238E27FC236}">
                <a16:creationId xmlns:a16="http://schemas.microsoft.com/office/drawing/2014/main" id="{E2109DA2-4963-A030-C7CE-0FFDE11FBB15}"/>
              </a:ext>
            </a:extLst>
          </p:cNvPr>
          <p:cNvSpPr txBox="1"/>
          <p:nvPr/>
        </p:nvSpPr>
        <p:spPr>
          <a:xfrm>
            <a:off x="5751156" y="4458066"/>
            <a:ext cx="235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id="{AAA77BA6-BB32-43DA-482B-2F27ABA606AF}"/>
              </a:ext>
            </a:extLst>
          </p:cNvPr>
          <p:cNvSpPr txBox="1"/>
          <p:nvPr/>
        </p:nvSpPr>
        <p:spPr>
          <a:xfrm>
            <a:off x="3271258" y="4572363"/>
            <a:ext cx="15293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400" spc="-5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 formalisé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62E0DBEB-E8CD-3984-F1F8-4B9958DC3B3E}"/>
              </a:ext>
            </a:extLst>
          </p:cNvPr>
          <p:cNvSpPr txBox="1"/>
          <p:nvPr/>
        </p:nvSpPr>
        <p:spPr>
          <a:xfrm>
            <a:off x="5967735" y="3973067"/>
            <a:ext cx="737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EC94DD90-B6CB-085C-B83F-ACFDD18EF068}"/>
              </a:ext>
            </a:extLst>
          </p:cNvPr>
          <p:cNvSpPr txBox="1"/>
          <p:nvPr/>
        </p:nvSpPr>
        <p:spPr>
          <a:xfrm>
            <a:off x="6649373" y="2197778"/>
            <a:ext cx="15532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1500" spc="-6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 entre les erreurs et distance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BC93D7BA-2598-AB6D-F612-6EF9F135AB9B}"/>
              </a:ext>
            </a:extLst>
          </p:cNvPr>
          <p:cNvSpPr txBox="1"/>
          <p:nvPr/>
        </p:nvSpPr>
        <p:spPr>
          <a:xfrm>
            <a:off x="2869948" y="1171902"/>
            <a:ext cx="102438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schéma, et de 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4DC8AFFA-BA57-4389-7819-0DF0860DBCDD}"/>
              </a:ext>
            </a:extLst>
          </p:cNvPr>
          <p:cNvSpPr txBox="1"/>
          <p:nvPr/>
        </p:nvSpPr>
        <p:spPr>
          <a:xfrm>
            <a:off x="5799907" y="1259040"/>
            <a:ext cx="10243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 algn="ctr">
              <a:lnSpc>
                <a:spcPct val="1000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des erreurs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04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32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444959645"/>
      </p:ext>
    </p:extLst>
  </p:cSld>
  <p:clrMapOvr>
    <a:masterClrMapping/>
  </p:clrMapOvr>
  <p:transition spd="slow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860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:JEDI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B6C38-20C1-81BE-9738-F8EA12E8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01122"/>
            <a:ext cx="4232784" cy="30890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F941E4-2B82-1672-B91C-87CC8508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65993"/>
            <a:ext cx="4277032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5B0E5F-4617-91C4-464F-3856FB1F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2" y="1334728"/>
            <a:ext cx="3938148" cy="29754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2A5ED34-0098-A572-F6E1-E4B3E0DC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4728"/>
            <a:ext cx="3928468" cy="2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Plan de la présentation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-463270" y="1977025"/>
            <a:ext cx="2455752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Introduction et problématique</a:t>
            </a:r>
            <a:endParaRPr sz="1800" dirty="0">
              <a:solidFill>
                <a:schemeClr val="tx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392" name="Google Shape;392;p46"/>
          <p:cNvGrpSpPr/>
          <p:nvPr/>
        </p:nvGrpSpPr>
        <p:grpSpPr>
          <a:xfrm>
            <a:off x="0" y="2659250"/>
            <a:ext cx="9144000" cy="917975"/>
            <a:chOff x="1288650" y="2659250"/>
            <a:chExt cx="6566700" cy="917975"/>
          </a:xfrm>
        </p:grpSpPr>
        <p:sp>
          <p:nvSpPr>
            <p:cNvPr id="393" name="Google Shape;393;p46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1537936" y="2659250"/>
              <a:ext cx="599620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6"/>
            <p:cNvSpPr/>
            <p:nvPr/>
          </p:nvSpPr>
          <p:spPr>
            <a:xfrm rot="10800000" flipH="1">
              <a:off x="2634338" y="2777125"/>
              <a:ext cx="586716" cy="800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85;p46"/>
          <p:cNvSpPr txBox="1"/>
          <p:nvPr/>
        </p:nvSpPr>
        <p:spPr>
          <a:xfrm>
            <a:off x="2140994" y="2107629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Approche à suivre</a:t>
            </a:r>
          </a:p>
        </p:txBody>
      </p:sp>
      <p:sp>
        <p:nvSpPr>
          <p:cNvPr id="18" name="Google Shape;385;p46"/>
          <p:cNvSpPr txBox="1"/>
          <p:nvPr/>
        </p:nvSpPr>
        <p:spPr>
          <a:xfrm>
            <a:off x="644569" y="3676250"/>
            <a:ext cx="327553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Contexte</a:t>
            </a:r>
          </a:p>
        </p:txBody>
      </p:sp>
      <p:sp>
        <p:nvSpPr>
          <p:cNvPr id="19" name="Google Shape;385;p46"/>
          <p:cNvSpPr txBox="1"/>
          <p:nvPr/>
        </p:nvSpPr>
        <p:spPr>
          <a:xfrm>
            <a:off x="3728460" y="364615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Expérimentation et résultats</a:t>
            </a:r>
          </a:p>
        </p:txBody>
      </p:sp>
      <p:sp>
        <p:nvSpPr>
          <p:cNvPr id="21" name="Google Shape;394;p46"/>
          <p:cNvSpPr/>
          <p:nvPr/>
        </p:nvSpPr>
        <p:spPr>
          <a:xfrm>
            <a:off x="3310982" y="2659250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94;p46"/>
          <p:cNvSpPr/>
          <p:nvPr/>
        </p:nvSpPr>
        <p:spPr>
          <a:xfrm>
            <a:off x="6274838" y="2658999"/>
            <a:ext cx="834959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7;p46"/>
          <p:cNvSpPr/>
          <p:nvPr/>
        </p:nvSpPr>
        <p:spPr>
          <a:xfrm rot="10800000" flipH="1">
            <a:off x="4907432" y="2777126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85;p46"/>
          <p:cNvSpPr txBox="1"/>
          <p:nvPr/>
        </p:nvSpPr>
        <p:spPr>
          <a:xfrm>
            <a:off x="5248992" y="2095701"/>
            <a:ext cx="3174933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Algorithme de réparation</a:t>
            </a:r>
          </a:p>
        </p:txBody>
      </p:sp>
      <p:sp>
        <p:nvSpPr>
          <p:cNvPr id="2" name="Google Shape;397;p46">
            <a:extLst>
              <a:ext uri="{FF2B5EF4-FFF2-40B4-BE49-F238E27FC236}">
                <a16:creationId xmlns:a16="http://schemas.microsoft.com/office/drawing/2014/main" id="{CE5F8899-1AC1-A399-7B6B-EDDAC693C2DF}"/>
              </a:ext>
            </a:extLst>
          </p:cNvPr>
          <p:cNvSpPr/>
          <p:nvPr/>
        </p:nvSpPr>
        <p:spPr>
          <a:xfrm rot="10800000" flipH="1">
            <a:off x="7673290" y="2777125"/>
            <a:ext cx="81699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5;p46">
            <a:extLst>
              <a:ext uri="{FF2B5EF4-FFF2-40B4-BE49-F238E27FC236}">
                <a16:creationId xmlns:a16="http://schemas.microsoft.com/office/drawing/2014/main" id="{3AE9E0CE-4145-979B-0123-E14E990F2537}"/>
              </a:ext>
            </a:extLst>
          </p:cNvPr>
          <p:cNvSpPr txBox="1"/>
          <p:nvPr/>
        </p:nvSpPr>
        <p:spPr>
          <a:xfrm>
            <a:off x="6410208" y="3577500"/>
            <a:ext cx="317493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1800" dirty="0">
                <a:solidFill>
                  <a:schemeClr val="tx1"/>
                </a:solidFill>
                <a:latin typeface="Reem Kufi"/>
                <a:ea typeface="Reem Kufi"/>
                <a:cs typeface="Reem Kufi"/>
                <a:sym typeface="Reem Kufi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Expérimentation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9293E1-4E33-501C-92F4-9A9AFC9B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66" y="1035050"/>
            <a:ext cx="4137668" cy="3073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E6CEAA5-01CC-1CAB-98DB-234D7F7E3756}"/>
              </a:ext>
            </a:extLst>
          </p:cNvPr>
          <p:cNvSpPr txBox="1"/>
          <p:nvPr/>
        </p:nvSpPr>
        <p:spPr>
          <a:xfrm>
            <a:off x="2243478" y="4402891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d’occurrences des erreurs pour chaque générateur</a:t>
            </a:r>
          </a:p>
        </p:txBody>
      </p:sp>
    </p:spTree>
    <p:extLst>
      <p:ext uri="{BB962C8B-B14F-4D97-AF65-F5344CB8AC3E}">
        <p14:creationId xmlns:p14="http://schemas.microsoft.com/office/powerpoint/2010/main" val="4217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05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Algorithme de réparation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95758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lang="fr-FR" sz="12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5">
            <a:extLst>
              <a:ext uri="{FF2B5EF4-FFF2-40B4-BE49-F238E27FC236}">
                <a16:creationId xmlns:a16="http://schemas.microsoft.com/office/drawing/2014/main" id="{CE234BA3-AA74-32BE-9B1D-4E949C1FEB13}"/>
              </a:ext>
            </a:extLst>
          </p:cNvPr>
          <p:cNvSpPr/>
          <p:nvPr/>
        </p:nvSpPr>
        <p:spPr>
          <a:xfrm>
            <a:off x="330606" y="1482171"/>
            <a:ext cx="543844" cy="11020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94EF5C6-B75C-92B4-6537-6A3C1B336FE0}"/>
              </a:ext>
            </a:extLst>
          </p:cNvPr>
          <p:cNvSpPr/>
          <p:nvPr/>
        </p:nvSpPr>
        <p:spPr>
          <a:xfrm rot="10800000">
            <a:off x="8111122" y="1151844"/>
            <a:ext cx="543844" cy="133540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eft Brace 5">
            <a:extLst>
              <a:ext uri="{FF2B5EF4-FFF2-40B4-BE49-F238E27FC236}">
                <a16:creationId xmlns:a16="http://schemas.microsoft.com/office/drawing/2014/main" id="{7BD5C89D-2AD5-2812-8265-3A1E9C040A74}"/>
              </a:ext>
            </a:extLst>
          </p:cNvPr>
          <p:cNvSpPr/>
          <p:nvPr/>
        </p:nvSpPr>
        <p:spPr>
          <a:xfrm rot="10800000">
            <a:off x="8111122" y="3858090"/>
            <a:ext cx="359519" cy="39702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5">
            <a:extLst>
              <a:ext uri="{FF2B5EF4-FFF2-40B4-BE49-F238E27FC236}">
                <a16:creationId xmlns:a16="http://schemas.microsoft.com/office/drawing/2014/main" id="{F2E30D55-F4B2-28B2-0B94-49394DD87D76}"/>
              </a:ext>
            </a:extLst>
          </p:cNvPr>
          <p:cNvSpPr/>
          <p:nvPr/>
        </p:nvSpPr>
        <p:spPr>
          <a:xfrm rot="10800000">
            <a:off x="8108815" y="4305969"/>
            <a:ext cx="359519" cy="3970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eft Brace 5">
            <a:extLst>
              <a:ext uri="{FF2B5EF4-FFF2-40B4-BE49-F238E27FC236}">
                <a16:creationId xmlns:a16="http://schemas.microsoft.com/office/drawing/2014/main" id="{4B713E65-0CAE-325B-2CA6-0761439C99E1}"/>
              </a:ext>
            </a:extLst>
          </p:cNvPr>
          <p:cNvSpPr/>
          <p:nvPr/>
        </p:nvSpPr>
        <p:spPr>
          <a:xfrm>
            <a:off x="344025" y="3544593"/>
            <a:ext cx="543844" cy="110205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091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contraintes de réparation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D38E28B-B81E-C24B-824C-02B72EB357A9}"/>
              </a:ext>
            </a:extLst>
          </p:cNvPr>
          <p:cNvSpPr txBox="1"/>
          <p:nvPr/>
        </p:nvSpPr>
        <p:spPr>
          <a:xfrm>
            <a:off x="569775" y="1065906"/>
            <a:ext cx="757745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réparations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assertions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fr-FR"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 : Forme conjonctive, disjonctive ainsi que la négation 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700" baseline="30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8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5028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Forme conjonctif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564039" y="1567809"/>
            <a:ext cx="2507452" cy="2422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allOf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[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multipleOf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3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lang="fr-FR" sz="1150" b="1" spc="-5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"minimum"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200" b="1" spc="-5" dirty="0">
                <a:solidFill>
                  <a:srgbClr val="098658"/>
                </a:solidFill>
                <a:latin typeface="Courier New"/>
                <a:cs typeface="Courier New"/>
              </a:rPr>
              <a:t>100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endParaRPr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443F07-1F7A-54A4-2104-FF47C4DD9107}"/>
              </a:ext>
            </a:extLst>
          </p:cNvPr>
          <p:cNvSpPr txBox="1"/>
          <p:nvPr/>
        </p:nvSpPr>
        <p:spPr>
          <a:xfrm>
            <a:off x="4821079" y="2551475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37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89BE919-DC40-86FF-DC22-FF55B1AAD7A0}"/>
              </a:ext>
            </a:extLst>
          </p:cNvPr>
          <p:cNvSpPr txBox="1"/>
          <p:nvPr/>
        </p:nvSpPr>
        <p:spPr>
          <a:xfrm>
            <a:off x="5789839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33</a:t>
            </a:r>
            <a:endParaRPr lang="fr-FR" sz="1150" b="1" dirty="0">
              <a:latin typeface="Courier New"/>
              <a:cs typeface="Courier New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04A9BED-3914-3128-7579-7D0635C98986}"/>
              </a:ext>
            </a:extLst>
          </p:cNvPr>
          <p:cNvSpPr txBox="1"/>
          <p:nvPr/>
        </p:nvSpPr>
        <p:spPr>
          <a:xfrm>
            <a:off x="6899811" y="2551471"/>
            <a:ext cx="672695" cy="22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lang="fr-FR" sz="1100" b="1" spc="-5" dirty="0">
                <a:solidFill>
                  <a:srgbClr val="098658"/>
                </a:solidFill>
                <a:latin typeface="Courier New"/>
                <a:cs typeface="Courier New"/>
              </a:rPr>
              <a:t>101</a:t>
            </a:r>
            <a:endParaRPr lang="fr-FR" sz="1150" b="1" dirty="0">
              <a:latin typeface="Courier New"/>
              <a:cs typeface="Courier New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198DA48-7E27-3E80-4D8C-4E5E71D417F9}"/>
              </a:ext>
            </a:extLst>
          </p:cNvPr>
          <p:cNvCxnSpPr>
            <a:cxnSpLocks/>
          </p:cNvCxnSpPr>
          <p:nvPr/>
        </p:nvCxnSpPr>
        <p:spPr>
          <a:xfrm>
            <a:off x="607593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5AB735-E607-8637-13E3-97AD0609360A}"/>
              </a:ext>
            </a:extLst>
          </p:cNvPr>
          <p:cNvCxnSpPr>
            <a:cxnSpLocks/>
          </p:cNvCxnSpPr>
          <p:nvPr/>
        </p:nvCxnSpPr>
        <p:spPr>
          <a:xfrm>
            <a:off x="5023840" y="2665380"/>
            <a:ext cx="7441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2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616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description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 est guidé par les erreurs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Réparer les types assertions</a:t>
            </a:r>
            <a:endParaRPr lang="fr-FR"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Réparer les formes disjonctives : </a:t>
            </a:r>
            <a:r>
              <a:rPr lang="fr-FR" sz="1800" spc="55" dirty="0" err="1">
                <a:latin typeface="Calibri"/>
                <a:cs typeface="Calibri"/>
              </a:rPr>
              <a:t>anyOf</a:t>
            </a:r>
            <a:r>
              <a:rPr lang="fr-FR" sz="1800" spc="55" dirty="0">
                <a:latin typeface="Calibri"/>
                <a:cs typeface="Calibri"/>
              </a:rPr>
              <a:t>, </a:t>
            </a:r>
            <a:r>
              <a:rPr lang="fr-FR" sz="1800" spc="55" dirty="0" err="1">
                <a:latin typeface="Calibri"/>
                <a:cs typeface="Calibri"/>
              </a:rPr>
              <a:t>oneOf</a:t>
            </a:r>
            <a:r>
              <a:rPr lang="fr-FR" sz="1800" spc="55" dirty="0">
                <a:latin typeface="Calibri"/>
                <a:cs typeface="Calibri"/>
              </a:rPr>
              <a:t>, …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5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55" dirty="0">
                <a:latin typeface="Calibri"/>
                <a:cs typeface="Calibri"/>
              </a:rPr>
              <a:t>Forme conjonctive ?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08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882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Algorithme de réparation : Implémentation &amp; Résultats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54F9FD7-5C7A-45B2-8771-9E1892CAACBB}"/>
              </a:ext>
            </a:extLst>
          </p:cNvPr>
          <p:cNvSpPr txBox="1"/>
          <p:nvPr/>
        </p:nvSpPr>
        <p:spPr>
          <a:xfrm>
            <a:off x="569775" y="1065906"/>
            <a:ext cx="757745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7675" algn="l"/>
              </a:tabLst>
            </a:pPr>
            <a:r>
              <a:rPr lang="fr-FR" sz="1800" b="1" spc="30" dirty="0">
                <a:latin typeface="Calibri"/>
                <a:cs typeface="Calibri"/>
              </a:rPr>
              <a:t>L’algorithme de réparation</a:t>
            </a:r>
            <a:endParaRPr sz="2700" baseline="308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45" dirty="0">
                <a:latin typeface="Calibri"/>
                <a:cs typeface="Calibri"/>
              </a:rPr>
              <a:t>Implémentation en </a:t>
            </a:r>
            <a:r>
              <a:rPr lang="fr-FR" sz="1800" spc="45" dirty="0" err="1">
                <a:latin typeface="Calibri"/>
                <a:cs typeface="Calibri"/>
              </a:rPr>
              <a:t>TypeScript</a:t>
            </a:r>
            <a:endParaRPr lang="fr-FR" sz="1800" spc="45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75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Générateur JSF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 </a:t>
            </a: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Approche correcte mais incomplète</a:t>
            </a:r>
          </a:p>
          <a:p>
            <a:pPr marL="102870">
              <a:lnSpc>
                <a:spcPct val="100000"/>
              </a:lnSpc>
              <a:tabLst>
                <a:tab pos="469265" algn="l"/>
                <a:tab pos="469900" algn="l"/>
                <a:tab pos="4347845" algn="l"/>
                <a:tab pos="4714875" algn="l"/>
              </a:tabLst>
            </a:pPr>
            <a:endParaRPr lang="fr-FR" sz="1800" spc="3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  <a:tab pos="4347845" algn="l"/>
                <a:tab pos="4714875" algn="l"/>
              </a:tabLst>
            </a:pPr>
            <a:r>
              <a:rPr lang="fr-FR" sz="1800" spc="30" dirty="0">
                <a:latin typeface="Calibri"/>
                <a:cs typeface="Calibri"/>
              </a:rPr>
              <a:t>Difficulté de réparer les formes conjonctives</a:t>
            </a:r>
            <a:r>
              <a:rPr sz="1800" spc="30" dirty="0">
                <a:latin typeface="Calibri"/>
                <a:cs typeface="Calibri"/>
              </a:rPr>
              <a:t>	</a:t>
            </a:r>
            <a:endParaRPr sz="2700" baseline="308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47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06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Conclusion et perspectives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60103" y="107950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et perspectives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79500" y="1498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D7DBA67-0939-148B-C89D-DDCB1D03AFF1}"/>
              </a:ext>
            </a:extLst>
          </p:cNvPr>
          <p:cNvSpPr txBox="1"/>
          <p:nvPr/>
        </p:nvSpPr>
        <p:spPr>
          <a:xfrm>
            <a:off x="694621" y="1248497"/>
            <a:ext cx="7914005" cy="344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latin typeface="Calibri"/>
                <a:cs typeface="Calibri"/>
              </a:rPr>
              <a:t>Contrainte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principale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: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manque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de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temps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pour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approfondir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projet.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350" dirty="0">
              <a:latin typeface="Calibri"/>
              <a:cs typeface="Calibri"/>
            </a:endParaRPr>
          </a:p>
          <a:p>
            <a:pPr marL="363855" marR="5080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30" dirty="0">
                <a:latin typeface="Calibri"/>
                <a:cs typeface="Calibri"/>
              </a:rPr>
              <a:t>Effort considérable </a:t>
            </a:r>
            <a:r>
              <a:rPr sz="1600" spc="25" dirty="0">
                <a:latin typeface="Calibri"/>
                <a:cs typeface="Calibri"/>
              </a:rPr>
              <a:t>dans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maîtrise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40" dirty="0">
                <a:latin typeface="Calibri"/>
                <a:cs typeface="Calibri"/>
              </a:rPr>
              <a:t>la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compréhension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40" dirty="0" err="1">
                <a:latin typeface="Calibri"/>
                <a:cs typeface="Calibri"/>
              </a:rPr>
              <a:t>langage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json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90" dirty="0" err="1">
                <a:latin typeface="Calibri"/>
                <a:cs typeface="Calibri"/>
              </a:rPr>
              <a:t>schema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</a:t>
            </a:r>
            <a:r>
              <a:rPr lang="fr-FR" sz="1600" spc="-20" dirty="0">
                <a:latin typeface="Calibri"/>
                <a:cs typeface="Calibri"/>
              </a:rPr>
              <a:t> de l’outil JEDI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135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L’approche par distance d’édition n’est pas très intéressante car la matrice d’édition n’est qu’une mesure quantitative</a:t>
            </a: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spc="50" dirty="0">
                <a:latin typeface="Calibri"/>
                <a:cs typeface="Calibri"/>
              </a:rPr>
              <a:t>Souhait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15" dirty="0">
                <a:latin typeface="Calibri"/>
                <a:cs typeface="Calibri"/>
              </a:rPr>
              <a:t>d'approfondir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spc="40" dirty="0">
                <a:latin typeface="Calibri"/>
                <a:cs typeface="Calibri"/>
              </a:rPr>
              <a:t>l'analyse</a:t>
            </a:r>
            <a:r>
              <a:rPr lang="fr-FR" sz="1600" spc="85" dirty="0">
                <a:latin typeface="Calibri"/>
                <a:cs typeface="Calibri"/>
              </a:rPr>
              <a:t> </a:t>
            </a:r>
            <a:r>
              <a:rPr lang="fr-FR" sz="1600" dirty="0">
                <a:latin typeface="Calibri"/>
                <a:cs typeface="Calibri"/>
              </a:rPr>
              <a:t>des</a:t>
            </a:r>
            <a:r>
              <a:rPr lang="fr-FR" sz="1600" spc="90" dirty="0">
                <a:latin typeface="Calibri"/>
                <a:cs typeface="Calibri"/>
              </a:rPr>
              <a:t> </a:t>
            </a:r>
            <a:r>
              <a:rPr lang="fr-FR" sz="1600" spc="35" dirty="0">
                <a:latin typeface="Calibri"/>
                <a:cs typeface="Calibri"/>
              </a:rPr>
              <a:t>erreurs</a:t>
            </a:r>
            <a:r>
              <a:rPr lang="fr-FR" sz="1600" spc="85" dirty="0">
                <a:latin typeface="Calibri"/>
                <a:cs typeface="Calibri"/>
              </a:rPr>
              <a:t> par expérimentation </a:t>
            </a:r>
            <a:r>
              <a:rPr lang="fr-FR" sz="1600" spc="15" dirty="0">
                <a:latin typeface="Calibri"/>
                <a:cs typeface="Calibri"/>
              </a:rPr>
              <a:t>sur une nouvelle approche de réparation en utilisant la matrice </a:t>
            </a:r>
            <a:r>
              <a:rPr lang="fr-FR" sz="1600" spc="15">
                <a:latin typeface="Calibri"/>
                <a:cs typeface="Calibri"/>
              </a:rPr>
              <a:t>de caractéristique </a:t>
            </a: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endParaRPr lang="fr-FR" sz="1600" dirty="0">
              <a:latin typeface="Calibri"/>
              <a:cs typeface="Calibri"/>
            </a:endParaRPr>
          </a:p>
          <a:p>
            <a:pPr marL="363855" marR="588645" indent="-351790">
              <a:lnSpc>
                <a:spcPct val="113300"/>
              </a:lnSpc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lang="fr-FR" sz="1600" dirty="0">
                <a:latin typeface="Calibri"/>
                <a:cs typeface="Calibri"/>
              </a:rPr>
              <a:t>Une réparation plus complète serait de transformer les formes conjonctives en forme disjonctive</a:t>
            </a:r>
          </a:p>
        </p:txBody>
      </p:sp>
    </p:spTree>
    <p:extLst>
      <p:ext uri="{BB962C8B-B14F-4D97-AF65-F5344CB8AC3E}">
        <p14:creationId xmlns:p14="http://schemas.microsoft.com/office/powerpoint/2010/main" val="281146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219128" y="3314391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Des questions ?</a:t>
            </a:r>
            <a:endParaRPr sz="3200" b="1" dirty="0">
              <a:solidFill>
                <a:schemeClr val="tx1"/>
              </a:solidFill>
            </a:endParaRPr>
          </a:p>
        </p:txBody>
      </p:sp>
      <p:grpSp>
        <p:nvGrpSpPr>
          <p:cNvPr id="5" name="Google Shape;9179;p71"/>
          <p:cNvGrpSpPr/>
          <p:nvPr/>
        </p:nvGrpSpPr>
        <p:grpSpPr>
          <a:xfrm>
            <a:off x="3665730" y="1228614"/>
            <a:ext cx="1931890" cy="1997185"/>
            <a:chOff x="892750" y="4993750"/>
            <a:chExt cx="483125" cy="483125"/>
          </a:xfrm>
        </p:grpSpPr>
        <p:sp>
          <p:nvSpPr>
            <p:cNvPr id="6" name="Google Shape;9180;p71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Google Shape;9181;p71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182;p71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11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4E2E"/>
                </a:solidFill>
              </a:rPr>
              <a:t>01</a:t>
            </a:r>
            <a:endParaRPr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Introduction et problématique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142564" y="253209"/>
            <a:ext cx="75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et problématique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1353" y="1254088"/>
            <a:ext cx="8561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s’est imposé comme un standard pour décrire et valider les fichiers JSON.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5C1A31-FF10-D2A6-DF0E-9231A2EAA2BC}"/>
              </a:ext>
            </a:extLst>
          </p:cNvPr>
          <p:cNvGrpSpPr/>
          <p:nvPr/>
        </p:nvGrpSpPr>
        <p:grpSpPr>
          <a:xfrm>
            <a:off x="359984" y="1899604"/>
            <a:ext cx="7315380" cy="1760174"/>
            <a:chOff x="359984" y="3225484"/>
            <a:chExt cx="7315380" cy="176017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5AF61E3-1378-DB1A-E6EC-ED50751461A9}"/>
                </a:ext>
              </a:extLst>
            </p:cNvPr>
            <p:cNvGrpSpPr/>
            <p:nvPr/>
          </p:nvGrpSpPr>
          <p:grpSpPr>
            <a:xfrm>
              <a:off x="359984" y="3225484"/>
              <a:ext cx="7315380" cy="1760174"/>
              <a:chOff x="0" y="1238323"/>
              <a:chExt cx="7315380" cy="9488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344A332-6D11-F130-D850-2C7C8CAAE874}"/>
                  </a:ext>
                </a:extLst>
              </p:cNvPr>
              <p:cNvSpPr/>
              <p:nvPr/>
            </p:nvSpPr>
            <p:spPr>
              <a:xfrm>
                <a:off x="0" y="1360330"/>
                <a:ext cx="7315380" cy="826875"/>
              </a:xfrm>
              <a:prstGeom prst="rect">
                <a:avLst/>
              </a:prstGeom>
            </p:spPr>
            <p:style>
              <a:lnRef idx="2">
                <a:schemeClr val="accent5">
                  <a:hueOff val="-9981745"/>
                  <a:satOff val="-15454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7F4F4C5-F8D2-F10B-2B0F-523975C3D98D}"/>
                  </a:ext>
                </a:extLst>
              </p:cNvPr>
              <p:cNvSpPr txBox="1"/>
              <p:nvPr/>
            </p:nvSpPr>
            <p:spPr>
              <a:xfrm>
                <a:off x="0" y="1238323"/>
                <a:ext cx="7315380" cy="6905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67755" tIns="312420" rIns="567755" bIns="106680" numCol="1" spcCol="1270" anchor="t" anchorCtr="0">
                <a:noAutofit/>
              </a:bodyPr>
              <a:lstStyle/>
              <a:p>
                <a:pPr lvl="0">
                  <a:spcBef>
                    <a:spcPts val="600"/>
                  </a:spcBef>
                </a:pPr>
                <a:endParaRPr lang="fr-FR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Comment réparer une instance non valide à un schéma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Existe-t-il un lien entre les distances d’édition et les erreurs de validation ?</a:t>
                </a:r>
              </a:p>
              <a:p>
                <a:pPr lvl="1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Quelles sont les approches à suivre pour la réparation ?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fr-FR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4300" lvl="1" indent="-114300" algn="l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15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6E0E1A-ACC5-5E11-89F1-E80B46BC01F3}"/>
                </a:ext>
              </a:extLst>
            </p:cNvPr>
            <p:cNvGrpSpPr/>
            <p:nvPr/>
          </p:nvGrpSpPr>
          <p:grpSpPr>
            <a:xfrm>
              <a:off x="800421" y="3285159"/>
              <a:ext cx="5120766" cy="333293"/>
              <a:chOff x="410458" y="2056992"/>
              <a:chExt cx="5120766" cy="434903"/>
            </a:xfrm>
          </p:grpSpPr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1EB44465-32C5-3FDE-4823-DA689F43204D}"/>
                  </a:ext>
                </a:extLst>
              </p:cNvPr>
              <p:cNvSpPr/>
              <p:nvPr/>
            </p:nvSpPr>
            <p:spPr>
              <a:xfrm>
                <a:off x="410458" y="2056992"/>
                <a:ext cx="5120766" cy="434903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81745"/>
                  <a:satOff val="-15454"/>
                  <a:lumOff val="0"/>
                  <a:alphaOff val="0"/>
                </a:schemeClr>
              </a:fillRef>
              <a:effectRef idx="0">
                <a:schemeClr val="accent5">
                  <a:hueOff val="-9981745"/>
                  <a:satOff val="-15454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 : coins arrondis 4">
                <a:extLst>
                  <a:ext uri="{FF2B5EF4-FFF2-40B4-BE49-F238E27FC236}">
                    <a16:creationId xmlns:a16="http://schemas.microsoft.com/office/drawing/2014/main" id="{2AEA74CE-AEFE-4FE1-2E93-60FD645D4403}"/>
                  </a:ext>
                </a:extLst>
              </p:cNvPr>
              <p:cNvSpPr txBox="1"/>
              <p:nvPr/>
            </p:nvSpPr>
            <p:spPr>
              <a:xfrm>
                <a:off x="431688" y="2078222"/>
                <a:ext cx="5078306" cy="39244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3553" tIns="0" rIns="193553" bIns="0" numCol="1" spcCol="1270" anchor="ctr" anchorCtr="0">
                <a:noAutofit/>
              </a:bodyPr>
              <a:lstStyle/>
              <a:p>
                <a:pPr marL="0" lvl="0" indent="0" algn="l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200" b="0" i="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Problématique</a:t>
                </a:r>
                <a:endParaRPr lang="ar-DZ" sz="22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84E2E"/>
                </a:solidFill>
              </a:rPr>
              <a:t>02</a:t>
            </a:r>
            <a:endParaRPr dirty="0">
              <a:solidFill>
                <a:srgbClr val="D84E2E"/>
              </a:solidFill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1055782" y="2514300"/>
            <a:ext cx="7165085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1"/>
                </a:solidFill>
              </a:rPr>
              <a:t>Contexte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6500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FA5334E8-CE62-FBFE-F473-0AC37C44096A}"/>
              </a:ext>
            </a:extLst>
          </p:cNvPr>
          <p:cNvGrpSpPr/>
          <p:nvPr/>
        </p:nvGrpSpPr>
        <p:grpSpPr>
          <a:xfrm>
            <a:off x="885562" y="1076418"/>
            <a:ext cx="2096135" cy="1512570"/>
            <a:chOff x="885562" y="1076418"/>
            <a:chExt cx="2096135" cy="15125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09C78D4-F44F-7479-6ADD-777912EB67E7}"/>
                </a:ext>
              </a:extLst>
            </p:cNvPr>
            <p:cNvSpPr/>
            <p:nvPr/>
          </p:nvSpPr>
          <p:spPr>
            <a:xfrm>
              <a:off x="895075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2DAB0-C430-56AE-0476-5AA772191CD3}"/>
                </a:ext>
              </a:extLst>
            </p:cNvPr>
            <p:cNvSpPr/>
            <p:nvPr/>
          </p:nvSpPr>
          <p:spPr>
            <a:xfrm>
              <a:off x="890325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5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400949"/>
                  </a:moveTo>
                  <a:lnTo>
                    <a:pt x="2086199" y="400949"/>
                  </a:lnTo>
                </a:path>
                <a:path w="2086610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61EE31B2-B509-E988-30E4-133E151C18BF}"/>
              </a:ext>
            </a:extLst>
          </p:cNvPr>
          <p:cNvSpPr txBox="1"/>
          <p:nvPr/>
        </p:nvSpPr>
        <p:spPr>
          <a:xfrm>
            <a:off x="899837" y="1151844"/>
            <a:ext cx="2067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algn="ctr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F721474-02AC-BF27-0DE8-93C908B738C6}"/>
              </a:ext>
            </a:extLst>
          </p:cNvPr>
          <p:cNvSpPr txBox="1"/>
          <p:nvPr/>
        </p:nvSpPr>
        <p:spPr>
          <a:xfrm>
            <a:off x="899837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200" spc="-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oolean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24E1011-33E4-6989-456C-A110F02F75B9}"/>
              </a:ext>
            </a:extLst>
          </p:cNvPr>
          <p:cNvGrpSpPr/>
          <p:nvPr/>
        </p:nvGrpSpPr>
        <p:grpSpPr>
          <a:xfrm>
            <a:off x="885562" y="3188168"/>
            <a:ext cx="2096135" cy="1512570"/>
            <a:chOff x="885562" y="3188168"/>
            <a:chExt cx="2096135" cy="151257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DE74F973-1DB6-E891-56CE-89D20A045292}"/>
                </a:ext>
              </a:extLst>
            </p:cNvPr>
            <p:cNvSpPr/>
            <p:nvPr/>
          </p:nvSpPr>
          <p:spPr>
            <a:xfrm>
              <a:off x="895075" y="319768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5" h="396239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32DB104-1360-2002-C9AE-0F9B6F9FB097}"/>
                </a:ext>
              </a:extLst>
            </p:cNvPr>
            <p:cNvSpPr/>
            <p:nvPr/>
          </p:nvSpPr>
          <p:spPr>
            <a:xfrm>
              <a:off x="890325" y="319293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10" h="1503045">
                  <a:moveTo>
                    <a:pt x="4749" y="0"/>
                  </a:moveTo>
                  <a:lnTo>
                    <a:pt x="4749" y="1502924"/>
                  </a:lnTo>
                </a:path>
                <a:path w="2086610" h="1503045">
                  <a:moveTo>
                    <a:pt x="2081449" y="0"/>
                  </a:moveTo>
                  <a:lnTo>
                    <a:pt x="2081449" y="1502924"/>
                  </a:lnTo>
                </a:path>
                <a:path w="2086610" h="1503045">
                  <a:moveTo>
                    <a:pt x="0" y="4749"/>
                  </a:moveTo>
                  <a:lnTo>
                    <a:pt x="2086199" y="4749"/>
                  </a:lnTo>
                </a:path>
                <a:path w="2086610" h="1503045">
                  <a:moveTo>
                    <a:pt x="0" y="1498174"/>
                  </a:moveTo>
                  <a:lnTo>
                    <a:pt x="2086199" y="1498174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D16428FC-38B7-9EEF-00DE-41E09B2B77B9}"/>
              </a:ext>
            </a:extLst>
          </p:cNvPr>
          <p:cNvSpPr txBox="1"/>
          <p:nvPr/>
        </p:nvSpPr>
        <p:spPr>
          <a:xfrm>
            <a:off x="1603618" y="3263594"/>
            <a:ext cx="66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09233658-126C-76E6-125D-2EF94DD0A7BB}"/>
              </a:ext>
            </a:extLst>
          </p:cNvPr>
          <p:cNvSpPr txBox="1"/>
          <p:nvPr/>
        </p:nvSpPr>
        <p:spPr>
          <a:xfrm>
            <a:off x="899837" y="3593881"/>
            <a:ext cx="2067560" cy="1003480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equired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89C6ED79-039E-3804-E326-C430AD925F93}"/>
              </a:ext>
            </a:extLst>
          </p:cNvPr>
          <p:cNvGrpSpPr/>
          <p:nvPr/>
        </p:nvGrpSpPr>
        <p:grpSpPr>
          <a:xfrm>
            <a:off x="6010237" y="1076418"/>
            <a:ext cx="2096135" cy="1512570"/>
            <a:chOff x="6010237" y="1076418"/>
            <a:chExt cx="2096135" cy="1512570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A02DBA0E-7540-E63B-40F8-E4ECF946D4CB}"/>
                </a:ext>
              </a:extLst>
            </p:cNvPr>
            <p:cNvSpPr/>
            <p:nvPr/>
          </p:nvSpPr>
          <p:spPr>
            <a:xfrm>
              <a:off x="6019749" y="1085931"/>
              <a:ext cx="2077085" cy="396240"/>
            </a:xfrm>
            <a:custGeom>
              <a:avLst/>
              <a:gdLst/>
              <a:ahLst/>
              <a:cxnLst/>
              <a:rect l="l" t="t" r="r" b="b"/>
              <a:pathLst>
                <a:path w="2077084" h="396240">
                  <a:moveTo>
                    <a:pt x="2076699" y="396199"/>
                  </a:moveTo>
                  <a:lnTo>
                    <a:pt x="0" y="39619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39619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A531EB51-0829-283D-1DA9-B4DA078E1A75}"/>
                </a:ext>
              </a:extLst>
            </p:cNvPr>
            <p:cNvSpPr/>
            <p:nvPr/>
          </p:nvSpPr>
          <p:spPr>
            <a:xfrm>
              <a:off x="6014999" y="1081181"/>
              <a:ext cx="2086610" cy="1503045"/>
            </a:xfrm>
            <a:custGeom>
              <a:avLst/>
              <a:gdLst/>
              <a:ahLst/>
              <a:cxnLst/>
              <a:rect l="l" t="t" r="r" b="b"/>
              <a:pathLst>
                <a:path w="2086609" h="1503045">
                  <a:moveTo>
                    <a:pt x="4749" y="0"/>
                  </a:moveTo>
                  <a:lnTo>
                    <a:pt x="4749" y="1502925"/>
                  </a:lnTo>
                </a:path>
                <a:path w="2086609" h="1503045">
                  <a:moveTo>
                    <a:pt x="2081449" y="0"/>
                  </a:moveTo>
                  <a:lnTo>
                    <a:pt x="2081449" y="1502925"/>
                  </a:lnTo>
                </a:path>
                <a:path w="2086609" h="1503045">
                  <a:moveTo>
                    <a:pt x="0" y="4749"/>
                  </a:moveTo>
                  <a:lnTo>
                    <a:pt x="2086199" y="4749"/>
                  </a:lnTo>
                </a:path>
                <a:path w="2086609" h="1503045">
                  <a:moveTo>
                    <a:pt x="0" y="1498175"/>
                  </a:moveTo>
                  <a:lnTo>
                    <a:pt x="2086199" y="1498175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object 16">
            <a:extLst>
              <a:ext uri="{FF2B5EF4-FFF2-40B4-BE49-F238E27FC236}">
                <a16:creationId xmlns:a16="http://schemas.microsoft.com/office/drawing/2014/main" id="{7863D81A-0FD5-6FEC-EA22-8CD5A2E98C97}"/>
              </a:ext>
            </a:extLst>
          </p:cNvPr>
          <p:cNvSpPr txBox="1"/>
          <p:nvPr/>
        </p:nvSpPr>
        <p:spPr>
          <a:xfrm>
            <a:off x="6778849" y="1151844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sz="1400" spc="6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85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3EFEA40B-14E7-607A-FF2B-96D5C22A1EFA}"/>
              </a:ext>
            </a:extLst>
          </p:cNvPr>
          <p:cNvSpPr txBox="1"/>
          <p:nvPr/>
        </p:nvSpPr>
        <p:spPr>
          <a:xfrm>
            <a:off x="6024512" y="1549060"/>
            <a:ext cx="206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dditionalItems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2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nevaluated</a:t>
            </a:r>
            <a:r>
              <a:rPr sz="12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lang="fr-FR" sz="1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ontains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8">
            <a:extLst>
              <a:ext uri="{FF2B5EF4-FFF2-40B4-BE49-F238E27FC236}">
                <a16:creationId xmlns:a16="http://schemas.microsoft.com/office/drawing/2014/main" id="{900FA62D-6953-7044-2C42-272AB3E60C76}"/>
              </a:ext>
            </a:extLst>
          </p:cNvPr>
          <p:cNvGrpSpPr/>
          <p:nvPr/>
        </p:nvGrpSpPr>
        <p:grpSpPr>
          <a:xfrm>
            <a:off x="6010237" y="3188168"/>
            <a:ext cx="2096135" cy="1543050"/>
            <a:chOff x="6010237" y="3188168"/>
            <a:chExt cx="2096135" cy="1543050"/>
          </a:xfrm>
        </p:grpSpPr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D215823B-B906-0B8A-3359-836F9125BF08}"/>
                </a:ext>
              </a:extLst>
            </p:cNvPr>
            <p:cNvSpPr/>
            <p:nvPr/>
          </p:nvSpPr>
          <p:spPr>
            <a:xfrm>
              <a:off x="6019749" y="3197681"/>
              <a:ext cx="2077085" cy="609600"/>
            </a:xfrm>
            <a:custGeom>
              <a:avLst/>
              <a:gdLst/>
              <a:ahLst/>
              <a:cxnLst/>
              <a:rect l="l" t="t" r="r" b="b"/>
              <a:pathLst>
                <a:path w="2077084" h="609600">
                  <a:moveTo>
                    <a:pt x="2076699" y="609549"/>
                  </a:moveTo>
                  <a:lnTo>
                    <a:pt x="0" y="609549"/>
                  </a:lnTo>
                  <a:lnTo>
                    <a:pt x="0" y="0"/>
                  </a:lnTo>
                  <a:lnTo>
                    <a:pt x="2076699" y="0"/>
                  </a:lnTo>
                  <a:lnTo>
                    <a:pt x="2076699" y="609549"/>
                  </a:lnTo>
                  <a:close/>
                </a:path>
              </a:pathLst>
            </a:custGeom>
            <a:solidFill>
              <a:srgbClr val="91A1B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F826F64F-6CE8-D863-83A2-48AEDC22E534}"/>
                </a:ext>
              </a:extLst>
            </p:cNvPr>
            <p:cNvSpPr/>
            <p:nvPr/>
          </p:nvSpPr>
          <p:spPr>
            <a:xfrm>
              <a:off x="6014999" y="3192931"/>
              <a:ext cx="2086610" cy="1533525"/>
            </a:xfrm>
            <a:custGeom>
              <a:avLst/>
              <a:gdLst/>
              <a:ahLst/>
              <a:cxnLst/>
              <a:rect l="l" t="t" r="r" b="b"/>
              <a:pathLst>
                <a:path w="2086609" h="1533525">
                  <a:moveTo>
                    <a:pt x="4749" y="0"/>
                  </a:moveTo>
                  <a:lnTo>
                    <a:pt x="4749" y="1533399"/>
                  </a:lnTo>
                </a:path>
                <a:path w="2086609" h="1533525">
                  <a:moveTo>
                    <a:pt x="2081449" y="0"/>
                  </a:moveTo>
                  <a:lnTo>
                    <a:pt x="2081449" y="1533399"/>
                  </a:lnTo>
                </a:path>
                <a:path w="2086609" h="1533525">
                  <a:moveTo>
                    <a:pt x="0" y="4749"/>
                  </a:moveTo>
                  <a:lnTo>
                    <a:pt x="2086199" y="4749"/>
                  </a:lnTo>
                </a:path>
                <a:path w="2086609" h="1533525">
                  <a:moveTo>
                    <a:pt x="0" y="1528649"/>
                  </a:moveTo>
                  <a:lnTo>
                    <a:pt x="2086199" y="1528649"/>
                  </a:lnTo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1">
            <a:extLst>
              <a:ext uri="{FF2B5EF4-FFF2-40B4-BE49-F238E27FC236}">
                <a16:creationId xmlns:a16="http://schemas.microsoft.com/office/drawing/2014/main" id="{FD69B375-6F4B-F85E-1160-1DCDCD04F237}"/>
              </a:ext>
            </a:extLst>
          </p:cNvPr>
          <p:cNvSpPr txBox="1"/>
          <p:nvPr/>
        </p:nvSpPr>
        <p:spPr>
          <a:xfrm>
            <a:off x="6433132" y="3263594"/>
            <a:ext cx="1250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logique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53C64A70-EBB7-4904-9727-0761BBD147A5}"/>
              </a:ext>
            </a:extLst>
          </p:cNvPr>
          <p:cNvSpPr txBox="1"/>
          <p:nvPr/>
        </p:nvSpPr>
        <p:spPr>
          <a:xfrm>
            <a:off x="6024512" y="3807231"/>
            <a:ext cx="2067560" cy="818814"/>
          </a:xfrm>
          <a:prstGeom prst="rect">
            <a:avLst/>
          </a:prstGeom>
          <a:solidFill>
            <a:srgbClr val="FFFAF0"/>
          </a:solidFill>
        </p:spPr>
        <p:txBody>
          <a:bodyPr vert="horz" wrap="square" lIns="0" tIns="79375" rIns="0" bIns="0" rtlCol="0">
            <a:spAutoFit/>
          </a:bodyPr>
          <a:lstStyle/>
          <a:p>
            <a:pPr marL="537845" indent="-32131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oneOf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7845" indent="-321310">
              <a:lnSpc>
                <a:spcPct val="100000"/>
              </a:lnSpc>
              <a:buFont typeface="Arial MT"/>
              <a:buChar char="●"/>
              <a:tabLst>
                <a:tab pos="537845" algn="l"/>
                <a:tab pos="538480" algn="l"/>
              </a:tabLst>
            </a:pP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3">
            <a:extLst>
              <a:ext uri="{FF2B5EF4-FFF2-40B4-BE49-F238E27FC236}">
                <a16:creationId xmlns:a16="http://schemas.microsoft.com/office/drawing/2014/main" id="{C2EA3FEB-2CA3-2B8A-19E9-3C79ECD391E9}"/>
              </a:ext>
            </a:extLst>
          </p:cNvPr>
          <p:cNvGrpSpPr/>
          <p:nvPr/>
        </p:nvGrpSpPr>
        <p:grpSpPr>
          <a:xfrm>
            <a:off x="2557786" y="1267894"/>
            <a:ext cx="3895388" cy="2153050"/>
            <a:chOff x="2565974" y="1263524"/>
            <a:chExt cx="3895388" cy="2153050"/>
          </a:xfrm>
        </p:grpSpPr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B109010C-F55C-A9F3-E4A4-B3D52A5FEF5F}"/>
                </a:ext>
              </a:extLst>
            </p:cNvPr>
            <p:cNvSpPr/>
            <p:nvPr/>
          </p:nvSpPr>
          <p:spPr>
            <a:xfrm>
              <a:off x="2597724" y="1281478"/>
              <a:ext cx="1410458" cy="1335405"/>
            </a:xfrm>
            <a:custGeom>
              <a:avLst/>
              <a:gdLst/>
              <a:ahLst/>
              <a:cxnLst/>
              <a:rect l="l" t="t" r="r" b="b"/>
              <a:pathLst>
                <a:path w="1318260" h="1335405">
                  <a:moveTo>
                    <a:pt x="1317800" y="1335000"/>
                  </a:moveTo>
                  <a:lnTo>
                    <a:pt x="640850" y="1335000"/>
                  </a:lnTo>
                  <a:lnTo>
                    <a:pt x="640850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2072A455-0E62-C976-B09F-CE2C059C719B}"/>
                </a:ext>
              </a:extLst>
            </p:cNvPr>
            <p:cNvSpPr/>
            <p:nvPr/>
          </p:nvSpPr>
          <p:spPr>
            <a:xfrm>
              <a:off x="2565974" y="12635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5E0297D1-575A-A5D1-B4F3-3E03200D55F9}"/>
                </a:ext>
              </a:extLst>
            </p:cNvPr>
            <p:cNvSpPr/>
            <p:nvPr/>
          </p:nvSpPr>
          <p:spPr>
            <a:xfrm>
              <a:off x="2700512" y="2614193"/>
              <a:ext cx="1214755" cy="777240"/>
            </a:xfrm>
            <a:custGeom>
              <a:avLst/>
              <a:gdLst/>
              <a:ahLst/>
              <a:cxnLst/>
              <a:rect l="l" t="t" r="r" b="b"/>
              <a:pathLst>
                <a:path w="1214754" h="777239">
                  <a:moveTo>
                    <a:pt x="1214600" y="0"/>
                  </a:moveTo>
                  <a:lnTo>
                    <a:pt x="589250" y="0"/>
                  </a:lnTo>
                  <a:lnTo>
                    <a:pt x="589250" y="776699"/>
                  </a:lnTo>
                  <a:lnTo>
                    <a:pt x="0" y="7766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3F5F0FE3-81A1-0E67-9FE4-562C47D21DAD}"/>
                </a:ext>
              </a:extLst>
            </p:cNvPr>
            <p:cNvSpPr/>
            <p:nvPr/>
          </p:nvSpPr>
          <p:spPr>
            <a:xfrm>
              <a:off x="2669174" y="33752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D889E53E-3602-CF3B-2295-36FBB2A63DBE}"/>
                </a:ext>
              </a:extLst>
            </p:cNvPr>
            <p:cNvSpPr/>
            <p:nvPr/>
          </p:nvSpPr>
          <p:spPr>
            <a:xfrm>
              <a:off x="5066890" y="1288699"/>
              <a:ext cx="1353185" cy="1325880"/>
            </a:xfrm>
            <a:custGeom>
              <a:avLst/>
              <a:gdLst/>
              <a:ahLst/>
              <a:cxnLst/>
              <a:rect l="l" t="t" r="r" b="b"/>
              <a:pathLst>
                <a:path w="1353185" h="1325880">
                  <a:moveTo>
                    <a:pt x="0" y="1325700"/>
                  </a:moveTo>
                  <a:lnTo>
                    <a:pt x="340735" y="1325700"/>
                  </a:lnTo>
                  <a:lnTo>
                    <a:pt x="340735" y="0"/>
                  </a:lnTo>
                  <a:lnTo>
                    <a:pt x="1352900" y="0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F3AA5828-79D2-99D2-9D65-294242BCA648}"/>
                </a:ext>
              </a:extLst>
            </p:cNvPr>
            <p:cNvSpPr/>
            <p:nvPr/>
          </p:nvSpPr>
          <p:spPr>
            <a:xfrm>
              <a:off x="6429612" y="1272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FA78E998-0F53-6A8F-28D0-A92387CFF988}"/>
                </a:ext>
              </a:extLst>
            </p:cNvPr>
            <p:cNvSpPr/>
            <p:nvPr/>
          </p:nvSpPr>
          <p:spPr>
            <a:xfrm>
              <a:off x="4315618" y="2613661"/>
              <a:ext cx="2113994" cy="786765"/>
            </a:xfrm>
            <a:custGeom>
              <a:avLst/>
              <a:gdLst/>
              <a:ahLst/>
              <a:cxnLst/>
              <a:rect l="l" t="t" r="r" b="b"/>
              <a:pathLst>
                <a:path w="1343660" h="786764">
                  <a:moveTo>
                    <a:pt x="0" y="0"/>
                  </a:moveTo>
                  <a:lnTo>
                    <a:pt x="689849" y="0"/>
                  </a:lnTo>
                  <a:lnTo>
                    <a:pt x="689849" y="786299"/>
                  </a:lnTo>
                  <a:lnTo>
                    <a:pt x="1343600" y="786299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A160B367-293F-4652-4421-5C6E0B486BD6}"/>
                </a:ext>
              </a:extLst>
            </p:cNvPr>
            <p:cNvSpPr/>
            <p:nvPr/>
          </p:nvSpPr>
          <p:spPr>
            <a:xfrm>
              <a:off x="6420312" y="33848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EC9114BE-89A9-9F12-C451-64EF9B92E611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580799" y="1161299"/>
                  </a:move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EB92D05C-86B8-490A-C306-F81CADD0E49E}"/>
                </a:ext>
              </a:extLst>
            </p:cNvPr>
            <p:cNvSpPr/>
            <p:nvPr/>
          </p:nvSpPr>
          <p:spPr>
            <a:xfrm>
              <a:off x="3915112" y="2033543"/>
              <a:ext cx="1162050" cy="1161415"/>
            </a:xfrm>
            <a:custGeom>
              <a:avLst/>
              <a:gdLst/>
              <a:ahLst/>
              <a:cxnLst/>
              <a:rect l="l" t="t" r="r" b="b"/>
              <a:pathLst>
                <a:path w="1162050" h="1161414">
                  <a:moveTo>
                    <a:pt x="0" y="580649"/>
                  </a:moveTo>
                  <a:lnTo>
                    <a:pt x="1925" y="533027"/>
                  </a:lnTo>
                  <a:lnTo>
                    <a:pt x="7601" y="486465"/>
                  </a:lnTo>
                  <a:lnTo>
                    <a:pt x="16879" y="441113"/>
                  </a:lnTo>
                  <a:lnTo>
                    <a:pt x="29609" y="397119"/>
                  </a:lnTo>
                  <a:lnTo>
                    <a:pt x="45642" y="354634"/>
                  </a:lnTo>
                  <a:lnTo>
                    <a:pt x="64827" y="313807"/>
                  </a:lnTo>
                  <a:lnTo>
                    <a:pt x="87017" y="274788"/>
                  </a:lnTo>
                  <a:lnTo>
                    <a:pt x="112060" y="237725"/>
                  </a:lnTo>
                  <a:lnTo>
                    <a:pt x="139808" y="202769"/>
                  </a:lnTo>
                  <a:lnTo>
                    <a:pt x="170112" y="170068"/>
                  </a:lnTo>
                  <a:lnTo>
                    <a:pt x="202821" y="139772"/>
                  </a:lnTo>
                  <a:lnTo>
                    <a:pt x="237786" y="112031"/>
                  </a:lnTo>
                  <a:lnTo>
                    <a:pt x="274859" y="86994"/>
                  </a:lnTo>
                  <a:lnTo>
                    <a:pt x="313888" y="64811"/>
                  </a:lnTo>
                  <a:lnTo>
                    <a:pt x="354726" y="45630"/>
                  </a:lnTo>
                  <a:lnTo>
                    <a:pt x="397222" y="29601"/>
                  </a:lnTo>
                  <a:lnTo>
                    <a:pt x="441226" y="16875"/>
                  </a:lnTo>
                  <a:lnTo>
                    <a:pt x="486591" y="7599"/>
                  </a:lnTo>
                  <a:lnTo>
                    <a:pt x="533165" y="1924"/>
                  </a:lnTo>
                  <a:lnTo>
                    <a:pt x="580799" y="0"/>
                  </a:lnTo>
                  <a:lnTo>
                    <a:pt x="631867" y="2247"/>
                  </a:lnTo>
                  <a:lnTo>
                    <a:pt x="682200" y="8915"/>
                  </a:lnTo>
                  <a:lnTo>
                    <a:pt x="731530" y="19893"/>
                  </a:lnTo>
                  <a:lnTo>
                    <a:pt x="779591" y="35070"/>
                  </a:lnTo>
                  <a:lnTo>
                    <a:pt x="826115" y="54336"/>
                  </a:lnTo>
                  <a:lnTo>
                    <a:pt x="870834" y="77579"/>
                  </a:lnTo>
                  <a:lnTo>
                    <a:pt x="913480" y="104690"/>
                  </a:lnTo>
                  <a:lnTo>
                    <a:pt x="953787" y="135556"/>
                  </a:lnTo>
                  <a:lnTo>
                    <a:pt x="991487" y="170068"/>
                  </a:lnTo>
                  <a:lnTo>
                    <a:pt x="1026008" y="207758"/>
                  </a:lnTo>
                  <a:lnTo>
                    <a:pt x="1056882" y="248054"/>
                  </a:lnTo>
                  <a:lnTo>
                    <a:pt x="1084000" y="290690"/>
                  </a:lnTo>
                  <a:lnTo>
                    <a:pt x="1107249" y="335397"/>
                  </a:lnTo>
                  <a:lnTo>
                    <a:pt x="1126520" y="381909"/>
                  </a:lnTo>
                  <a:lnTo>
                    <a:pt x="1141701" y="429957"/>
                  </a:lnTo>
                  <a:lnTo>
                    <a:pt x="1152682" y="479275"/>
                  </a:lnTo>
                  <a:lnTo>
                    <a:pt x="1159352" y="529595"/>
                  </a:lnTo>
                  <a:lnTo>
                    <a:pt x="1161599" y="580649"/>
                  </a:lnTo>
                  <a:lnTo>
                    <a:pt x="1159674" y="628272"/>
                  </a:lnTo>
                  <a:lnTo>
                    <a:pt x="1153998" y="674834"/>
                  </a:lnTo>
                  <a:lnTo>
                    <a:pt x="1144720" y="720186"/>
                  </a:lnTo>
                  <a:lnTo>
                    <a:pt x="1131990" y="764180"/>
                  </a:lnTo>
                  <a:lnTo>
                    <a:pt x="1115957" y="806665"/>
                  </a:lnTo>
                  <a:lnTo>
                    <a:pt x="1096772" y="847491"/>
                  </a:lnTo>
                  <a:lnTo>
                    <a:pt x="1074582" y="886511"/>
                  </a:lnTo>
                  <a:lnTo>
                    <a:pt x="1049539" y="923574"/>
                  </a:lnTo>
                  <a:lnTo>
                    <a:pt x="1021790" y="958530"/>
                  </a:lnTo>
                  <a:lnTo>
                    <a:pt x="991487" y="991231"/>
                  </a:lnTo>
                  <a:lnTo>
                    <a:pt x="958778" y="1021527"/>
                  </a:lnTo>
                  <a:lnTo>
                    <a:pt x="923812" y="1049268"/>
                  </a:lnTo>
                  <a:lnTo>
                    <a:pt x="886740" y="1074305"/>
                  </a:lnTo>
                  <a:lnTo>
                    <a:pt x="847710" y="1096488"/>
                  </a:lnTo>
                  <a:lnTo>
                    <a:pt x="806873" y="1115669"/>
                  </a:lnTo>
                  <a:lnTo>
                    <a:pt x="764377" y="1131698"/>
                  </a:lnTo>
                  <a:lnTo>
                    <a:pt x="720372" y="1144424"/>
                  </a:lnTo>
                  <a:lnTo>
                    <a:pt x="675008" y="1153700"/>
                  </a:lnTo>
                  <a:lnTo>
                    <a:pt x="628434" y="1159375"/>
                  </a:lnTo>
                  <a:lnTo>
                    <a:pt x="580799" y="1161299"/>
                  </a:lnTo>
                  <a:lnTo>
                    <a:pt x="533165" y="1159375"/>
                  </a:lnTo>
                  <a:lnTo>
                    <a:pt x="486591" y="1153700"/>
                  </a:lnTo>
                  <a:lnTo>
                    <a:pt x="441226" y="1144424"/>
                  </a:lnTo>
                  <a:lnTo>
                    <a:pt x="397222" y="1131698"/>
                  </a:lnTo>
                  <a:lnTo>
                    <a:pt x="354726" y="1115669"/>
                  </a:lnTo>
                  <a:lnTo>
                    <a:pt x="313888" y="1096488"/>
                  </a:lnTo>
                  <a:lnTo>
                    <a:pt x="274859" y="1074305"/>
                  </a:lnTo>
                  <a:lnTo>
                    <a:pt x="237786" y="1049268"/>
                  </a:lnTo>
                  <a:lnTo>
                    <a:pt x="202821" y="1021527"/>
                  </a:lnTo>
                  <a:lnTo>
                    <a:pt x="170112" y="991231"/>
                  </a:lnTo>
                  <a:lnTo>
                    <a:pt x="139808" y="958530"/>
                  </a:lnTo>
                  <a:lnTo>
                    <a:pt x="112060" y="923574"/>
                  </a:lnTo>
                  <a:lnTo>
                    <a:pt x="87017" y="886511"/>
                  </a:lnTo>
                  <a:lnTo>
                    <a:pt x="64827" y="847491"/>
                  </a:lnTo>
                  <a:lnTo>
                    <a:pt x="45642" y="806665"/>
                  </a:lnTo>
                  <a:lnTo>
                    <a:pt x="29609" y="764180"/>
                  </a:lnTo>
                  <a:lnTo>
                    <a:pt x="16879" y="720186"/>
                  </a:lnTo>
                  <a:lnTo>
                    <a:pt x="7601" y="674834"/>
                  </a:lnTo>
                  <a:lnTo>
                    <a:pt x="1925" y="628272"/>
                  </a:lnTo>
                  <a:lnTo>
                    <a:pt x="0" y="580649"/>
                  </a:lnTo>
                  <a:close/>
                </a:path>
              </a:pathLst>
            </a:custGeom>
            <a:ln w="9524">
              <a:solidFill>
                <a:srgbClr val="91A1B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40764324-F295-9C56-D39A-438DE8100684}"/>
                </a:ext>
              </a:extLst>
            </p:cNvPr>
            <p:cNvSpPr/>
            <p:nvPr/>
          </p:nvSpPr>
          <p:spPr>
            <a:xfrm>
              <a:off x="3830456" y="1949630"/>
              <a:ext cx="1330960" cy="1329690"/>
            </a:xfrm>
            <a:custGeom>
              <a:avLst/>
              <a:gdLst/>
              <a:ahLst/>
              <a:cxnLst/>
              <a:rect l="l" t="t" r="r" b="b"/>
              <a:pathLst>
                <a:path w="1330960" h="1329689">
                  <a:moveTo>
                    <a:pt x="666067" y="1329156"/>
                  </a:moveTo>
                  <a:lnTo>
                    <a:pt x="641314" y="1318485"/>
                  </a:lnTo>
                  <a:lnTo>
                    <a:pt x="618121" y="1294559"/>
                  </a:lnTo>
                  <a:lnTo>
                    <a:pt x="595223" y="1269506"/>
                  </a:lnTo>
                  <a:lnTo>
                    <a:pt x="571355" y="1255455"/>
                  </a:lnTo>
                  <a:lnTo>
                    <a:pt x="570063" y="1255286"/>
                  </a:lnTo>
                  <a:lnTo>
                    <a:pt x="568715" y="1255230"/>
                  </a:lnTo>
                  <a:lnTo>
                    <a:pt x="567367" y="1255230"/>
                  </a:lnTo>
                  <a:lnTo>
                    <a:pt x="543221" y="1261997"/>
                  </a:lnTo>
                  <a:lnTo>
                    <a:pt x="517273" y="1276885"/>
                  </a:lnTo>
                  <a:lnTo>
                    <a:pt x="491389" y="1291773"/>
                  </a:lnTo>
                  <a:lnTo>
                    <a:pt x="467432" y="1298541"/>
                  </a:lnTo>
                  <a:lnTo>
                    <a:pt x="464904" y="1298541"/>
                  </a:lnTo>
                  <a:lnTo>
                    <a:pt x="462432" y="1298260"/>
                  </a:lnTo>
                  <a:lnTo>
                    <a:pt x="460073" y="1297586"/>
                  </a:lnTo>
                  <a:lnTo>
                    <a:pt x="440649" y="1279738"/>
                  </a:lnTo>
                  <a:lnTo>
                    <a:pt x="426438" y="1249640"/>
                  </a:lnTo>
                  <a:lnTo>
                    <a:pt x="412501" y="1218700"/>
                  </a:lnTo>
                  <a:lnTo>
                    <a:pt x="393899" y="1198324"/>
                  </a:lnTo>
                  <a:lnTo>
                    <a:pt x="388843" y="1195797"/>
                  </a:lnTo>
                  <a:lnTo>
                    <a:pt x="382832" y="1194785"/>
                  </a:lnTo>
                  <a:lnTo>
                    <a:pt x="376203" y="1194785"/>
                  </a:lnTo>
                  <a:lnTo>
                    <a:pt x="356578" y="1196918"/>
                  </a:lnTo>
                  <a:lnTo>
                    <a:pt x="335399" y="1201611"/>
                  </a:lnTo>
                  <a:lnTo>
                    <a:pt x="314231" y="1206303"/>
                  </a:lnTo>
                  <a:lnTo>
                    <a:pt x="294637" y="1208436"/>
                  </a:lnTo>
                  <a:lnTo>
                    <a:pt x="286492" y="1208436"/>
                  </a:lnTo>
                  <a:lnTo>
                    <a:pt x="279246" y="1206919"/>
                  </a:lnTo>
                  <a:lnTo>
                    <a:pt x="273628" y="1202818"/>
                  </a:lnTo>
                  <a:lnTo>
                    <a:pt x="261293" y="1179894"/>
                  </a:lnTo>
                  <a:lnTo>
                    <a:pt x="257274" y="1146826"/>
                  </a:lnTo>
                  <a:lnTo>
                    <a:pt x="253539" y="1113190"/>
                  </a:lnTo>
                  <a:lnTo>
                    <a:pt x="242058" y="1088559"/>
                  </a:lnTo>
                  <a:lnTo>
                    <a:pt x="216811" y="1077053"/>
                  </a:lnTo>
                  <a:lnTo>
                    <a:pt x="183242" y="1073153"/>
                  </a:lnTo>
                  <a:lnTo>
                    <a:pt x="150517" y="1068683"/>
                  </a:lnTo>
                  <a:lnTo>
                    <a:pt x="127797" y="1055472"/>
                  </a:lnTo>
                  <a:lnTo>
                    <a:pt x="122156" y="1029530"/>
                  </a:lnTo>
                  <a:lnTo>
                    <a:pt x="127791" y="996663"/>
                  </a:lnTo>
                  <a:lnTo>
                    <a:pt x="134552" y="963512"/>
                  </a:lnTo>
                  <a:lnTo>
                    <a:pt x="132292" y="936718"/>
                  </a:lnTo>
                  <a:lnTo>
                    <a:pt x="111916" y="918549"/>
                  </a:lnTo>
                  <a:lnTo>
                    <a:pt x="80976" y="904199"/>
                  </a:lnTo>
                  <a:lnTo>
                    <a:pt x="50878" y="889565"/>
                  </a:lnTo>
                  <a:lnTo>
                    <a:pt x="33030" y="870543"/>
                  </a:lnTo>
                  <a:lnTo>
                    <a:pt x="35790" y="844285"/>
                  </a:lnTo>
                  <a:lnTo>
                    <a:pt x="51652" y="814930"/>
                  </a:lnTo>
                  <a:lnTo>
                    <a:pt x="68357" y="785575"/>
                  </a:lnTo>
                  <a:lnTo>
                    <a:pt x="73645" y="759317"/>
                  </a:lnTo>
                  <a:lnTo>
                    <a:pt x="60242" y="735417"/>
                  </a:lnTo>
                  <a:lnTo>
                    <a:pt x="35137" y="712502"/>
                  </a:lnTo>
                  <a:lnTo>
                    <a:pt x="10875" y="689303"/>
                  </a:lnTo>
                  <a:lnTo>
                    <a:pt x="0" y="664550"/>
                  </a:lnTo>
                  <a:lnTo>
                    <a:pt x="10875" y="640066"/>
                  </a:lnTo>
                  <a:lnTo>
                    <a:pt x="35137" y="617405"/>
                  </a:lnTo>
                  <a:lnTo>
                    <a:pt x="60242" y="595017"/>
                  </a:lnTo>
                  <a:lnTo>
                    <a:pt x="73645" y="571355"/>
                  </a:lnTo>
                  <a:lnTo>
                    <a:pt x="68357" y="544219"/>
                  </a:lnTo>
                  <a:lnTo>
                    <a:pt x="51652" y="514408"/>
                  </a:lnTo>
                  <a:lnTo>
                    <a:pt x="35790" y="484870"/>
                  </a:lnTo>
                  <a:lnTo>
                    <a:pt x="33030" y="458556"/>
                  </a:lnTo>
                  <a:lnTo>
                    <a:pt x="50878" y="439133"/>
                  </a:lnTo>
                  <a:lnTo>
                    <a:pt x="80976" y="424928"/>
                  </a:lnTo>
                  <a:lnTo>
                    <a:pt x="111916" y="411008"/>
                  </a:lnTo>
                  <a:lnTo>
                    <a:pt x="132292" y="392438"/>
                  </a:lnTo>
                  <a:lnTo>
                    <a:pt x="134552" y="364979"/>
                  </a:lnTo>
                  <a:lnTo>
                    <a:pt x="127791" y="331895"/>
                  </a:lnTo>
                  <a:lnTo>
                    <a:pt x="122156" y="299381"/>
                  </a:lnTo>
                  <a:lnTo>
                    <a:pt x="127797" y="273628"/>
                  </a:lnTo>
                  <a:lnTo>
                    <a:pt x="150517" y="260448"/>
                  </a:lnTo>
                  <a:lnTo>
                    <a:pt x="183242" y="255989"/>
                  </a:lnTo>
                  <a:lnTo>
                    <a:pt x="216811" y="252078"/>
                  </a:lnTo>
                  <a:lnTo>
                    <a:pt x="242058" y="240541"/>
                  </a:lnTo>
                  <a:lnTo>
                    <a:pt x="252899" y="215933"/>
                  </a:lnTo>
                  <a:lnTo>
                    <a:pt x="256705" y="182294"/>
                  </a:lnTo>
                  <a:lnTo>
                    <a:pt x="261080" y="149213"/>
                  </a:lnTo>
                  <a:lnTo>
                    <a:pt x="273628" y="126281"/>
                  </a:lnTo>
                  <a:lnTo>
                    <a:pt x="279246" y="122236"/>
                  </a:lnTo>
                  <a:lnTo>
                    <a:pt x="286548" y="120719"/>
                  </a:lnTo>
                  <a:lnTo>
                    <a:pt x="294806" y="120719"/>
                  </a:lnTo>
                  <a:lnTo>
                    <a:pt x="314603" y="122844"/>
                  </a:lnTo>
                  <a:lnTo>
                    <a:pt x="335975" y="127517"/>
                  </a:lnTo>
                  <a:lnTo>
                    <a:pt x="357252" y="132190"/>
                  </a:lnTo>
                  <a:lnTo>
                    <a:pt x="376765" y="134314"/>
                  </a:lnTo>
                  <a:lnTo>
                    <a:pt x="383281" y="134314"/>
                  </a:lnTo>
                  <a:lnTo>
                    <a:pt x="389124" y="133359"/>
                  </a:lnTo>
                  <a:lnTo>
                    <a:pt x="393899" y="130831"/>
                  </a:lnTo>
                  <a:lnTo>
                    <a:pt x="411862" y="110447"/>
                  </a:lnTo>
                  <a:lnTo>
                    <a:pt x="425869" y="79494"/>
                  </a:lnTo>
                  <a:lnTo>
                    <a:pt x="440435" y="49394"/>
                  </a:lnTo>
                  <a:lnTo>
                    <a:pt x="460073" y="31570"/>
                  </a:lnTo>
                  <a:lnTo>
                    <a:pt x="462320" y="30896"/>
                  </a:lnTo>
                  <a:lnTo>
                    <a:pt x="464679" y="30559"/>
                  </a:lnTo>
                  <a:lnTo>
                    <a:pt x="467151" y="30559"/>
                  </a:lnTo>
                  <a:lnTo>
                    <a:pt x="490988" y="37335"/>
                  </a:lnTo>
                  <a:lnTo>
                    <a:pt x="517301" y="52242"/>
                  </a:lnTo>
                  <a:lnTo>
                    <a:pt x="543635" y="67150"/>
                  </a:lnTo>
                  <a:lnTo>
                    <a:pt x="567535" y="73926"/>
                  </a:lnTo>
                  <a:lnTo>
                    <a:pt x="568828" y="73926"/>
                  </a:lnTo>
                  <a:lnTo>
                    <a:pt x="570120" y="73870"/>
                  </a:lnTo>
                  <a:lnTo>
                    <a:pt x="571355" y="73701"/>
                  </a:lnTo>
                  <a:lnTo>
                    <a:pt x="595223" y="59626"/>
                  </a:lnTo>
                  <a:lnTo>
                    <a:pt x="618121" y="34575"/>
                  </a:lnTo>
                  <a:lnTo>
                    <a:pt x="641314" y="10662"/>
                  </a:lnTo>
                  <a:lnTo>
                    <a:pt x="666067" y="0"/>
                  </a:lnTo>
                  <a:lnTo>
                    <a:pt x="689934" y="10662"/>
                  </a:lnTo>
                  <a:lnTo>
                    <a:pt x="712664" y="34575"/>
                  </a:lnTo>
                  <a:lnTo>
                    <a:pt x="735393" y="59626"/>
                  </a:lnTo>
                  <a:lnTo>
                    <a:pt x="759261" y="73701"/>
                  </a:lnTo>
                  <a:lnTo>
                    <a:pt x="760553" y="73870"/>
                  </a:lnTo>
                  <a:lnTo>
                    <a:pt x="761845" y="73926"/>
                  </a:lnTo>
                  <a:lnTo>
                    <a:pt x="763137" y="73926"/>
                  </a:lnTo>
                  <a:lnTo>
                    <a:pt x="787041" y="67106"/>
                  </a:lnTo>
                  <a:lnTo>
                    <a:pt x="812726" y="52102"/>
                  </a:lnTo>
                  <a:lnTo>
                    <a:pt x="838389" y="37098"/>
                  </a:lnTo>
                  <a:lnTo>
                    <a:pt x="862229" y="30278"/>
                  </a:lnTo>
                  <a:lnTo>
                    <a:pt x="865094" y="30278"/>
                  </a:lnTo>
                  <a:lnTo>
                    <a:pt x="867847" y="30671"/>
                  </a:lnTo>
                  <a:lnTo>
                    <a:pt x="870544" y="31570"/>
                  </a:lnTo>
                  <a:lnTo>
                    <a:pt x="890181" y="49394"/>
                  </a:lnTo>
                  <a:lnTo>
                    <a:pt x="904747" y="79494"/>
                  </a:lnTo>
                  <a:lnTo>
                    <a:pt x="918755" y="110447"/>
                  </a:lnTo>
                  <a:lnTo>
                    <a:pt x="936718" y="130831"/>
                  </a:lnTo>
                  <a:lnTo>
                    <a:pt x="941773" y="133359"/>
                  </a:lnTo>
                  <a:lnTo>
                    <a:pt x="947784" y="134314"/>
                  </a:lnTo>
                  <a:lnTo>
                    <a:pt x="954356" y="134314"/>
                  </a:lnTo>
                  <a:lnTo>
                    <a:pt x="974014" y="132190"/>
                  </a:lnTo>
                  <a:lnTo>
                    <a:pt x="995210" y="127517"/>
                  </a:lnTo>
                  <a:lnTo>
                    <a:pt x="1016384" y="122844"/>
                  </a:lnTo>
                  <a:lnTo>
                    <a:pt x="1035979" y="120719"/>
                  </a:lnTo>
                  <a:lnTo>
                    <a:pt x="1044124" y="120719"/>
                  </a:lnTo>
                  <a:lnTo>
                    <a:pt x="1051315" y="122236"/>
                  </a:lnTo>
                  <a:lnTo>
                    <a:pt x="1056988" y="126281"/>
                  </a:lnTo>
                  <a:lnTo>
                    <a:pt x="1069529" y="149213"/>
                  </a:lnTo>
                  <a:lnTo>
                    <a:pt x="1073890" y="182294"/>
                  </a:lnTo>
                  <a:lnTo>
                    <a:pt x="1077693" y="215933"/>
                  </a:lnTo>
                  <a:lnTo>
                    <a:pt x="1088559" y="240541"/>
                  </a:lnTo>
                  <a:lnTo>
                    <a:pt x="1114019" y="252078"/>
                  </a:lnTo>
                  <a:lnTo>
                    <a:pt x="1147943" y="255989"/>
                  </a:lnTo>
                  <a:lnTo>
                    <a:pt x="1180739" y="260448"/>
                  </a:lnTo>
                  <a:lnTo>
                    <a:pt x="1202819" y="273628"/>
                  </a:lnTo>
                  <a:lnTo>
                    <a:pt x="1208247" y="299594"/>
                  </a:lnTo>
                  <a:lnTo>
                    <a:pt x="1202257" y="332464"/>
                  </a:lnTo>
                  <a:lnTo>
                    <a:pt x="1195425" y="365619"/>
                  </a:lnTo>
                  <a:lnTo>
                    <a:pt x="1198324" y="392438"/>
                  </a:lnTo>
                  <a:lnTo>
                    <a:pt x="1218889" y="410368"/>
                  </a:lnTo>
                  <a:lnTo>
                    <a:pt x="1250181" y="424360"/>
                  </a:lnTo>
                  <a:lnTo>
                    <a:pt x="1280346" y="438919"/>
                  </a:lnTo>
                  <a:lnTo>
                    <a:pt x="1297529" y="458556"/>
                  </a:lnTo>
                  <a:lnTo>
                    <a:pt x="1295008" y="484870"/>
                  </a:lnTo>
                  <a:lnTo>
                    <a:pt x="1279504" y="514408"/>
                  </a:lnTo>
                  <a:lnTo>
                    <a:pt x="1262874" y="544219"/>
                  </a:lnTo>
                  <a:lnTo>
                    <a:pt x="1256971" y="571355"/>
                  </a:lnTo>
                  <a:lnTo>
                    <a:pt x="1270374" y="594591"/>
                  </a:lnTo>
                  <a:lnTo>
                    <a:pt x="1295479" y="617405"/>
                  </a:lnTo>
                  <a:lnTo>
                    <a:pt x="1319742" y="640493"/>
                  </a:lnTo>
                  <a:lnTo>
                    <a:pt x="1330617" y="664550"/>
                  </a:lnTo>
                  <a:lnTo>
                    <a:pt x="1319955" y="688663"/>
                  </a:lnTo>
                  <a:lnTo>
                    <a:pt x="1296048" y="711933"/>
                  </a:lnTo>
                  <a:lnTo>
                    <a:pt x="1271014" y="735204"/>
                  </a:lnTo>
                  <a:lnTo>
                    <a:pt x="1256971" y="759317"/>
                  </a:lnTo>
                  <a:lnTo>
                    <a:pt x="1262258" y="785575"/>
                  </a:lnTo>
                  <a:lnTo>
                    <a:pt x="1278957" y="814930"/>
                  </a:lnTo>
                  <a:lnTo>
                    <a:pt x="1294802" y="844285"/>
                  </a:lnTo>
                  <a:lnTo>
                    <a:pt x="1297529" y="870543"/>
                  </a:lnTo>
                  <a:lnTo>
                    <a:pt x="1279706" y="889976"/>
                  </a:lnTo>
                  <a:lnTo>
                    <a:pt x="1249612" y="904199"/>
                  </a:lnTo>
                  <a:lnTo>
                    <a:pt x="1218676" y="918139"/>
                  </a:lnTo>
                  <a:lnTo>
                    <a:pt x="1198324" y="936718"/>
                  </a:lnTo>
                  <a:lnTo>
                    <a:pt x="1196064" y="964152"/>
                  </a:lnTo>
                  <a:lnTo>
                    <a:pt x="1202826" y="997232"/>
                  </a:lnTo>
                  <a:lnTo>
                    <a:pt x="1208460" y="1029743"/>
                  </a:lnTo>
                  <a:lnTo>
                    <a:pt x="1202819" y="1055472"/>
                  </a:lnTo>
                  <a:lnTo>
                    <a:pt x="1180739" y="1068683"/>
                  </a:lnTo>
                  <a:lnTo>
                    <a:pt x="1147943" y="1073153"/>
                  </a:lnTo>
                  <a:lnTo>
                    <a:pt x="1114019" y="1077053"/>
                  </a:lnTo>
                  <a:lnTo>
                    <a:pt x="1088559" y="1088559"/>
                  </a:lnTo>
                  <a:lnTo>
                    <a:pt x="1077693" y="1113190"/>
                  </a:lnTo>
                  <a:lnTo>
                    <a:pt x="1073890" y="1146826"/>
                  </a:lnTo>
                  <a:lnTo>
                    <a:pt x="1069529" y="1179894"/>
                  </a:lnTo>
                  <a:lnTo>
                    <a:pt x="1056988" y="1202818"/>
                  </a:lnTo>
                  <a:lnTo>
                    <a:pt x="1051315" y="1206919"/>
                  </a:lnTo>
                  <a:lnTo>
                    <a:pt x="1044124" y="1208436"/>
                  </a:lnTo>
                  <a:lnTo>
                    <a:pt x="1035979" y="1208436"/>
                  </a:lnTo>
                  <a:lnTo>
                    <a:pt x="1016384" y="1206303"/>
                  </a:lnTo>
                  <a:lnTo>
                    <a:pt x="995210" y="1201611"/>
                  </a:lnTo>
                  <a:lnTo>
                    <a:pt x="974014" y="1196918"/>
                  </a:lnTo>
                  <a:lnTo>
                    <a:pt x="954356" y="1194785"/>
                  </a:lnTo>
                  <a:lnTo>
                    <a:pt x="947784" y="1194785"/>
                  </a:lnTo>
                  <a:lnTo>
                    <a:pt x="941773" y="1195797"/>
                  </a:lnTo>
                  <a:lnTo>
                    <a:pt x="936718" y="1198324"/>
                  </a:lnTo>
                  <a:lnTo>
                    <a:pt x="918755" y="1218700"/>
                  </a:lnTo>
                  <a:lnTo>
                    <a:pt x="904747" y="1249640"/>
                  </a:lnTo>
                  <a:lnTo>
                    <a:pt x="890181" y="1279738"/>
                  </a:lnTo>
                  <a:lnTo>
                    <a:pt x="870544" y="1297586"/>
                  </a:lnTo>
                  <a:lnTo>
                    <a:pt x="868296" y="1298260"/>
                  </a:lnTo>
                  <a:lnTo>
                    <a:pt x="865937" y="1298541"/>
                  </a:lnTo>
                  <a:lnTo>
                    <a:pt x="863465" y="1298541"/>
                  </a:lnTo>
                  <a:lnTo>
                    <a:pt x="839884" y="1291773"/>
                  </a:lnTo>
                  <a:lnTo>
                    <a:pt x="813884" y="1276885"/>
                  </a:lnTo>
                  <a:lnTo>
                    <a:pt x="787622" y="1261997"/>
                  </a:lnTo>
                  <a:lnTo>
                    <a:pt x="763249" y="1255230"/>
                  </a:lnTo>
                  <a:lnTo>
                    <a:pt x="761901" y="1255230"/>
                  </a:lnTo>
                  <a:lnTo>
                    <a:pt x="760553" y="1255286"/>
                  </a:lnTo>
                  <a:lnTo>
                    <a:pt x="759261" y="1255455"/>
                  </a:lnTo>
                  <a:lnTo>
                    <a:pt x="736033" y="1269506"/>
                  </a:lnTo>
                  <a:lnTo>
                    <a:pt x="713233" y="1294559"/>
                  </a:lnTo>
                  <a:lnTo>
                    <a:pt x="690147" y="1318485"/>
                  </a:lnTo>
                  <a:lnTo>
                    <a:pt x="666067" y="1329156"/>
                  </a:lnTo>
                  <a:close/>
                </a:path>
              </a:pathLst>
            </a:custGeom>
            <a:solidFill>
              <a:srgbClr val="46506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5">
            <a:extLst>
              <a:ext uri="{FF2B5EF4-FFF2-40B4-BE49-F238E27FC236}">
                <a16:creationId xmlns:a16="http://schemas.microsoft.com/office/drawing/2014/main" id="{B0882C19-7167-E05B-6F71-EA707B953CCE}"/>
              </a:ext>
            </a:extLst>
          </p:cNvPr>
          <p:cNvSpPr txBox="1"/>
          <p:nvPr/>
        </p:nvSpPr>
        <p:spPr>
          <a:xfrm>
            <a:off x="4185594" y="2384847"/>
            <a:ext cx="62103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64"/>
              </a:lnSpc>
              <a:spcBef>
                <a:spcPts val="100"/>
              </a:spcBef>
            </a:pPr>
            <a:r>
              <a:rPr sz="1400" spc="190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64"/>
              </a:lnSpc>
            </a:pPr>
            <a:r>
              <a:rPr sz="1400" spc="35" dirty="0">
                <a:solidFill>
                  <a:srgbClr val="DDD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2587" y="977262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b="1" spc="-5" dirty="0">
                <a:solidFill>
                  <a:srgbClr val="098658"/>
                </a:solidFill>
                <a:latin typeface="Courier New"/>
                <a:cs typeface="Courier New"/>
              </a:rPr>
              <a:t>18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21" name="object 17">
            <a:extLst>
              <a:ext uri="{FF2B5EF4-FFF2-40B4-BE49-F238E27FC236}">
                <a16:creationId xmlns:a16="http://schemas.microsoft.com/office/drawing/2014/main" id="{D02520A6-2500-E07F-DBD6-79727FC58F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350" y="1057100"/>
            <a:ext cx="428798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exemple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564237-ADA5-F6B9-EB8F-E4A16E3DE522}"/>
              </a:ext>
            </a:extLst>
          </p:cNvPr>
          <p:cNvSpPr/>
          <p:nvPr/>
        </p:nvSpPr>
        <p:spPr>
          <a:xfrm>
            <a:off x="1914834" y="4579299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D662CB-E75A-1F36-5CFB-1A9D0F8BF26C}"/>
              </a:ext>
            </a:extLst>
          </p:cNvPr>
          <p:cNvSpPr/>
          <p:nvPr/>
        </p:nvSpPr>
        <p:spPr>
          <a:xfrm>
            <a:off x="6319943" y="4579299"/>
            <a:ext cx="833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7B361841-3B5D-2560-F8BA-B75B1E164076}"/>
              </a:ext>
            </a:extLst>
          </p:cNvPr>
          <p:cNvGrpSpPr/>
          <p:nvPr/>
        </p:nvGrpSpPr>
        <p:grpSpPr>
          <a:xfrm>
            <a:off x="377984" y="975895"/>
            <a:ext cx="4266565" cy="3606800"/>
            <a:chOff x="372587" y="977262"/>
            <a:chExt cx="4266565" cy="36068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CDBF7E3D-D6C2-6D09-739F-27D18B303A38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AA67E74-4A01-2144-0DBE-C1D586D84B00}"/>
                </a:ext>
              </a:extLst>
            </p:cNvPr>
            <p:cNvSpPr/>
            <p:nvPr/>
          </p:nvSpPr>
          <p:spPr>
            <a:xfrm>
              <a:off x="377350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7BD6072-E702-8F1E-BD5C-0863CEE33C51}"/>
              </a:ext>
            </a:extLst>
          </p:cNvPr>
          <p:cNvSpPr txBox="1"/>
          <p:nvPr/>
        </p:nvSpPr>
        <p:spPr>
          <a:xfrm>
            <a:off x="450375" y="97589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8D66A7-B006-5F88-C314-C33F6832623C}"/>
              </a:ext>
            </a:extLst>
          </p:cNvPr>
          <p:cNvSpPr txBox="1"/>
          <p:nvPr/>
        </p:nvSpPr>
        <p:spPr>
          <a:xfrm>
            <a:off x="626580" y="1328085"/>
            <a:ext cx="1865630" cy="2905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0">
              <a:lnSpc>
                <a:spcPct val="135900"/>
              </a:lnSpc>
              <a:spcBef>
                <a:spcPts val="100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"object"</a:t>
            </a:r>
            <a:r>
              <a:rPr sz="1150" b="1" spc="-5" dirty="0">
                <a:latin typeface="Courier New"/>
                <a:cs typeface="Courier New"/>
              </a:rPr>
              <a:t>, </a:t>
            </a:r>
            <a:r>
              <a:rPr sz="1150" b="1" spc="-675" dirty="0"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"properties"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{</a:t>
            </a:r>
            <a:endParaRPr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sz="1150" b="1" spc="-5" dirty="0">
                <a:latin typeface="Courier New"/>
                <a:cs typeface="Courier New"/>
              </a:rPr>
              <a:t>},</a:t>
            </a:r>
            <a:endParaRPr sz="1150" dirty="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"string"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},</a:t>
            </a:r>
          </a:p>
          <a:p>
            <a:pPr marL="18732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age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dirty="0">
                <a:latin typeface="Courier New"/>
                <a:cs typeface="Courier New"/>
              </a:rPr>
              <a:t>{</a:t>
            </a:r>
            <a:endParaRPr lang="fr-FR" sz="1150" dirty="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"type"</a:t>
            </a:r>
            <a:r>
              <a:rPr lang="fr-FR" sz="115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15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15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number</a:t>
            </a:r>
            <a:r>
              <a:rPr lang="fr-FR" sz="115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endParaRPr lang="fr-FR" sz="1150" dirty="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5"/>
              </a:spcBef>
            </a:pPr>
            <a:r>
              <a:rPr lang="fr-FR" sz="1150" b="1" spc="-5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fr-FR" sz="1150" b="1" dirty="0">
                <a:latin typeface="Courier New"/>
                <a:cs typeface="Courier New"/>
              </a:rPr>
              <a:t>}</a:t>
            </a:r>
            <a:endParaRPr lang="fr-FR" sz="1150" dirty="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9612F6C-7A72-96A7-3B64-9AB78F85FE14}"/>
              </a:ext>
            </a:extLst>
          </p:cNvPr>
          <p:cNvSpPr txBox="1"/>
          <p:nvPr/>
        </p:nvSpPr>
        <p:spPr>
          <a:xfrm>
            <a:off x="450375" y="4309645"/>
            <a:ext cx="113664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Courier New"/>
                <a:cs typeface="Courier New"/>
              </a:rPr>
              <a:t>}</a:t>
            </a:r>
            <a:endParaRPr sz="1150" dirty="0">
              <a:latin typeface="Courier New"/>
              <a:cs typeface="Courier New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920F9692-FCEC-6C4E-4560-8226AADFC1AA}"/>
              </a:ext>
            </a:extLst>
          </p:cNvPr>
          <p:cNvGrpSpPr/>
          <p:nvPr/>
        </p:nvGrpSpPr>
        <p:grpSpPr>
          <a:xfrm>
            <a:off x="4639787" y="977262"/>
            <a:ext cx="4266565" cy="3606800"/>
            <a:chOff x="4639787" y="977262"/>
            <a:chExt cx="4266565" cy="360680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7BE83ED6-CE78-9FA4-D5D0-1DC388C7B333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4256699" y="3596699"/>
                  </a:moveTo>
                  <a:lnTo>
                    <a:pt x="0" y="3596699"/>
                  </a:lnTo>
                  <a:lnTo>
                    <a:pt x="0" y="0"/>
                  </a:lnTo>
                  <a:lnTo>
                    <a:pt x="4256699" y="0"/>
                  </a:lnTo>
                  <a:lnTo>
                    <a:pt x="4256699" y="359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D37559C9-F6A6-E824-C0ED-A5262132EB0D}"/>
                </a:ext>
              </a:extLst>
            </p:cNvPr>
            <p:cNvSpPr/>
            <p:nvPr/>
          </p:nvSpPr>
          <p:spPr>
            <a:xfrm>
              <a:off x="4644549" y="982025"/>
              <a:ext cx="4257040" cy="3597275"/>
            </a:xfrm>
            <a:custGeom>
              <a:avLst/>
              <a:gdLst/>
              <a:ahLst/>
              <a:cxnLst/>
              <a:rect l="l" t="t" r="r" b="b"/>
              <a:pathLst>
                <a:path w="4257040" h="3597275">
                  <a:moveTo>
                    <a:pt x="0" y="0"/>
                  </a:moveTo>
                  <a:lnTo>
                    <a:pt x="4256699" y="0"/>
                  </a:lnTo>
                  <a:lnTo>
                    <a:pt x="4256699" y="3596699"/>
                  </a:lnTo>
                  <a:lnTo>
                    <a:pt x="0" y="359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27AF5E76-5FE0-A49E-3CF7-1421C64B8761}"/>
              </a:ext>
            </a:extLst>
          </p:cNvPr>
          <p:cNvSpPr txBox="1"/>
          <p:nvPr/>
        </p:nvSpPr>
        <p:spPr>
          <a:xfrm>
            <a:off x="4718371" y="14858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953F4DD9-C589-21FB-84FF-D4BD70FA2A83}"/>
              </a:ext>
            </a:extLst>
          </p:cNvPr>
          <p:cNvSpPr txBox="1"/>
          <p:nvPr/>
        </p:nvSpPr>
        <p:spPr>
          <a:xfrm>
            <a:off x="4846321" y="1986841"/>
            <a:ext cx="3332479" cy="88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nom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Dupont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sz="1400" b="1" spc="-5" dirty="0">
                <a:latin typeface="Courier New"/>
                <a:cs typeface="Courier New"/>
              </a:rPr>
              <a:t>, </a:t>
            </a:r>
            <a:endParaRPr lang="fr-FR" sz="1400" b="1" spc="-5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 err="1">
                <a:solidFill>
                  <a:srgbClr val="A31414"/>
                </a:solidFill>
                <a:latin typeface="Courier New"/>
                <a:cs typeface="Courier New"/>
              </a:rPr>
              <a:t>prenom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</a:t>
            </a:r>
            <a:r>
              <a:rPr lang="fr-FR"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 "Jean"</a:t>
            </a:r>
            <a:r>
              <a:rPr lang="fr-FR" sz="1400" b="1" spc="-5" dirty="0">
                <a:latin typeface="Courier New"/>
                <a:cs typeface="Courier New"/>
              </a:rPr>
              <a:t>, </a:t>
            </a:r>
            <a:endParaRPr lang="fr-FR" sz="1400" dirty="0">
              <a:latin typeface="Courier New"/>
              <a:cs typeface="Courier New"/>
            </a:endParaRPr>
          </a:p>
          <a:p>
            <a:pPr marL="12700" marR="1285240">
              <a:lnSpc>
                <a:spcPct val="133900"/>
              </a:lnSpc>
              <a:spcBef>
                <a:spcPts val="100"/>
              </a:spcBef>
            </a:pP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A31414"/>
                </a:solidFill>
                <a:latin typeface="Courier New"/>
                <a:cs typeface="Courier New"/>
              </a:rPr>
              <a:t>"age"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lang="fr-FR" sz="14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196CB61F-6077-0B91-D248-FF5F2490DA0F}"/>
              </a:ext>
            </a:extLst>
          </p:cNvPr>
          <p:cNvSpPr txBox="1"/>
          <p:nvPr/>
        </p:nvSpPr>
        <p:spPr>
          <a:xfrm>
            <a:off x="4713606" y="3032599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3" name="object 17">
            <a:extLst>
              <a:ext uri="{FF2B5EF4-FFF2-40B4-BE49-F238E27FC236}">
                <a16:creationId xmlns:a16="http://schemas.microsoft.com/office/drawing/2014/main" id="{8B008D52-9189-1718-FD84-057CB2DD5D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6249" y="1058225"/>
            <a:ext cx="428799" cy="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241300" y="63500"/>
            <a:ext cx="4158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Générateur de données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8AC088-E84B-03A8-11C3-C5E0ADB03CE0}"/>
              </a:ext>
            </a:extLst>
          </p:cNvPr>
          <p:cNvSpPr txBox="1"/>
          <p:nvPr/>
        </p:nvSpPr>
        <p:spPr>
          <a:xfrm>
            <a:off x="1419824" y="1244432"/>
            <a:ext cx="3027045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json-schema-faker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json-everything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indent="-412750">
              <a:lnSpc>
                <a:spcPct val="100000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i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json-data-generator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F5F2D9B2-54B4-A86B-CA6F-542DBDC99B3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00" y="1210625"/>
            <a:ext cx="613199" cy="613199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82421E1B-FE9F-39AF-F23A-54AE86147D4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25" y="3707400"/>
            <a:ext cx="476249" cy="47624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8C0705E9-4F1F-A2A1-3D1D-2084D2F3E50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75" y="2521074"/>
            <a:ext cx="476249" cy="4762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E287F-03A3-69B5-A7C9-355E3934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437" y="1021080"/>
            <a:ext cx="3801766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Meeting by Slidesgo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1168</Words>
  <Application>Microsoft Office PowerPoint</Application>
  <PresentationFormat>Affichage à l'écran (16:9)</PresentationFormat>
  <Paragraphs>272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Calibri</vt:lpstr>
      <vt:lpstr>Courier New</vt:lpstr>
      <vt:lpstr>Reem Kufi</vt:lpstr>
      <vt:lpstr>Source Sans Pro</vt:lpstr>
      <vt:lpstr>Times New Roman</vt:lpstr>
      <vt:lpstr>Wingdings</vt:lpstr>
      <vt:lpstr>Simple Meeting by Slidesgo</vt:lpstr>
      <vt:lpstr>Génération et réparation d’instances  pour JSON Schema</vt:lpstr>
      <vt:lpstr>Plan de la présentation</vt:lpstr>
      <vt:lpstr>01</vt:lpstr>
      <vt:lpstr>Présentation PowerPoint</vt:lpstr>
      <vt:lpstr>02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03</vt:lpstr>
      <vt:lpstr>Présentation PowerPoint</vt:lpstr>
      <vt:lpstr>04</vt:lpstr>
      <vt:lpstr>Présentation PowerPoint</vt:lpstr>
      <vt:lpstr>Présentation PowerPoint</vt:lpstr>
      <vt:lpstr>Présentation PowerPoint</vt:lpstr>
      <vt:lpstr>05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06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d’un systeme de questions réponses basé documents par apprentissage automatique</dc:title>
  <dc:creator>Wassil Dahimene</dc:creator>
  <cp:lastModifiedBy>Yanis Tabellout</cp:lastModifiedBy>
  <cp:revision>911</cp:revision>
  <dcterms:modified xsi:type="dcterms:W3CDTF">2024-05-17T22:30:58Z</dcterms:modified>
</cp:coreProperties>
</file>