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9" r:id="rId2"/>
    <p:sldId id="323" r:id="rId3"/>
    <p:sldId id="324" r:id="rId4"/>
    <p:sldId id="325" r:id="rId5"/>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9C990F-2530-4313-8344-20A08BA81B63}">
          <p14:sldIdLst>
            <p14:sldId id="259"/>
            <p14:sldId id="323"/>
            <p14:sldId id="324"/>
            <p14:sldId id="325"/>
          </p14:sldIdLst>
        </p14:section>
        <p14:section name="Untitled Section" id="{89F1A738-9FBE-45DC-B9EA-9AB403A083DF}">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7313" autoAdjust="0"/>
  </p:normalViewPr>
  <p:slideViewPr>
    <p:cSldViewPr>
      <p:cViewPr varScale="1">
        <p:scale>
          <a:sx n="124" d="100"/>
          <a:sy n="124" d="100"/>
        </p:scale>
        <p:origin x="142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B01EF9-3B2A-438D-AD3F-293F2D2238CA}" type="datetimeFigureOut">
              <a:rPr lang="fr-FR" smtClean="0"/>
              <a:t>14/01/2024</a:t>
            </a:fld>
            <a:endParaRPr lang="fr-FR"/>
          </a:p>
        </p:txBody>
      </p:sp>
      <p:sp>
        <p:nvSpPr>
          <p:cNvPr id="4" name="Espace réservé de l'image des diapositives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F65F30E-4EC2-4167-B8E2-B915A10975B5}" type="slidenum">
              <a:rPr lang="fr-FR" smtClean="0"/>
              <a:t>‹#›</a:t>
            </a:fld>
            <a:endParaRPr lang="fr-FR"/>
          </a:p>
        </p:txBody>
      </p:sp>
    </p:spTree>
    <p:extLst>
      <p:ext uri="{BB962C8B-B14F-4D97-AF65-F5344CB8AC3E}">
        <p14:creationId xmlns:p14="http://schemas.microsoft.com/office/powerpoint/2010/main" val="10685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65F30E-4EC2-4167-B8E2-B915A10975B5}" type="slidenum">
              <a:rPr lang="fr-FR" smtClean="0"/>
              <a:t>1</a:t>
            </a:fld>
            <a:endParaRPr lang="fr-FR"/>
          </a:p>
        </p:txBody>
      </p:sp>
    </p:spTree>
    <p:extLst>
      <p:ext uri="{BB962C8B-B14F-4D97-AF65-F5344CB8AC3E}">
        <p14:creationId xmlns:p14="http://schemas.microsoft.com/office/powerpoint/2010/main" val="280804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65F30E-4EC2-4167-B8E2-B915A10975B5}" type="slidenum">
              <a:rPr lang="fr-FR" smtClean="0"/>
              <a:t>2</a:t>
            </a:fld>
            <a:endParaRPr lang="fr-FR"/>
          </a:p>
        </p:txBody>
      </p:sp>
    </p:spTree>
    <p:extLst>
      <p:ext uri="{BB962C8B-B14F-4D97-AF65-F5344CB8AC3E}">
        <p14:creationId xmlns:p14="http://schemas.microsoft.com/office/powerpoint/2010/main" val="162394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65F30E-4EC2-4167-B8E2-B915A10975B5}" type="slidenum">
              <a:rPr lang="fr-FR" smtClean="0"/>
              <a:t>3</a:t>
            </a:fld>
            <a:endParaRPr lang="fr-FR"/>
          </a:p>
        </p:txBody>
      </p:sp>
    </p:spTree>
    <p:extLst>
      <p:ext uri="{BB962C8B-B14F-4D97-AF65-F5344CB8AC3E}">
        <p14:creationId xmlns:p14="http://schemas.microsoft.com/office/powerpoint/2010/main" val="340194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65F30E-4EC2-4167-B8E2-B915A10975B5}" type="slidenum">
              <a:rPr lang="fr-FR" smtClean="0"/>
              <a:t>4</a:t>
            </a:fld>
            <a:endParaRPr lang="fr-FR"/>
          </a:p>
        </p:txBody>
      </p:sp>
    </p:spTree>
    <p:extLst>
      <p:ext uri="{BB962C8B-B14F-4D97-AF65-F5344CB8AC3E}">
        <p14:creationId xmlns:p14="http://schemas.microsoft.com/office/powerpoint/2010/main" val="342917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AC3F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AC3F3"/>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7" name="Holder 7"/>
          <p:cNvSpPr>
            <a:spLocks noGrp="1"/>
          </p:cNvSpPr>
          <p:nvPr>
            <p:ph type="sldNum" sz="quarter" idx="7"/>
          </p:nvPr>
        </p:nvSpPr>
        <p:spPr/>
        <p:txBody>
          <a:bodyPr lIns="0" tIns="0" rIns="0" bIns="0"/>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AC3F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5" name="Holder 5"/>
          <p:cNvSpPr>
            <a:spLocks noGrp="1"/>
          </p:cNvSpPr>
          <p:nvPr>
            <p:ph type="sldNum" sz="quarter" idx="7"/>
          </p:nvPr>
        </p:nvSpPr>
        <p:spPr/>
        <p:txBody>
          <a:bodyPr lIns="0" tIns="0" rIns="0" bIns="0"/>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4" name="Holder 4"/>
          <p:cNvSpPr>
            <a:spLocks noGrp="1"/>
          </p:cNvSpPr>
          <p:nvPr>
            <p:ph type="sldNum" sz="quarter" idx="7"/>
          </p:nvPr>
        </p:nvSpPr>
        <p:spPr/>
        <p:txBody>
          <a:bodyPr lIns="0" tIns="0" rIns="0" bIns="0"/>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438153" y="0"/>
            <a:ext cx="2705224" cy="5143499"/>
          </a:xfrm>
          <a:prstGeom prst="rect">
            <a:avLst/>
          </a:prstGeom>
        </p:spPr>
      </p:pic>
      <p:sp>
        <p:nvSpPr>
          <p:cNvPr id="17" name="bg object 17"/>
          <p:cNvSpPr/>
          <p:nvPr/>
        </p:nvSpPr>
        <p:spPr>
          <a:xfrm>
            <a:off x="6652175" y="210930"/>
            <a:ext cx="2395855" cy="4753610"/>
          </a:xfrm>
          <a:custGeom>
            <a:avLst/>
            <a:gdLst/>
            <a:ahLst/>
            <a:cxnLst/>
            <a:rect l="l" t="t" r="r" b="b"/>
            <a:pathLst>
              <a:path w="2395854" h="4753610">
                <a:moveTo>
                  <a:pt x="359553" y="2639010"/>
                </a:moveTo>
                <a:lnTo>
                  <a:pt x="329347" y="2622932"/>
                </a:lnTo>
                <a:lnTo>
                  <a:pt x="315166" y="2585861"/>
                </a:lnTo>
                <a:lnTo>
                  <a:pt x="316550" y="2542566"/>
                </a:lnTo>
                <a:lnTo>
                  <a:pt x="333037" y="2507817"/>
                </a:lnTo>
                <a:lnTo>
                  <a:pt x="364166" y="2496384"/>
                </a:lnTo>
                <a:lnTo>
                  <a:pt x="391535" y="2514563"/>
                </a:lnTo>
                <a:lnTo>
                  <a:pt x="404352" y="2550378"/>
                </a:lnTo>
                <a:lnTo>
                  <a:pt x="403022" y="2591367"/>
                </a:lnTo>
                <a:lnTo>
                  <a:pt x="387953" y="2625065"/>
                </a:lnTo>
                <a:lnTo>
                  <a:pt x="359553" y="2639010"/>
                </a:lnTo>
                <a:close/>
              </a:path>
              <a:path w="2395854" h="4753610">
                <a:moveTo>
                  <a:pt x="807255" y="4752993"/>
                </a:moveTo>
                <a:lnTo>
                  <a:pt x="777034" y="4736934"/>
                </a:lnTo>
                <a:lnTo>
                  <a:pt x="762844" y="4699865"/>
                </a:lnTo>
                <a:lnTo>
                  <a:pt x="764222" y="4656563"/>
                </a:lnTo>
                <a:lnTo>
                  <a:pt x="780707" y="4621805"/>
                </a:lnTo>
                <a:lnTo>
                  <a:pt x="811836" y="4610367"/>
                </a:lnTo>
                <a:lnTo>
                  <a:pt x="839197" y="4628523"/>
                </a:lnTo>
                <a:lnTo>
                  <a:pt x="852020" y="4664327"/>
                </a:lnTo>
                <a:lnTo>
                  <a:pt x="850704" y="4705315"/>
                </a:lnTo>
                <a:lnTo>
                  <a:pt x="835649" y="4739025"/>
                </a:lnTo>
                <a:lnTo>
                  <a:pt x="807255" y="4752993"/>
                </a:lnTo>
                <a:close/>
              </a:path>
              <a:path w="2395854" h="4753610">
                <a:moveTo>
                  <a:pt x="611874" y="3271294"/>
                </a:moveTo>
                <a:lnTo>
                  <a:pt x="581608" y="3255197"/>
                </a:lnTo>
                <a:lnTo>
                  <a:pt x="567420" y="3218121"/>
                </a:lnTo>
                <a:lnTo>
                  <a:pt x="568826" y="3174826"/>
                </a:lnTo>
                <a:lnTo>
                  <a:pt x="585343" y="3140072"/>
                </a:lnTo>
                <a:lnTo>
                  <a:pt x="616487" y="3128620"/>
                </a:lnTo>
                <a:lnTo>
                  <a:pt x="643844" y="3146831"/>
                </a:lnTo>
                <a:lnTo>
                  <a:pt x="656659" y="3182644"/>
                </a:lnTo>
                <a:lnTo>
                  <a:pt x="655334" y="3223619"/>
                </a:lnTo>
                <a:lnTo>
                  <a:pt x="640271" y="3257316"/>
                </a:lnTo>
                <a:lnTo>
                  <a:pt x="611874" y="3271294"/>
                </a:lnTo>
                <a:close/>
              </a:path>
              <a:path w="2395854" h="4753610">
                <a:moveTo>
                  <a:pt x="866190" y="3087387"/>
                </a:moveTo>
                <a:lnTo>
                  <a:pt x="835984" y="3071304"/>
                </a:lnTo>
                <a:lnTo>
                  <a:pt x="821803" y="3034224"/>
                </a:lnTo>
                <a:lnTo>
                  <a:pt x="823187" y="2990922"/>
                </a:lnTo>
                <a:lnTo>
                  <a:pt x="839673" y="2956175"/>
                </a:lnTo>
                <a:lnTo>
                  <a:pt x="870803" y="2944761"/>
                </a:lnTo>
                <a:lnTo>
                  <a:pt x="898157" y="2962980"/>
                </a:lnTo>
                <a:lnTo>
                  <a:pt x="910967" y="2998843"/>
                </a:lnTo>
                <a:lnTo>
                  <a:pt x="909637" y="3039859"/>
                </a:lnTo>
                <a:lnTo>
                  <a:pt x="894576" y="3073537"/>
                </a:lnTo>
                <a:lnTo>
                  <a:pt x="866190" y="3087387"/>
                </a:lnTo>
                <a:close/>
              </a:path>
              <a:path w="2395854" h="4753610">
                <a:moveTo>
                  <a:pt x="1224446" y="4374834"/>
                </a:moveTo>
                <a:lnTo>
                  <a:pt x="1196063" y="4360815"/>
                </a:lnTo>
                <a:lnTo>
                  <a:pt x="1181010" y="4327105"/>
                </a:lnTo>
                <a:lnTo>
                  <a:pt x="1179690" y="4286137"/>
                </a:lnTo>
                <a:lnTo>
                  <a:pt x="1192506" y="4250344"/>
                </a:lnTo>
                <a:lnTo>
                  <a:pt x="1219864" y="4232161"/>
                </a:lnTo>
                <a:lnTo>
                  <a:pt x="1250964" y="4243678"/>
                </a:lnTo>
                <a:lnTo>
                  <a:pt x="1267474" y="4278432"/>
                </a:lnTo>
                <a:lnTo>
                  <a:pt x="1268866" y="4321713"/>
                </a:lnTo>
                <a:lnTo>
                  <a:pt x="1254678" y="4358766"/>
                </a:lnTo>
                <a:lnTo>
                  <a:pt x="1224446" y="4374834"/>
                </a:lnTo>
                <a:close/>
              </a:path>
              <a:path w="2395854" h="4753610">
                <a:moveTo>
                  <a:pt x="894458" y="854564"/>
                </a:moveTo>
                <a:lnTo>
                  <a:pt x="866079" y="840563"/>
                </a:lnTo>
                <a:lnTo>
                  <a:pt x="851031" y="806855"/>
                </a:lnTo>
                <a:lnTo>
                  <a:pt x="849716" y="765880"/>
                </a:lnTo>
                <a:lnTo>
                  <a:pt x="862531" y="730078"/>
                </a:lnTo>
                <a:lnTo>
                  <a:pt x="889877" y="711890"/>
                </a:lnTo>
                <a:lnTo>
                  <a:pt x="921030" y="723364"/>
                </a:lnTo>
                <a:lnTo>
                  <a:pt x="937540" y="758130"/>
                </a:lnTo>
                <a:lnTo>
                  <a:pt x="938932" y="801425"/>
                </a:lnTo>
                <a:lnTo>
                  <a:pt x="924730" y="838490"/>
                </a:lnTo>
                <a:lnTo>
                  <a:pt x="894458" y="854564"/>
                </a:lnTo>
                <a:close/>
              </a:path>
              <a:path w="2395854" h="4753610">
                <a:moveTo>
                  <a:pt x="862575" y="1868153"/>
                </a:moveTo>
                <a:lnTo>
                  <a:pt x="834189" y="1854152"/>
                </a:lnTo>
                <a:lnTo>
                  <a:pt x="819128" y="1820444"/>
                </a:lnTo>
                <a:lnTo>
                  <a:pt x="817799" y="1779469"/>
                </a:lnTo>
                <a:lnTo>
                  <a:pt x="830608" y="1743667"/>
                </a:lnTo>
                <a:lnTo>
                  <a:pt x="857962" y="1725479"/>
                </a:lnTo>
                <a:lnTo>
                  <a:pt x="889104" y="1736926"/>
                </a:lnTo>
                <a:lnTo>
                  <a:pt x="905614" y="1771671"/>
                </a:lnTo>
                <a:lnTo>
                  <a:pt x="907016" y="1814959"/>
                </a:lnTo>
                <a:lnTo>
                  <a:pt x="892829" y="1852038"/>
                </a:lnTo>
                <a:lnTo>
                  <a:pt x="862575" y="1868153"/>
                </a:lnTo>
                <a:close/>
              </a:path>
              <a:path w="2395854" h="4753610">
                <a:moveTo>
                  <a:pt x="348582" y="3567653"/>
                </a:moveTo>
                <a:lnTo>
                  <a:pt x="318373" y="3551524"/>
                </a:lnTo>
                <a:lnTo>
                  <a:pt x="304187" y="3514453"/>
                </a:lnTo>
                <a:lnTo>
                  <a:pt x="305565" y="3471178"/>
                </a:lnTo>
                <a:lnTo>
                  <a:pt x="322054" y="3436440"/>
                </a:lnTo>
                <a:lnTo>
                  <a:pt x="353195" y="3424979"/>
                </a:lnTo>
                <a:lnTo>
                  <a:pt x="380561" y="3443167"/>
                </a:lnTo>
                <a:lnTo>
                  <a:pt x="393372" y="3478969"/>
                </a:lnTo>
                <a:lnTo>
                  <a:pt x="392038" y="3519944"/>
                </a:lnTo>
                <a:lnTo>
                  <a:pt x="376971" y="3553652"/>
                </a:lnTo>
                <a:lnTo>
                  <a:pt x="348582" y="3567653"/>
                </a:lnTo>
                <a:close/>
              </a:path>
              <a:path w="2395854" h="4753610">
                <a:moveTo>
                  <a:pt x="2093016" y="142673"/>
                </a:moveTo>
                <a:lnTo>
                  <a:pt x="2064618" y="128695"/>
                </a:lnTo>
                <a:lnTo>
                  <a:pt x="2049556" y="94998"/>
                </a:lnTo>
                <a:lnTo>
                  <a:pt x="2048231" y="54023"/>
                </a:lnTo>
                <a:lnTo>
                  <a:pt x="2061046" y="18210"/>
                </a:lnTo>
                <a:lnTo>
                  <a:pt x="2088404" y="0"/>
                </a:lnTo>
                <a:lnTo>
                  <a:pt x="2119545" y="11465"/>
                </a:lnTo>
                <a:lnTo>
                  <a:pt x="2136055" y="46212"/>
                </a:lnTo>
                <a:lnTo>
                  <a:pt x="2137456" y="89493"/>
                </a:lnTo>
                <a:lnTo>
                  <a:pt x="2123270" y="126562"/>
                </a:lnTo>
                <a:lnTo>
                  <a:pt x="2093016" y="142673"/>
                </a:lnTo>
                <a:close/>
              </a:path>
              <a:path w="2395854" h="4753610">
                <a:moveTo>
                  <a:pt x="44650" y="3059166"/>
                </a:moveTo>
                <a:lnTo>
                  <a:pt x="16310" y="3045140"/>
                </a:lnTo>
                <a:lnTo>
                  <a:pt x="1297" y="3011367"/>
                </a:lnTo>
                <a:lnTo>
                  <a:pt x="0" y="2970307"/>
                </a:lnTo>
                <a:lnTo>
                  <a:pt x="12804" y="2934418"/>
                </a:lnTo>
                <a:lnTo>
                  <a:pt x="40099" y="2916159"/>
                </a:lnTo>
                <a:lnTo>
                  <a:pt x="71217" y="2927654"/>
                </a:lnTo>
                <a:lnTo>
                  <a:pt x="87721" y="2962440"/>
                </a:lnTo>
                <a:lnTo>
                  <a:pt x="89121" y="3005780"/>
                </a:lnTo>
                <a:lnTo>
                  <a:pt x="74928" y="3042934"/>
                </a:lnTo>
                <a:lnTo>
                  <a:pt x="44650" y="3059166"/>
                </a:lnTo>
                <a:close/>
              </a:path>
              <a:path w="2395854" h="4753610">
                <a:moveTo>
                  <a:pt x="243303" y="4412208"/>
                </a:moveTo>
                <a:lnTo>
                  <a:pt x="214924" y="4398216"/>
                </a:lnTo>
                <a:lnTo>
                  <a:pt x="199877" y="4364495"/>
                </a:lnTo>
                <a:lnTo>
                  <a:pt x="198561" y="4323506"/>
                </a:lnTo>
                <a:lnTo>
                  <a:pt x="211376" y="4287713"/>
                </a:lnTo>
                <a:lnTo>
                  <a:pt x="238721" y="4269581"/>
                </a:lnTo>
                <a:lnTo>
                  <a:pt x="269871" y="4281113"/>
                </a:lnTo>
                <a:lnTo>
                  <a:pt x="286376" y="4315866"/>
                </a:lnTo>
                <a:lnTo>
                  <a:pt x="287763" y="4359153"/>
                </a:lnTo>
                <a:lnTo>
                  <a:pt x="273563" y="4396194"/>
                </a:lnTo>
                <a:lnTo>
                  <a:pt x="243303" y="4412208"/>
                </a:lnTo>
                <a:close/>
              </a:path>
              <a:path w="2395854" h="4753610">
                <a:moveTo>
                  <a:pt x="1089154" y="3921834"/>
                </a:moveTo>
                <a:lnTo>
                  <a:pt x="1060774" y="3907834"/>
                </a:lnTo>
                <a:lnTo>
                  <a:pt x="1045727" y="3874126"/>
                </a:lnTo>
                <a:lnTo>
                  <a:pt x="1044411" y="3833150"/>
                </a:lnTo>
                <a:lnTo>
                  <a:pt x="1057226" y="3797349"/>
                </a:lnTo>
                <a:lnTo>
                  <a:pt x="1084572" y="3779161"/>
                </a:lnTo>
                <a:lnTo>
                  <a:pt x="1115722" y="3790744"/>
                </a:lnTo>
                <a:lnTo>
                  <a:pt x="1132226" y="3825497"/>
                </a:lnTo>
                <a:lnTo>
                  <a:pt x="1133614" y="3868764"/>
                </a:lnTo>
                <a:lnTo>
                  <a:pt x="1119413" y="3905794"/>
                </a:lnTo>
                <a:lnTo>
                  <a:pt x="1089154" y="3921834"/>
                </a:lnTo>
                <a:close/>
              </a:path>
              <a:path w="2395854" h="4753610">
                <a:moveTo>
                  <a:pt x="2183896" y="4584435"/>
                </a:moveTo>
                <a:lnTo>
                  <a:pt x="2155510" y="4570453"/>
                </a:lnTo>
                <a:lnTo>
                  <a:pt x="2140449" y="4536747"/>
                </a:lnTo>
                <a:lnTo>
                  <a:pt x="2139120" y="4495765"/>
                </a:lnTo>
                <a:lnTo>
                  <a:pt x="2151929" y="4459954"/>
                </a:lnTo>
                <a:lnTo>
                  <a:pt x="2179284" y="4441762"/>
                </a:lnTo>
                <a:lnTo>
                  <a:pt x="2179284" y="4441953"/>
                </a:lnTo>
                <a:lnTo>
                  <a:pt x="2210449" y="4453421"/>
                </a:lnTo>
                <a:lnTo>
                  <a:pt x="2226985" y="4488167"/>
                </a:lnTo>
                <a:lnTo>
                  <a:pt x="2228400" y="4531426"/>
                </a:lnTo>
                <a:lnTo>
                  <a:pt x="2214201" y="4568437"/>
                </a:lnTo>
                <a:lnTo>
                  <a:pt x="2183896" y="4584435"/>
                </a:lnTo>
                <a:close/>
              </a:path>
              <a:path w="2395854" h="4753610">
                <a:moveTo>
                  <a:pt x="2095354" y="1564929"/>
                </a:moveTo>
                <a:lnTo>
                  <a:pt x="2066971" y="1550906"/>
                </a:lnTo>
                <a:lnTo>
                  <a:pt x="2051918" y="1517186"/>
                </a:lnTo>
                <a:lnTo>
                  <a:pt x="2050597" y="1476211"/>
                </a:lnTo>
                <a:lnTo>
                  <a:pt x="2063414" y="1440420"/>
                </a:lnTo>
                <a:lnTo>
                  <a:pt x="2090771" y="1422255"/>
                </a:lnTo>
                <a:lnTo>
                  <a:pt x="2090771" y="1422446"/>
                </a:lnTo>
                <a:lnTo>
                  <a:pt x="2121910" y="1433897"/>
                </a:lnTo>
                <a:lnTo>
                  <a:pt x="2138413" y="1468640"/>
                </a:lnTo>
                <a:lnTo>
                  <a:pt x="2139805" y="1511906"/>
                </a:lnTo>
                <a:lnTo>
                  <a:pt x="2125610" y="1548926"/>
                </a:lnTo>
                <a:lnTo>
                  <a:pt x="2095354" y="1564929"/>
                </a:lnTo>
                <a:close/>
              </a:path>
              <a:path w="2395854" h="4753610">
                <a:moveTo>
                  <a:pt x="2034610" y="541568"/>
                </a:moveTo>
                <a:lnTo>
                  <a:pt x="2006228" y="527548"/>
                </a:lnTo>
                <a:lnTo>
                  <a:pt x="1991179" y="493827"/>
                </a:lnTo>
                <a:lnTo>
                  <a:pt x="1989868" y="452829"/>
                </a:lnTo>
                <a:lnTo>
                  <a:pt x="2002703" y="416980"/>
                </a:lnTo>
                <a:lnTo>
                  <a:pt x="2030092" y="398704"/>
                </a:lnTo>
                <a:lnTo>
                  <a:pt x="2061221" y="410174"/>
                </a:lnTo>
                <a:lnTo>
                  <a:pt x="2077728" y="444930"/>
                </a:lnTo>
                <a:lnTo>
                  <a:pt x="2079129" y="488218"/>
                </a:lnTo>
                <a:lnTo>
                  <a:pt x="2064939" y="525286"/>
                </a:lnTo>
                <a:lnTo>
                  <a:pt x="2034673" y="541378"/>
                </a:lnTo>
                <a:lnTo>
                  <a:pt x="2034610" y="541568"/>
                </a:lnTo>
                <a:close/>
              </a:path>
              <a:path w="2395854" h="4753610">
                <a:moveTo>
                  <a:pt x="2035265" y="3472124"/>
                </a:moveTo>
                <a:lnTo>
                  <a:pt x="2006882" y="3458123"/>
                </a:lnTo>
                <a:lnTo>
                  <a:pt x="1991827" y="3424415"/>
                </a:lnTo>
                <a:lnTo>
                  <a:pt x="1990502" y="3383440"/>
                </a:lnTo>
                <a:lnTo>
                  <a:pt x="2003310" y="3347638"/>
                </a:lnTo>
                <a:lnTo>
                  <a:pt x="2030652" y="3329451"/>
                </a:lnTo>
                <a:lnTo>
                  <a:pt x="2061817" y="3340916"/>
                </a:lnTo>
                <a:lnTo>
                  <a:pt x="2078331" y="3375662"/>
                </a:lnTo>
                <a:lnTo>
                  <a:pt x="2079723" y="3418944"/>
                </a:lnTo>
                <a:lnTo>
                  <a:pt x="2065525" y="3456013"/>
                </a:lnTo>
                <a:lnTo>
                  <a:pt x="2035265" y="3472124"/>
                </a:lnTo>
                <a:close/>
              </a:path>
              <a:path w="2395854" h="4753610">
                <a:moveTo>
                  <a:pt x="2244982" y="4212759"/>
                </a:moveTo>
                <a:lnTo>
                  <a:pt x="2214668" y="4196770"/>
                </a:lnTo>
                <a:lnTo>
                  <a:pt x="2200466" y="4159743"/>
                </a:lnTo>
                <a:lnTo>
                  <a:pt x="2201871" y="4116463"/>
                </a:lnTo>
                <a:lnTo>
                  <a:pt x="2218374" y="4081713"/>
                </a:lnTo>
                <a:lnTo>
                  <a:pt x="2249470" y="4070276"/>
                </a:lnTo>
                <a:lnTo>
                  <a:pt x="2276789" y="4088454"/>
                </a:lnTo>
                <a:lnTo>
                  <a:pt x="2289601" y="4124261"/>
                </a:lnTo>
                <a:lnTo>
                  <a:pt x="2288304" y="4165228"/>
                </a:lnTo>
                <a:lnTo>
                  <a:pt x="2273298" y="4198884"/>
                </a:lnTo>
                <a:lnTo>
                  <a:pt x="2244982" y="4212759"/>
                </a:lnTo>
                <a:close/>
              </a:path>
              <a:path w="2395854" h="4753610">
                <a:moveTo>
                  <a:pt x="2350635" y="3271294"/>
                </a:moveTo>
                <a:lnTo>
                  <a:pt x="2320414" y="3255179"/>
                </a:lnTo>
                <a:lnTo>
                  <a:pt x="2306224" y="3218100"/>
                </a:lnTo>
                <a:lnTo>
                  <a:pt x="2307603" y="3174812"/>
                </a:lnTo>
                <a:lnTo>
                  <a:pt x="2324088" y="3140067"/>
                </a:lnTo>
                <a:lnTo>
                  <a:pt x="2355217" y="3128620"/>
                </a:lnTo>
                <a:lnTo>
                  <a:pt x="2382625" y="3146808"/>
                </a:lnTo>
                <a:lnTo>
                  <a:pt x="2395454" y="3182610"/>
                </a:lnTo>
                <a:lnTo>
                  <a:pt x="2394120" y="3223585"/>
                </a:lnTo>
                <a:lnTo>
                  <a:pt x="2379042" y="3257293"/>
                </a:lnTo>
                <a:lnTo>
                  <a:pt x="2350635" y="3271294"/>
                </a:lnTo>
                <a:close/>
              </a:path>
              <a:path w="2395854" h="4753610">
                <a:moveTo>
                  <a:pt x="1707833" y="900564"/>
                </a:moveTo>
                <a:lnTo>
                  <a:pt x="1677576" y="884449"/>
                </a:lnTo>
                <a:lnTo>
                  <a:pt x="1663382" y="847371"/>
                </a:lnTo>
                <a:lnTo>
                  <a:pt x="1664773" y="804083"/>
                </a:lnTo>
                <a:lnTo>
                  <a:pt x="1681276" y="769338"/>
                </a:lnTo>
                <a:lnTo>
                  <a:pt x="1712414" y="757891"/>
                </a:lnTo>
                <a:lnTo>
                  <a:pt x="1739772" y="776079"/>
                </a:lnTo>
                <a:lnTo>
                  <a:pt x="1752589" y="811880"/>
                </a:lnTo>
                <a:lnTo>
                  <a:pt x="1751269" y="852856"/>
                </a:lnTo>
                <a:lnTo>
                  <a:pt x="1736215" y="886564"/>
                </a:lnTo>
                <a:lnTo>
                  <a:pt x="1707833" y="900564"/>
                </a:lnTo>
                <a:close/>
              </a:path>
              <a:path w="2395854" h="4753610">
                <a:moveTo>
                  <a:pt x="1382552" y="543380"/>
                </a:moveTo>
                <a:lnTo>
                  <a:pt x="1354172" y="529361"/>
                </a:lnTo>
                <a:lnTo>
                  <a:pt x="1339125" y="495650"/>
                </a:lnTo>
                <a:lnTo>
                  <a:pt x="1337809" y="454682"/>
                </a:lnTo>
                <a:lnTo>
                  <a:pt x="1350624" y="418889"/>
                </a:lnTo>
                <a:lnTo>
                  <a:pt x="1377970" y="400706"/>
                </a:lnTo>
                <a:lnTo>
                  <a:pt x="1409120" y="412176"/>
                </a:lnTo>
                <a:lnTo>
                  <a:pt x="1425625" y="446932"/>
                </a:lnTo>
                <a:lnTo>
                  <a:pt x="1427012" y="490221"/>
                </a:lnTo>
                <a:lnTo>
                  <a:pt x="1412812" y="527288"/>
                </a:lnTo>
                <a:lnTo>
                  <a:pt x="1382552" y="543380"/>
                </a:lnTo>
                <a:close/>
              </a:path>
              <a:path w="2395854" h="4753610">
                <a:moveTo>
                  <a:pt x="1496432" y="2551061"/>
                </a:moveTo>
                <a:lnTo>
                  <a:pt x="1468035" y="2537060"/>
                </a:lnTo>
                <a:lnTo>
                  <a:pt x="1452972" y="2503352"/>
                </a:lnTo>
                <a:lnTo>
                  <a:pt x="1451648" y="2462377"/>
                </a:lnTo>
                <a:lnTo>
                  <a:pt x="1464463" y="2426575"/>
                </a:lnTo>
                <a:lnTo>
                  <a:pt x="1491821" y="2408387"/>
                </a:lnTo>
                <a:lnTo>
                  <a:pt x="1522961" y="2419852"/>
                </a:lnTo>
                <a:lnTo>
                  <a:pt x="1539472" y="2454599"/>
                </a:lnTo>
                <a:lnTo>
                  <a:pt x="1540873" y="2497881"/>
                </a:lnTo>
                <a:lnTo>
                  <a:pt x="1526686" y="2534950"/>
                </a:lnTo>
                <a:lnTo>
                  <a:pt x="1496432" y="2551061"/>
                </a:lnTo>
                <a:close/>
              </a:path>
              <a:path w="2395854" h="4753610">
                <a:moveTo>
                  <a:pt x="1720299" y="3813435"/>
                </a:moveTo>
                <a:lnTo>
                  <a:pt x="1690078" y="3797343"/>
                </a:lnTo>
                <a:lnTo>
                  <a:pt x="1675888" y="3760276"/>
                </a:lnTo>
                <a:lnTo>
                  <a:pt x="1677267" y="3716987"/>
                </a:lnTo>
                <a:lnTo>
                  <a:pt x="1693752" y="3682231"/>
                </a:lnTo>
                <a:lnTo>
                  <a:pt x="1724881" y="3670761"/>
                </a:lnTo>
                <a:lnTo>
                  <a:pt x="1752241" y="3688967"/>
                </a:lnTo>
                <a:lnTo>
                  <a:pt x="1765064" y="3724772"/>
                </a:lnTo>
                <a:lnTo>
                  <a:pt x="1763748" y="3765740"/>
                </a:lnTo>
                <a:lnTo>
                  <a:pt x="1748694" y="3799439"/>
                </a:lnTo>
                <a:lnTo>
                  <a:pt x="1720299" y="3813435"/>
                </a:lnTo>
                <a:close/>
              </a:path>
              <a:path w="2395854" h="4753610">
                <a:moveTo>
                  <a:pt x="1815637" y="4374834"/>
                </a:moveTo>
                <a:lnTo>
                  <a:pt x="1786316" y="4359810"/>
                </a:lnTo>
                <a:lnTo>
                  <a:pt x="1771669" y="4324455"/>
                </a:lnTo>
                <a:lnTo>
                  <a:pt x="1771655" y="4282241"/>
                </a:lnTo>
                <a:lnTo>
                  <a:pt x="1786316" y="4246851"/>
                </a:lnTo>
                <a:lnTo>
                  <a:pt x="1815637" y="4231827"/>
                </a:lnTo>
                <a:lnTo>
                  <a:pt x="1844970" y="4246874"/>
                </a:lnTo>
                <a:lnTo>
                  <a:pt x="1859618" y="4282241"/>
                </a:lnTo>
                <a:lnTo>
                  <a:pt x="1859627" y="4324455"/>
                </a:lnTo>
                <a:lnTo>
                  <a:pt x="1844961" y="4359834"/>
                </a:lnTo>
                <a:lnTo>
                  <a:pt x="1815637" y="4374834"/>
                </a:lnTo>
                <a:close/>
              </a:path>
              <a:path w="2395854" h="4753610">
                <a:moveTo>
                  <a:pt x="1314079" y="2434701"/>
                </a:moveTo>
                <a:lnTo>
                  <a:pt x="1285697" y="2420700"/>
                </a:lnTo>
                <a:lnTo>
                  <a:pt x="1270642" y="2386992"/>
                </a:lnTo>
                <a:lnTo>
                  <a:pt x="1269317" y="2346017"/>
                </a:lnTo>
                <a:lnTo>
                  <a:pt x="1282124" y="2310215"/>
                </a:lnTo>
                <a:lnTo>
                  <a:pt x="1309467" y="2292027"/>
                </a:lnTo>
                <a:lnTo>
                  <a:pt x="1340620" y="2303497"/>
                </a:lnTo>
                <a:lnTo>
                  <a:pt x="1357132" y="2338253"/>
                </a:lnTo>
                <a:lnTo>
                  <a:pt x="1358529" y="2381542"/>
                </a:lnTo>
                <a:lnTo>
                  <a:pt x="1344336" y="2418609"/>
                </a:lnTo>
                <a:lnTo>
                  <a:pt x="1314079" y="2434701"/>
                </a:lnTo>
                <a:close/>
              </a:path>
            </a:pathLst>
          </a:custGeom>
          <a:solidFill>
            <a:srgbClr val="004591">
              <a:alpha val="4469"/>
            </a:srgbClr>
          </a:solidFill>
        </p:spPr>
        <p:txBody>
          <a:bodyPr wrap="square" lIns="0" tIns="0" rIns="0" bIns="0" rtlCol="0"/>
          <a:lstStyle/>
          <a:p>
            <a:endParaRPr/>
          </a:p>
        </p:txBody>
      </p:sp>
      <p:sp>
        <p:nvSpPr>
          <p:cNvPr id="2" name="Holder 2"/>
          <p:cNvSpPr>
            <a:spLocks noGrp="1"/>
          </p:cNvSpPr>
          <p:nvPr>
            <p:ph type="title"/>
          </p:nvPr>
        </p:nvSpPr>
        <p:spPr>
          <a:xfrm>
            <a:off x="28549" y="25958"/>
            <a:ext cx="8402320" cy="482600"/>
          </a:xfrm>
          <a:prstGeom prst="rect">
            <a:avLst/>
          </a:prstGeom>
        </p:spPr>
        <p:txBody>
          <a:bodyPr wrap="square" lIns="0" tIns="0" rIns="0" bIns="0">
            <a:spAutoFit/>
          </a:bodyPr>
          <a:lstStyle>
            <a:lvl1pPr>
              <a:defRPr sz="3000" b="1" i="0">
                <a:solidFill>
                  <a:srgbClr val="2AC3F3"/>
                </a:solidFill>
                <a:latin typeface="Arial"/>
                <a:cs typeface="Arial"/>
              </a:defRPr>
            </a:lvl1pPr>
          </a:lstStyle>
          <a:p>
            <a:endParaRPr/>
          </a:p>
        </p:txBody>
      </p:sp>
      <p:sp>
        <p:nvSpPr>
          <p:cNvPr id="3" name="Holder 3"/>
          <p:cNvSpPr>
            <a:spLocks noGrp="1"/>
          </p:cNvSpPr>
          <p:nvPr>
            <p:ph type="body" idx="1"/>
          </p:nvPr>
        </p:nvSpPr>
        <p:spPr>
          <a:xfrm>
            <a:off x="246512" y="829712"/>
            <a:ext cx="8656320" cy="34137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a:xfrm>
            <a:off x="8810118" y="4821440"/>
            <a:ext cx="297815" cy="278764"/>
          </a:xfrm>
          <a:prstGeom prst="rect">
            <a:avLst/>
          </a:prstGeom>
        </p:spPr>
        <p:txBody>
          <a:bodyPr wrap="square" lIns="0" tIns="0" rIns="0" bIns="0">
            <a:spAutoFit/>
          </a:bodyPr>
          <a:lstStyle>
            <a:lvl1pPr>
              <a:defRPr sz="1800" b="1" i="0">
                <a:solidFill>
                  <a:srgbClr val="2AC3F3"/>
                </a:solidFill>
                <a:latin typeface="Arial"/>
                <a:cs typeface="Arial"/>
              </a:defRPr>
            </a:lvl1pPr>
          </a:lstStyle>
          <a:p>
            <a:pPr marL="38100">
              <a:lnSpc>
                <a:spcPts val="1985"/>
              </a:lnSpc>
            </a:pPr>
            <a:fld id="{81D60167-4931-47E6-BA6A-407CBD079E47}" type="slidenum">
              <a:rPr spc="-130" dirty="0"/>
              <a:t>‹#›</a:t>
            </a:fld>
            <a:endParaRPr spc="-1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640080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2"/>
                </a:solidFill>
                <a:latin typeface="Mongolian Baiti" panose="03000500000000000000" pitchFamily="66" charset="0"/>
                <a:cs typeface="Mongolian Baiti" panose="03000500000000000000" pitchFamily="66" charset="0"/>
              </a:rPr>
              <a:t>I.</a:t>
            </a:r>
            <a:r>
              <a:rPr sz="3600" spc="-120" dirty="0">
                <a:solidFill>
                  <a:schemeClr val="tx2"/>
                </a:solidFill>
                <a:latin typeface="Mongolian Baiti" panose="03000500000000000000" pitchFamily="66" charset="0"/>
                <a:cs typeface="Mongolian Baiti" panose="03000500000000000000" pitchFamily="66" charset="0"/>
              </a:rPr>
              <a:t> </a:t>
            </a:r>
            <a:r>
              <a:rPr lang="fr-FR" sz="3600" spc="-120" dirty="0">
                <a:solidFill>
                  <a:schemeClr val="tx2"/>
                </a:solidFill>
                <a:latin typeface="Mongolian Baiti" panose="03000500000000000000" pitchFamily="66" charset="0"/>
                <a:cs typeface="Mongolian Baiti" panose="03000500000000000000" pitchFamily="66" charset="0"/>
              </a:rPr>
              <a:t>La similarité des documents </a:t>
            </a:r>
            <a:r>
              <a:rPr lang="fr-FR" sz="3600" spc="-120" dirty="0" err="1">
                <a:solidFill>
                  <a:schemeClr val="tx2"/>
                </a:solidFill>
                <a:latin typeface="Mongolian Baiti" panose="03000500000000000000" pitchFamily="66" charset="0"/>
                <a:cs typeface="Mongolian Baiti" panose="03000500000000000000" pitchFamily="66" charset="0"/>
              </a:rPr>
              <a:t>json</a:t>
            </a:r>
            <a:r>
              <a:rPr lang="fr-FR" sz="3600" spc="-120" dirty="0">
                <a:solidFill>
                  <a:schemeClr val="tx2"/>
                </a:solidFill>
                <a:latin typeface="Mongolian Baiti" panose="03000500000000000000" pitchFamily="66" charset="0"/>
                <a:cs typeface="Mongolian Baiti" panose="03000500000000000000" pitchFamily="66" charset="0"/>
              </a:rPr>
              <a:t> </a:t>
            </a:r>
            <a:endParaRPr sz="3600" dirty="0">
              <a:solidFill>
                <a:schemeClr val="tx2"/>
              </a:solidFill>
              <a:latin typeface="Mongolian Baiti" panose="03000500000000000000" pitchFamily="66" charset="0"/>
              <a:cs typeface="Mongolian Baiti" panose="03000500000000000000" pitchFamily="66" charset="0"/>
            </a:endParaRPr>
          </a:p>
        </p:txBody>
      </p:sp>
      <p:sp>
        <p:nvSpPr>
          <p:cNvPr id="5" name="object 5"/>
          <p:cNvSpPr txBox="1">
            <a:spLocks noGrp="1"/>
          </p:cNvSpPr>
          <p:nvPr>
            <p:ph type="sldNum" sz="quarter" idx="7"/>
          </p:nvPr>
        </p:nvSpPr>
        <p:spPr>
          <a:xfrm>
            <a:off x="8810118" y="4821440"/>
            <a:ext cx="297815" cy="256480"/>
          </a:xfrm>
          <a:prstGeom prst="rect">
            <a:avLst/>
          </a:prstGeom>
        </p:spPr>
        <p:txBody>
          <a:bodyPr vert="horz" wrap="square" lIns="0" tIns="0" rIns="0" bIns="0" rtlCol="0">
            <a:spAutoFit/>
          </a:bodyPr>
          <a:lstStyle/>
          <a:p>
            <a:pPr marL="38100">
              <a:lnSpc>
                <a:spcPts val="1985"/>
              </a:lnSpc>
            </a:pPr>
            <a:fld id="{81D60167-4931-47E6-BA6A-407CBD079E47}" type="slidenum">
              <a:rPr spc="-130" dirty="0">
                <a:solidFill>
                  <a:schemeClr val="tx1"/>
                </a:solidFill>
                <a:latin typeface="Mongolian Baiti" panose="03000500000000000000" pitchFamily="66" charset="0"/>
                <a:cs typeface="Mongolian Baiti" panose="03000500000000000000" pitchFamily="66" charset="0"/>
              </a:rPr>
              <a:t>1</a:t>
            </a:fld>
            <a:endParaRPr spc="-130" dirty="0">
              <a:solidFill>
                <a:schemeClr val="tx1"/>
              </a:solidFill>
              <a:latin typeface="Mongolian Baiti" panose="03000500000000000000" pitchFamily="66" charset="0"/>
              <a:cs typeface="Mongolian Baiti" panose="03000500000000000000" pitchFamily="66" charset="0"/>
            </a:endParaRPr>
          </a:p>
        </p:txBody>
      </p:sp>
      <p:sp>
        <p:nvSpPr>
          <p:cNvPr id="11" name="TextBox 10">
            <a:extLst>
              <a:ext uri="{FF2B5EF4-FFF2-40B4-BE49-F238E27FC236}">
                <a16:creationId xmlns:a16="http://schemas.microsoft.com/office/drawing/2014/main" id="{B48F6BF8-FC59-92B3-50E1-509BF05D46B8}"/>
              </a:ext>
            </a:extLst>
          </p:cNvPr>
          <p:cNvSpPr txBox="1"/>
          <p:nvPr/>
        </p:nvSpPr>
        <p:spPr>
          <a:xfrm>
            <a:off x="729585" y="616620"/>
            <a:ext cx="1439613" cy="369332"/>
          </a:xfrm>
          <a:prstGeom prst="rect">
            <a:avLst/>
          </a:prstGeom>
          <a:noFill/>
        </p:spPr>
        <p:txBody>
          <a:bodyPr wrap="square">
            <a:spAutoFit/>
          </a:bodyPr>
          <a:lstStyle/>
          <a:p>
            <a:pPr algn="ctr"/>
            <a:r>
              <a:rPr lang="fr-FR" dirty="0">
                <a:solidFill>
                  <a:schemeClr val="tx2"/>
                </a:solidFill>
              </a:rPr>
              <a:t>1. Limitation</a:t>
            </a:r>
          </a:p>
        </p:txBody>
      </p:sp>
      <p:sp>
        <p:nvSpPr>
          <p:cNvPr id="13" name="TextBox 12">
            <a:extLst>
              <a:ext uri="{FF2B5EF4-FFF2-40B4-BE49-F238E27FC236}">
                <a16:creationId xmlns:a16="http://schemas.microsoft.com/office/drawing/2014/main" id="{CE86B4D3-9CE2-4481-B090-D19F53F9FE43}"/>
              </a:ext>
            </a:extLst>
          </p:cNvPr>
          <p:cNvSpPr txBox="1"/>
          <p:nvPr/>
        </p:nvSpPr>
        <p:spPr>
          <a:xfrm>
            <a:off x="1143000" y="1118845"/>
            <a:ext cx="7162800" cy="2308324"/>
          </a:xfrm>
          <a:prstGeom prst="rect">
            <a:avLst/>
          </a:prstGeom>
          <a:noFill/>
        </p:spPr>
        <p:txBody>
          <a:bodyPr wrap="square" rtlCol="0">
            <a:spAutoFit/>
          </a:bodyPr>
          <a:lstStyle/>
          <a:p>
            <a:endParaRPr lang="fr-CA" dirty="0"/>
          </a:p>
          <a:p>
            <a:r>
              <a:rPr lang="fr-CA" dirty="0"/>
              <a:t>Solutions existantes qui calcule la similarité entre les documents JSON</a:t>
            </a:r>
          </a:p>
          <a:p>
            <a:r>
              <a:rPr lang="fr-CA" dirty="0"/>
              <a:t>Mais souffre de deux limitations : </a:t>
            </a:r>
          </a:p>
          <a:p>
            <a:r>
              <a:rPr lang="fr-CA" dirty="0"/>
              <a:t>	- la structure du document est ignorée (par exemple, approches 	basées sur les lignes)</a:t>
            </a:r>
          </a:p>
          <a:p>
            <a:r>
              <a:rPr lang="fr-CA" dirty="0"/>
              <a:t>	- aucune garantie de qualité n’est donnée (par exemple, la valeur 	de similarité n'est pas minime)</a:t>
            </a:r>
          </a:p>
          <a:p>
            <a:r>
              <a:rPr lang="fr-CA" dirty="0"/>
              <a:t>Ex : https://github.com/Geo3ngel/JSON-Similarity-comparitor</a:t>
            </a:r>
            <a:endParaRPr lang="fr-FR" dirty="0"/>
          </a:p>
        </p:txBody>
      </p:sp>
      <p:pic>
        <p:nvPicPr>
          <p:cNvPr id="15" name="Picture 14">
            <a:extLst>
              <a:ext uri="{FF2B5EF4-FFF2-40B4-BE49-F238E27FC236}">
                <a16:creationId xmlns:a16="http://schemas.microsoft.com/office/drawing/2014/main" id="{FEEDB418-7838-9CD5-A7C0-8C3DFF24E8BA}"/>
              </a:ext>
            </a:extLst>
          </p:cNvPr>
          <p:cNvPicPr>
            <a:picLocks noChangeAspect="1"/>
          </p:cNvPicPr>
          <p:nvPr/>
        </p:nvPicPr>
        <p:blipFill>
          <a:blip r:embed="rId3"/>
          <a:stretch>
            <a:fillRect/>
          </a:stretch>
        </p:blipFill>
        <p:spPr>
          <a:xfrm>
            <a:off x="729585" y="3476967"/>
            <a:ext cx="8248650" cy="109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6400800" cy="566822"/>
          </a:xfrm>
          <a:prstGeom prst="rect">
            <a:avLst/>
          </a:prstGeom>
        </p:spPr>
        <p:txBody>
          <a:bodyPr vert="horz" wrap="square" lIns="0" tIns="12700" rIns="0" bIns="0" rtlCol="0">
            <a:spAutoFit/>
          </a:bodyPr>
          <a:lstStyle/>
          <a:p>
            <a:pPr marL="12700">
              <a:lnSpc>
                <a:spcPct val="100000"/>
              </a:lnSpc>
              <a:spcBef>
                <a:spcPts val="100"/>
              </a:spcBef>
            </a:pPr>
            <a:r>
              <a:rPr lang="fr-FR" sz="3600" dirty="0">
                <a:solidFill>
                  <a:schemeClr val="tx2"/>
                </a:solidFill>
                <a:latin typeface="Mongolian Baiti" panose="03000500000000000000" pitchFamily="66" charset="0"/>
                <a:cs typeface="Mongolian Baiti" panose="03000500000000000000" pitchFamily="66" charset="0"/>
              </a:rPr>
              <a:t>II</a:t>
            </a:r>
            <a:r>
              <a:rPr sz="3600" dirty="0">
                <a:solidFill>
                  <a:schemeClr val="tx2"/>
                </a:solidFill>
                <a:latin typeface="Mongolian Baiti" panose="03000500000000000000" pitchFamily="66" charset="0"/>
                <a:cs typeface="Mongolian Baiti" panose="03000500000000000000" pitchFamily="66" charset="0"/>
              </a:rPr>
              <a:t>.</a:t>
            </a:r>
            <a:r>
              <a:rPr sz="3600" spc="-120" dirty="0">
                <a:solidFill>
                  <a:schemeClr val="tx2"/>
                </a:solidFill>
                <a:latin typeface="Mongolian Baiti" panose="03000500000000000000" pitchFamily="66" charset="0"/>
                <a:cs typeface="Mongolian Baiti" panose="03000500000000000000" pitchFamily="66" charset="0"/>
              </a:rPr>
              <a:t> </a:t>
            </a:r>
            <a:r>
              <a:rPr lang="fr-FR" sz="3600" spc="-120" dirty="0">
                <a:solidFill>
                  <a:schemeClr val="tx2"/>
                </a:solidFill>
                <a:latin typeface="Mongolian Baiti" panose="03000500000000000000" pitchFamily="66" charset="0"/>
                <a:cs typeface="Mongolian Baiti" panose="03000500000000000000" pitchFamily="66" charset="0"/>
              </a:rPr>
              <a:t>JEDI</a:t>
            </a:r>
            <a:endParaRPr sz="3600" dirty="0">
              <a:solidFill>
                <a:schemeClr val="tx2"/>
              </a:solidFill>
              <a:latin typeface="Mongolian Baiti" panose="03000500000000000000" pitchFamily="66" charset="0"/>
              <a:cs typeface="Mongolian Baiti" panose="03000500000000000000" pitchFamily="66" charset="0"/>
            </a:endParaRPr>
          </a:p>
        </p:txBody>
      </p:sp>
      <p:sp>
        <p:nvSpPr>
          <p:cNvPr id="5" name="object 5"/>
          <p:cNvSpPr txBox="1">
            <a:spLocks noGrp="1"/>
          </p:cNvSpPr>
          <p:nvPr>
            <p:ph type="sldNum" sz="quarter" idx="7"/>
          </p:nvPr>
        </p:nvSpPr>
        <p:spPr>
          <a:xfrm>
            <a:off x="8810118" y="4821440"/>
            <a:ext cx="297815" cy="256480"/>
          </a:xfrm>
          <a:prstGeom prst="rect">
            <a:avLst/>
          </a:prstGeom>
        </p:spPr>
        <p:txBody>
          <a:bodyPr vert="horz" wrap="square" lIns="0" tIns="0" rIns="0" bIns="0" rtlCol="0">
            <a:spAutoFit/>
          </a:bodyPr>
          <a:lstStyle/>
          <a:p>
            <a:pPr marL="38100">
              <a:lnSpc>
                <a:spcPts val="1985"/>
              </a:lnSpc>
            </a:pPr>
            <a:fld id="{81D60167-4931-47E6-BA6A-407CBD079E47}" type="slidenum">
              <a:rPr spc="-130" dirty="0">
                <a:solidFill>
                  <a:schemeClr val="tx1"/>
                </a:solidFill>
                <a:latin typeface="Mongolian Baiti" panose="03000500000000000000" pitchFamily="66" charset="0"/>
                <a:cs typeface="Mongolian Baiti" panose="03000500000000000000" pitchFamily="66" charset="0"/>
              </a:rPr>
              <a:t>2</a:t>
            </a:fld>
            <a:endParaRPr spc="-130" dirty="0">
              <a:solidFill>
                <a:schemeClr val="tx1"/>
              </a:solidFill>
              <a:latin typeface="Mongolian Baiti" panose="03000500000000000000" pitchFamily="66" charset="0"/>
              <a:cs typeface="Mongolian Baiti" panose="03000500000000000000" pitchFamily="66" charset="0"/>
            </a:endParaRPr>
          </a:p>
        </p:txBody>
      </p:sp>
      <p:sp>
        <p:nvSpPr>
          <p:cNvPr id="13" name="TextBox 12">
            <a:extLst>
              <a:ext uri="{FF2B5EF4-FFF2-40B4-BE49-F238E27FC236}">
                <a16:creationId xmlns:a16="http://schemas.microsoft.com/office/drawing/2014/main" id="{CE86B4D3-9CE2-4481-B090-D19F53F9FE43}"/>
              </a:ext>
            </a:extLst>
          </p:cNvPr>
          <p:cNvSpPr txBox="1"/>
          <p:nvPr/>
        </p:nvSpPr>
        <p:spPr>
          <a:xfrm>
            <a:off x="378439" y="1241851"/>
            <a:ext cx="7162800" cy="1200329"/>
          </a:xfrm>
          <a:prstGeom prst="rect">
            <a:avLst/>
          </a:prstGeom>
          <a:noFill/>
        </p:spPr>
        <p:txBody>
          <a:bodyPr wrap="square" rtlCol="0">
            <a:spAutoFit/>
          </a:bodyPr>
          <a:lstStyle/>
          <a:p>
            <a:r>
              <a:rPr lang="fr-CA" dirty="0"/>
              <a:t>JEDI fonctionne sur une représentation arborescente sans perte des documents JSON et est défini comme le nombre minimum d'opérations d'édition de nœuds (insérer, supprimer, renommer) qui transforment un arbre en un autre</a:t>
            </a:r>
          </a:p>
        </p:txBody>
      </p:sp>
      <p:sp>
        <p:nvSpPr>
          <p:cNvPr id="9" name="TextBox 8">
            <a:extLst>
              <a:ext uri="{FF2B5EF4-FFF2-40B4-BE49-F238E27FC236}">
                <a16:creationId xmlns:a16="http://schemas.microsoft.com/office/drawing/2014/main" id="{E03F9B97-407C-95E5-E240-352A13ED5BFB}"/>
              </a:ext>
            </a:extLst>
          </p:cNvPr>
          <p:cNvSpPr txBox="1"/>
          <p:nvPr/>
        </p:nvSpPr>
        <p:spPr>
          <a:xfrm>
            <a:off x="228600" y="696392"/>
            <a:ext cx="1524000" cy="369332"/>
          </a:xfrm>
          <a:prstGeom prst="rect">
            <a:avLst/>
          </a:prstGeom>
          <a:noFill/>
        </p:spPr>
        <p:txBody>
          <a:bodyPr wrap="square">
            <a:spAutoFit/>
          </a:bodyPr>
          <a:lstStyle/>
          <a:p>
            <a:pPr algn="ctr"/>
            <a:r>
              <a:rPr lang="fr-FR" dirty="0">
                <a:solidFill>
                  <a:schemeClr val="tx2"/>
                </a:solidFill>
              </a:rPr>
              <a:t>1. Principe</a:t>
            </a:r>
          </a:p>
        </p:txBody>
      </p:sp>
      <p:pic>
        <p:nvPicPr>
          <p:cNvPr id="4" name="Picture 3">
            <a:extLst>
              <a:ext uri="{FF2B5EF4-FFF2-40B4-BE49-F238E27FC236}">
                <a16:creationId xmlns:a16="http://schemas.microsoft.com/office/drawing/2014/main" id="{FCDC936F-441C-05A4-75FC-7279396CA36C}"/>
              </a:ext>
            </a:extLst>
          </p:cNvPr>
          <p:cNvPicPr>
            <a:picLocks noChangeAspect="1"/>
          </p:cNvPicPr>
          <p:nvPr/>
        </p:nvPicPr>
        <p:blipFill>
          <a:blip r:embed="rId3"/>
          <a:stretch>
            <a:fillRect/>
          </a:stretch>
        </p:blipFill>
        <p:spPr>
          <a:xfrm>
            <a:off x="381000" y="2571750"/>
            <a:ext cx="4791075" cy="2421591"/>
          </a:xfrm>
          <a:prstGeom prst="rect">
            <a:avLst/>
          </a:prstGeom>
        </p:spPr>
      </p:pic>
      <p:sp>
        <p:nvSpPr>
          <p:cNvPr id="6" name="TextBox 5">
            <a:extLst>
              <a:ext uri="{FF2B5EF4-FFF2-40B4-BE49-F238E27FC236}">
                <a16:creationId xmlns:a16="http://schemas.microsoft.com/office/drawing/2014/main" id="{8F5AC540-BAE0-F120-A311-15FF0351A85A}"/>
              </a:ext>
            </a:extLst>
          </p:cNvPr>
          <p:cNvSpPr txBox="1"/>
          <p:nvPr/>
        </p:nvSpPr>
        <p:spPr>
          <a:xfrm>
            <a:off x="5450542" y="2747877"/>
            <a:ext cx="3693458" cy="646331"/>
          </a:xfrm>
          <a:prstGeom prst="rect">
            <a:avLst/>
          </a:prstGeom>
          <a:noFill/>
        </p:spPr>
        <p:txBody>
          <a:bodyPr wrap="square" rtlCol="0">
            <a:spAutoFit/>
          </a:bodyPr>
          <a:lstStyle/>
          <a:p>
            <a:r>
              <a:rPr lang="fr-CA" dirty="0"/>
              <a:t>Complexité : O(n^2 d log(d))</a:t>
            </a:r>
          </a:p>
          <a:p>
            <a:r>
              <a:rPr lang="fr-CA" dirty="0"/>
              <a:t>Complexité spatiale : O(n^2) </a:t>
            </a:r>
          </a:p>
        </p:txBody>
      </p:sp>
      <p:sp>
        <p:nvSpPr>
          <p:cNvPr id="8" name="TextBox 7">
            <a:extLst>
              <a:ext uri="{FF2B5EF4-FFF2-40B4-BE49-F238E27FC236}">
                <a16:creationId xmlns:a16="http://schemas.microsoft.com/office/drawing/2014/main" id="{067DF449-EA6E-0DE1-79B5-EF03DC83E738}"/>
              </a:ext>
            </a:extLst>
          </p:cNvPr>
          <p:cNvSpPr txBox="1"/>
          <p:nvPr/>
        </p:nvSpPr>
        <p:spPr>
          <a:xfrm>
            <a:off x="5562600" y="3532317"/>
            <a:ext cx="3693458" cy="646331"/>
          </a:xfrm>
          <a:prstGeom prst="rect">
            <a:avLst/>
          </a:prstGeom>
          <a:noFill/>
        </p:spPr>
        <p:txBody>
          <a:bodyPr wrap="square" rtlCol="0">
            <a:spAutoFit/>
          </a:bodyPr>
          <a:lstStyle/>
          <a:p>
            <a:r>
              <a:rPr lang="fr-CA" dirty="0"/>
              <a:t>n : Taille de l’arbre</a:t>
            </a:r>
          </a:p>
          <a:p>
            <a:r>
              <a:rPr lang="fr-CA" dirty="0"/>
              <a:t>d : Degré maximum de l’arbre</a:t>
            </a:r>
          </a:p>
        </p:txBody>
      </p:sp>
    </p:spTree>
    <p:extLst>
      <p:ext uri="{BB962C8B-B14F-4D97-AF65-F5344CB8AC3E}">
        <p14:creationId xmlns:p14="http://schemas.microsoft.com/office/powerpoint/2010/main" val="210408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6400800" cy="566822"/>
          </a:xfrm>
          <a:prstGeom prst="rect">
            <a:avLst/>
          </a:prstGeom>
        </p:spPr>
        <p:txBody>
          <a:bodyPr vert="horz" wrap="square" lIns="0" tIns="12700" rIns="0" bIns="0" rtlCol="0">
            <a:spAutoFit/>
          </a:bodyPr>
          <a:lstStyle/>
          <a:p>
            <a:pPr marL="12700">
              <a:lnSpc>
                <a:spcPct val="100000"/>
              </a:lnSpc>
              <a:spcBef>
                <a:spcPts val="100"/>
              </a:spcBef>
            </a:pPr>
            <a:r>
              <a:rPr lang="fr-FR" sz="3600" dirty="0">
                <a:solidFill>
                  <a:schemeClr val="tx2"/>
                </a:solidFill>
                <a:latin typeface="Mongolian Baiti" panose="03000500000000000000" pitchFamily="66" charset="0"/>
                <a:cs typeface="Mongolian Baiti" panose="03000500000000000000" pitchFamily="66" charset="0"/>
              </a:rPr>
              <a:t>II</a:t>
            </a:r>
            <a:r>
              <a:rPr sz="3600" dirty="0">
                <a:solidFill>
                  <a:schemeClr val="tx2"/>
                </a:solidFill>
                <a:latin typeface="Mongolian Baiti" panose="03000500000000000000" pitchFamily="66" charset="0"/>
                <a:cs typeface="Mongolian Baiti" panose="03000500000000000000" pitchFamily="66" charset="0"/>
              </a:rPr>
              <a:t>.</a:t>
            </a:r>
            <a:r>
              <a:rPr sz="3600" spc="-120" dirty="0">
                <a:solidFill>
                  <a:schemeClr val="tx2"/>
                </a:solidFill>
                <a:latin typeface="Mongolian Baiti" panose="03000500000000000000" pitchFamily="66" charset="0"/>
                <a:cs typeface="Mongolian Baiti" panose="03000500000000000000" pitchFamily="66" charset="0"/>
              </a:rPr>
              <a:t> </a:t>
            </a:r>
            <a:r>
              <a:rPr lang="fr-FR" sz="3600" spc="-120" dirty="0">
                <a:solidFill>
                  <a:schemeClr val="tx2"/>
                </a:solidFill>
                <a:latin typeface="Mongolian Baiti" panose="03000500000000000000" pitchFamily="66" charset="0"/>
                <a:cs typeface="Mongolian Baiti" panose="03000500000000000000" pitchFamily="66" charset="0"/>
              </a:rPr>
              <a:t>JEDI</a:t>
            </a:r>
            <a:endParaRPr sz="3600" dirty="0">
              <a:solidFill>
                <a:schemeClr val="tx2"/>
              </a:solidFill>
              <a:latin typeface="Mongolian Baiti" panose="03000500000000000000" pitchFamily="66" charset="0"/>
              <a:cs typeface="Mongolian Baiti" panose="03000500000000000000" pitchFamily="66" charset="0"/>
            </a:endParaRPr>
          </a:p>
        </p:txBody>
      </p:sp>
      <p:sp>
        <p:nvSpPr>
          <p:cNvPr id="5" name="object 5"/>
          <p:cNvSpPr txBox="1">
            <a:spLocks noGrp="1"/>
          </p:cNvSpPr>
          <p:nvPr>
            <p:ph type="sldNum" sz="quarter" idx="7"/>
          </p:nvPr>
        </p:nvSpPr>
        <p:spPr>
          <a:xfrm>
            <a:off x="8810118" y="4821440"/>
            <a:ext cx="297815" cy="256480"/>
          </a:xfrm>
          <a:prstGeom prst="rect">
            <a:avLst/>
          </a:prstGeom>
        </p:spPr>
        <p:txBody>
          <a:bodyPr vert="horz" wrap="square" lIns="0" tIns="0" rIns="0" bIns="0" rtlCol="0">
            <a:spAutoFit/>
          </a:bodyPr>
          <a:lstStyle/>
          <a:p>
            <a:pPr marL="38100">
              <a:lnSpc>
                <a:spcPts val="1985"/>
              </a:lnSpc>
            </a:pPr>
            <a:fld id="{81D60167-4931-47E6-BA6A-407CBD079E47}" type="slidenum">
              <a:rPr spc="-130" dirty="0">
                <a:solidFill>
                  <a:schemeClr val="tx1"/>
                </a:solidFill>
                <a:latin typeface="Mongolian Baiti" panose="03000500000000000000" pitchFamily="66" charset="0"/>
                <a:cs typeface="Mongolian Baiti" panose="03000500000000000000" pitchFamily="66" charset="0"/>
              </a:rPr>
              <a:t>3</a:t>
            </a:fld>
            <a:endParaRPr spc="-130" dirty="0">
              <a:solidFill>
                <a:schemeClr val="tx1"/>
              </a:solidFill>
              <a:latin typeface="Mongolian Baiti" panose="03000500000000000000" pitchFamily="66" charset="0"/>
              <a:cs typeface="Mongolian Baiti" panose="03000500000000000000" pitchFamily="66" charset="0"/>
            </a:endParaRPr>
          </a:p>
        </p:txBody>
      </p:sp>
      <p:sp>
        <p:nvSpPr>
          <p:cNvPr id="13" name="TextBox 12">
            <a:extLst>
              <a:ext uri="{FF2B5EF4-FFF2-40B4-BE49-F238E27FC236}">
                <a16:creationId xmlns:a16="http://schemas.microsoft.com/office/drawing/2014/main" id="{CE86B4D3-9CE2-4481-B090-D19F53F9FE43}"/>
              </a:ext>
            </a:extLst>
          </p:cNvPr>
          <p:cNvSpPr txBox="1"/>
          <p:nvPr/>
        </p:nvSpPr>
        <p:spPr>
          <a:xfrm>
            <a:off x="533400" y="1774247"/>
            <a:ext cx="7696200" cy="646331"/>
          </a:xfrm>
          <a:prstGeom prst="rect">
            <a:avLst/>
          </a:prstGeom>
          <a:noFill/>
        </p:spPr>
        <p:txBody>
          <a:bodyPr wrap="square" rtlCol="0">
            <a:spAutoFit/>
          </a:bodyPr>
          <a:lstStyle/>
          <a:p>
            <a:r>
              <a:rPr lang="fr-CA" dirty="0"/>
              <a:t>A partir d’une </a:t>
            </a:r>
            <a:r>
              <a:rPr lang="fr-CA" dirty="0" err="1"/>
              <a:t>Threshold</a:t>
            </a:r>
            <a:r>
              <a:rPr lang="fr-CA" dirty="0"/>
              <a:t> </a:t>
            </a:r>
            <a:r>
              <a:rPr lang="fr-CA" b="1" dirty="0"/>
              <a:t>T</a:t>
            </a:r>
            <a:r>
              <a:rPr lang="fr-CA" dirty="0"/>
              <a:t> et des documents </a:t>
            </a:r>
            <a:r>
              <a:rPr lang="fr-CA" b="1" dirty="0" err="1"/>
              <a:t>dq</a:t>
            </a:r>
            <a:r>
              <a:rPr lang="fr-CA" dirty="0"/>
              <a:t>, on veut extraire à partir d’une base de données </a:t>
            </a:r>
            <a:r>
              <a:rPr lang="fr-CA" b="1" dirty="0"/>
              <a:t>D </a:t>
            </a:r>
            <a:r>
              <a:rPr lang="fr-CA" dirty="0"/>
              <a:t>les documents </a:t>
            </a:r>
            <a:r>
              <a:rPr lang="fr-CA" b="1" dirty="0"/>
              <a:t>di</a:t>
            </a:r>
            <a:r>
              <a:rPr lang="fr-CA" dirty="0"/>
              <a:t> qui sont similaires ( </a:t>
            </a:r>
            <a:r>
              <a:rPr lang="fr-CA" b="1" dirty="0"/>
              <a:t>JEDI</a:t>
            </a:r>
            <a:r>
              <a:rPr lang="fr-CA" dirty="0"/>
              <a:t> (</a:t>
            </a:r>
            <a:r>
              <a:rPr lang="fr-CA" b="1" dirty="0" err="1"/>
              <a:t>dq</a:t>
            </a:r>
            <a:r>
              <a:rPr lang="fr-CA" dirty="0"/>
              <a:t> , </a:t>
            </a:r>
            <a:r>
              <a:rPr lang="fr-CA" b="1" dirty="0"/>
              <a:t>di</a:t>
            </a:r>
            <a:r>
              <a:rPr lang="fr-CA" dirty="0"/>
              <a:t>) &lt; </a:t>
            </a:r>
            <a:r>
              <a:rPr lang="fr-CA" b="1" dirty="0"/>
              <a:t>T</a:t>
            </a:r>
            <a:r>
              <a:rPr lang="fr-CA" dirty="0"/>
              <a:t> ). </a:t>
            </a:r>
          </a:p>
        </p:txBody>
      </p:sp>
      <p:sp>
        <p:nvSpPr>
          <p:cNvPr id="9" name="TextBox 8">
            <a:extLst>
              <a:ext uri="{FF2B5EF4-FFF2-40B4-BE49-F238E27FC236}">
                <a16:creationId xmlns:a16="http://schemas.microsoft.com/office/drawing/2014/main" id="{E03F9B97-407C-95E5-E240-352A13ED5BFB}"/>
              </a:ext>
            </a:extLst>
          </p:cNvPr>
          <p:cNvSpPr txBox="1"/>
          <p:nvPr/>
        </p:nvSpPr>
        <p:spPr>
          <a:xfrm>
            <a:off x="228600" y="696392"/>
            <a:ext cx="3352800" cy="369332"/>
          </a:xfrm>
          <a:prstGeom prst="rect">
            <a:avLst/>
          </a:prstGeom>
          <a:noFill/>
        </p:spPr>
        <p:txBody>
          <a:bodyPr wrap="square">
            <a:spAutoFit/>
          </a:bodyPr>
          <a:lstStyle/>
          <a:p>
            <a:r>
              <a:rPr lang="fr-FR" dirty="0">
                <a:solidFill>
                  <a:schemeClr val="tx2"/>
                </a:solidFill>
              </a:rPr>
              <a:t>2. Calcul des similarités</a:t>
            </a:r>
          </a:p>
        </p:txBody>
      </p:sp>
      <p:sp>
        <p:nvSpPr>
          <p:cNvPr id="3" name="TextBox 2">
            <a:extLst>
              <a:ext uri="{FF2B5EF4-FFF2-40B4-BE49-F238E27FC236}">
                <a16:creationId xmlns:a16="http://schemas.microsoft.com/office/drawing/2014/main" id="{042AD2F8-79E4-96BB-0926-29C9364F9AB5}"/>
              </a:ext>
            </a:extLst>
          </p:cNvPr>
          <p:cNvSpPr txBox="1"/>
          <p:nvPr/>
        </p:nvSpPr>
        <p:spPr>
          <a:xfrm>
            <a:off x="457200" y="1214579"/>
            <a:ext cx="3352800" cy="369332"/>
          </a:xfrm>
          <a:prstGeom prst="rect">
            <a:avLst/>
          </a:prstGeom>
          <a:noFill/>
        </p:spPr>
        <p:txBody>
          <a:bodyPr wrap="square">
            <a:spAutoFit/>
          </a:bodyPr>
          <a:lstStyle/>
          <a:p>
            <a:r>
              <a:rPr lang="fr-FR" dirty="0">
                <a:solidFill>
                  <a:schemeClr val="tx2"/>
                </a:solidFill>
              </a:rPr>
              <a:t>2.1. But </a:t>
            </a:r>
          </a:p>
        </p:txBody>
      </p:sp>
      <p:sp>
        <p:nvSpPr>
          <p:cNvPr id="23" name="TextBox 22">
            <a:extLst>
              <a:ext uri="{FF2B5EF4-FFF2-40B4-BE49-F238E27FC236}">
                <a16:creationId xmlns:a16="http://schemas.microsoft.com/office/drawing/2014/main" id="{E3078115-16A4-913A-A784-22DB8CD13AC5}"/>
              </a:ext>
            </a:extLst>
          </p:cNvPr>
          <p:cNvSpPr txBox="1"/>
          <p:nvPr/>
        </p:nvSpPr>
        <p:spPr>
          <a:xfrm>
            <a:off x="457200" y="2791336"/>
            <a:ext cx="3352800" cy="369332"/>
          </a:xfrm>
          <a:prstGeom prst="rect">
            <a:avLst/>
          </a:prstGeom>
          <a:noFill/>
        </p:spPr>
        <p:txBody>
          <a:bodyPr wrap="square">
            <a:spAutoFit/>
          </a:bodyPr>
          <a:lstStyle/>
          <a:p>
            <a:r>
              <a:rPr lang="fr-FR" dirty="0">
                <a:solidFill>
                  <a:schemeClr val="tx2"/>
                </a:solidFill>
              </a:rPr>
              <a:t>2.2. Problème</a:t>
            </a:r>
          </a:p>
        </p:txBody>
      </p:sp>
      <p:sp>
        <p:nvSpPr>
          <p:cNvPr id="24" name="TextBox 23">
            <a:extLst>
              <a:ext uri="{FF2B5EF4-FFF2-40B4-BE49-F238E27FC236}">
                <a16:creationId xmlns:a16="http://schemas.microsoft.com/office/drawing/2014/main" id="{ADBC673B-10C3-76FB-79DD-0D3135302B48}"/>
              </a:ext>
            </a:extLst>
          </p:cNvPr>
          <p:cNvSpPr txBox="1"/>
          <p:nvPr/>
        </p:nvSpPr>
        <p:spPr>
          <a:xfrm>
            <a:off x="550689" y="3184854"/>
            <a:ext cx="7696200" cy="923330"/>
          </a:xfrm>
          <a:prstGeom prst="rect">
            <a:avLst/>
          </a:prstGeom>
          <a:noFill/>
        </p:spPr>
        <p:txBody>
          <a:bodyPr wrap="square" rtlCol="0">
            <a:spAutoFit/>
          </a:bodyPr>
          <a:lstStyle/>
          <a:p>
            <a:r>
              <a:rPr lang="fr-CA" dirty="0"/>
              <a:t>N’oublions pas que le but est bien de travailler avec de large documents, et comme JEDI a une complexité spatiale en O(n^2), il sera néanmoins difficile de trouver des similarités à l’échelle de BIG DATA .</a:t>
            </a:r>
          </a:p>
        </p:txBody>
      </p:sp>
    </p:spTree>
    <p:extLst>
      <p:ext uri="{BB962C8B-B14F-4D97-AF65-F5344CB8AC3E}">
        <p14:creationId xmlns:p14="http://schemas.microsoft.com/office/powerpoint/2010/main" val="167470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6400800" cy="566822"/>
          </a:xfrm>
          <a:prstGeom prst="rect">
            <a:avLst/>
          </a:prstGeom>
        </p:spPr>
        <p:txBody>
          <a:bodyPr vert="horz" wrap="square" lIns="0" tIns="12700" rIns="0" bIns="0" rtlCol="0">
            <a:spAutoFit/>
          </a:bodyPr>
          <a:lstStyle/>
          <a:p>
            <a:pPr marL="12700">
              <a:lnSpc>
                <a:spcPct val="100000"/>
              </a:lnSpc>
              <a:spcBef>
                <a:spcPts val="100"/>
              </a:spcBef>
            </a:pPr>
            <a:r>
              <a:rPr lang="fr-FR" sz="3600" dirty="0">
                <a:solidFill>
                  <a:schemeClr val="tx2"/>
                </a:solidFill>
                <a:latin typeface="Mongolian Baiti" panose="03000500000000000000" pitchFamily="66" charset="0"/>
                <a:cs typeface="Mongolian Baiti" panose="03000500000000000000" pitchFamily="66" charset="0"/>
              </a:rPr>
              <a:t>II</a:t>
            </a:r>
            <a:r>
              <a:rPr sz="3600" dirty="0">
                <a:solidFill>
                  <a:schemeClr val="tx2"/>
                </a:solidFill>
                <a:latin typeface="Mongolian Baiti" panose="03000500000000000000" pitchFamily="66" charset="0"/>
                <a:cs typeface="Mongolian Baiti" panose="03000500000000000000" pitchFamily="66" charset="0"/>
              </a:rPr>
              <a:t>.</a:t>
            </a:r>
            <a:r>
              <a:rPr sz="3600" spc="-120" dirty="0">
                <a:solidFill>
                  <a:schemeClr val="tx2"/>
                </a:solidFill>
                <a:latin typeface="Mongolian Baiti" panose="03000500000000000000" pitchFamily="66" charset="0"/>
                <a:cs typeface="Mongolian Baiti" panose="03000500000000000000" pitchFamily="66" charset="0"/>
              </a:rPr>
              <a:t> </a:t>
            </a:r>
            <a:r>
              <a:rPr lang="fr-FR" sz="3600" spc="-120" dirty="0">
                <a:solidFill>
                  <a:schemeClr val="tx2"/>
                </a:solidFill>
                <a:latin typeface="Mongolian Baiti" panose="03000500000000000000" pitchFamily="66" charset="0"/>
                <a:cs typeface="Mongolian Baiti" panose="03000500000000000000" pitchFamily="66" charset="0"/>
              </a:rPr>
              <a:t>JEDI</a:t>
            </a:r>
            <a:endParaRPr sz="3600" dirty="0">
              <a:solidFill>
                <a:schemeClr val="tx2"/>
              </a:solidFill>
              <a:latin typeface="Mongolian Baiti" panose="03000500000000000000" pitchFamily="66" charset="0"/>
              <a:cs typeface="Mongolian Baiti" panose="03000500000000000000" pitchFamily="66" charset="0"/>
            </a:endParaRPr>
          </a:p>
        </p:txBody>
      </p:sp>
      <p:sp>
        <p:nvSpPr>
          <p:cNvPr id="5" name="object 5"/>
          <p:cNvSpPr txBox="1">
            <a:spLocks noGrp="1"/>
          </p:cNvSpPr>
          <p:nvPr>
            <p:ph type="sldNum" sz="quarter" idx="7"/>
          </p:nvPr>
        </p:nvSpPr>
        <p:spPr>
          <a:xfrm>
            <a:off x="8810118" y="4821440"/>
            <a:ext cx="297815" cy="256480"/>
          </a:xfrm>
          <a:prstGeom prst="rect">
            <a:avLst/>
          </a:prstGeom>
        </p:spPr>
        <p:txBody>
          <a:bodyPr vert="horz" wrap="square" lIns="0" tIns="0" rIns="0" bIns="0" rtlCol="0">
            <a:spAutoFit/>
          </a:bodyPr>
          <a:lstStyle/>
          <a:p>
            <a:pPr marL="38100">
              <a:lnSpc>
                <a:spcPts val="1985"/>
              </a:lnSpc>
            </a:pPr>
            <a:fld id="{81D60167-4931-47E6-BA6A-407CBD079E47}" type="slidenum">
              <a:rPr spc="-130" dirty="0">
                <a:solidFill>
                  <a:schemeClr val="tx1"/>
                </a:solidFill>
                <a:latin typeface="Mongolian Baiti" panose="03000500000000000000" pitchFamily="66" charset="0"/>
                <a:cs typeface="Mongolian Baiti" panose="03000500000000000000" pitchFamily="66" charset="0"/>
              </a:rPr>
              <a:t>4</a:t>
            </a:fld>
            <a:endParaRPr spc="-130" dirty="0">
              <a:solidFill>
                <a:schemeClr val="tx1"/>
              </a:solidFill>
              <a:latin typeface="Mongolian Baiti" panose="03000500000000000000" pitchFamily="66" charset="0"/>
              <a:cs typeface="Mongolian Baiti" panose="03000500000000000000" pitchFamily="66" charset="0"/>
            </a:endParaRPr>
          </a:p>
        </p:txBody>
      </p:sp>
      <p:sp>
        <p:nvSpPr>
          <p:cNvPr id="9" name="TextBox 8">
            <a:extLst>
              <a:ext uri="{FF2B5EF4-FFF2-40B4-BE49-F238E27FC236}">
                <a16:creationId xmlns:a16="http://schemas.microsoft.com/office/drawing/2014/main" id="{E03F9B97-407C-95E5-E240-352A13ED5BFB}"/>
              </a:ext>
            </a:extLst>
          </p:cNvPr>
          <p:cNvSpPr txBox="1"/>
          <p:nvPr/>
        </p:nvSpPr>
        <p:spPr>
          <a:xfrm>
            <a:off x="228600" y="696392"/>
            <a:ext cx="3352800" cy="369332"/>
          </a:xfrm>
          <a:prstGeom prst="rect">
            <a:avLst/>
          </a:prstGeom>
          <a:noFill/>
        </p:spPr>
        <p:txBody>
          <a:bodyPr wrap="square">
            <a:spAutoFit/>
          </a:bodyPr>
          <a:lstStyle/>
          <a:p>
            <a:r>
              <a:rPr lang="fr-FR" dirty="0">
                <a:solidFill>
                  <a:schemeClr val="tx2"/>
                </a:solidFill>
              </a:rPr>
              <a:t>2. Calcul des similarités</a:t>
            </a:r>
          </a:p>
        </p:txBody>
      </p:sp>
      <p:pic>
        <p:nvPicPr>
          <p:cNvPr id="10" name="Picture 9">
            <a:extLst>
              <a:ext uri="{FF2B5EF4-FFF2-40B4-BE49-F238E27FC236}">
                <a16:creationId xmlns:a16="http://schemas.microsoft.com/office/drawing/2014/main" id="{B1DB96BF-4562-0EA4-7E97-089DF02A169C}"/>
              </a:ext>
            </a:extLst>
          </p:cNvPr>
          <p:cNvPicPr>
            <a:picLocks noChangeAspect="1"/>
          </p:cNvPicPr>
          <p:nvPr/>
        </p:nvPicPr>
        <p:blipFill>
          <a:blip r:embed="rId3"/>
          <a:stretch>
            <a:fillRect/>
          </a:stretch>
        </p:blipFill>
        <p:spPr>
          <a:xfrm>
            <a:off x="28815" y="1779243"/>
            <a:ext cx="9144000" cy="1707003"/>
          </a:xfrm>
          <a:prstGeom prst="rect">
            <a:avLst/>
          </a:prstGeom>
        </p:spPr>
      </p:pic>
      <p:cxnSp>
        <p:nvCxnSpPr>
          <p:cNvPr id="12" name="Straight Connector 11">
            <a:extLst>
              <a:ext uri="{FF2B5EF4-FFF2-40B4-BE49-F238E27FC236}">
                <a16:creationId xmlns:a16="http://schemas.microsoft.com/office/drawing/2014/main" id="{B3B287F5-8FDA-A920-6859-F5CA6B32C77C}"/>
              </a:ext>
            </a:extLst>
          </p:cNvPr>
          <p:cNvCxnSpPr/>
          <p:nvPr/>
        </p:nvCxnSpPr>
        <p:spPr>
          <a:xfrm flipV="1">
            <a:off x="8610600" y="1428463"/>
            <a:ext cx="0" cy="33828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F1A268C-BBB5-C2C5-55CE-0DAE1E83B9C7}"/>
              </a:ext>
            </a:extLst>
          </p:cNvPr>
          <p:cNvCxnSpPr>
            <a:cxnSpLocks/>
          </p:cNvCxnSpPr>
          <p:nvPr/>
        </p:nvCxnSpPr>
        <p:spPr>
          <a:xfrm flipV="1">
            <a:off x="4445213" y="1422483"/>
            <a:ext cx="0" cy="3852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5189136-FFBB-5AA4-C1B9-96EDFB2B36AA}"/>
              </a:ext>
            </a:extLst>
          </p:cNvPr>
          <p:cNvCxnSpPr/>
          <p:nvPr/>
        </p:nvCxnSpPr>
        <p:spPr>
          <a:xfrm>
            <a:off x="4445213" y="1422483"/>
            <a:ext cx="4165387"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906041C-FF3A-3EA3-E870-1D00B4EB763C}"/>
              </a:ext>
            </a:extLst>
          </p:cNvPr>
          <p:cNvSpPr txBox="1"/>
          <p:nvPr/>
        </p:nvSpPr>
        <p:spPr>
          <a:xfrm>
            <a:off x="6019801" y="1065724"/>
            <a:ext cx="838199" cy="369332"/>
          </a:xfrm>
          <a:prstGeom prst="rect">
            <a:avLst/>
          </a:prstGeom>
          <a:noFill/>
        </p:spPr>
        <p:txBody>
          <a:bodyPr wrap="square" rtlCol="0">
            <a:spAutoFit/>
          </a:bodyPr>
          <a:lstStyle/>
          <a:p>
            <a:r>
              <a:rPr lang="fr-CA" dirty="0"/>
              <a:t>UB&lt;=T</a:t>
            </a:r>
          </a:p>
        </p:txBody>
      </p:sp>
      <p:sp>
        <p:nvSpPr>
          <p:cNvPr id="22" name="TextBox 21">
            <a:extLst>
              <a:ext uri="{FF2B5EF4-FFF2-40B4-BE49-F238E27FC236}">
                <a16:creationId xmlns:a16="http://schemas.microsoft.com/office/drawing/2014/main" id="{D8B4E902-7E40-189B-1A46-BCCDB7FC3A01}"/>
              </a:ext>
            </a:extLst>
          </p:cNvPr>
          <p:cNvSpPr txBox="1"/>
          <p:nvPr/>
        </p:nvSpPr>
        <p:spPr>
          <a:xfrm>
            <a:off x="457200" y="1107838"/>
            <a:ext cx="3352800" cy="369332"/>
          </a:xfrm>
          <a:prstGeom prst="rect">
            <a:avLst/>
          </a:prstGeom>
          <a:noFill/>
        </p:spPr>
        <p:txBody>
          <a:bodyPr wrap="square">
            <a:spAutoFit/>
          </a:bodyPr>
          <a:lstStyle/>
          <a:p>
            <a:r>
              <a:rPr lang="fr-FR" dirty="0">
                <a:solidFill>
                  <a:schemeClr val="tx2"/>
                </a:solidFill>
              </a:rPr>
              <a:t>2.3. Solution proposée</a:t>
            </a:r>
          </a:p>
        </p:txBody>
      </p:sp>
      <p:sp>
        <p:nvSpPr>
          <p:cNvPr id="4" name="TextBox 3">
            <a:extLst>
              <a:ext uri="{FF2B5EF4-FFF2-40B4-BE49-F238E27FC236}">
                <a16:creationId xmlns:a16="http://schemas.microsoft.com/office/drawing/2014/main" id="{7B0699EB-B9B6-7783-B64E-B55CA816CCD2}"/>
              </a:ext>
            </a:extLst>
          </p:cNvPr>
          <p:cNvSpPr txBox="1"/>
          <p:nvPr/>
        </p:nvSpPr>
        <p:spPr>
          <a:xfrm>
            <a:off x="1232729" y="3573997"/>
            <a:ext cx="2348671" cy="646331"/>
          </a:xfrm>
          <a:prstGeom prst="rect">
            <a:avLst/>
          </a:prstGeom>
          <a:noFill/>
        </p:spPr>
        <p:txBody>
          <a:bodyPr wrap="square" rtlCol="0">
            <a:spAutoFit/>
          </a:bodyPr>
          <a:lstStyle/>
          <a:p>
            <a:r>
              <a:rPr lang="fr-CA" dirty="0"/>
              <a:t>Retourne les documents candidats</a:t>
            </a:r>
          </a:p>
        </p:txBody>
      </p:sp>
      <p:sp>
        <p:nvSpPr>
          <p:cNvPr id="8" name="TextBox 7">
            <a:extLst>
              <a:ext uri="{FF2B5EF4-FFF2-40B4-BE49-F238E27FC236}">
                <a16:creationId xmlns:a16="http://schemas.microsoft.com/office/drawing/2014/main" id="{019CC5FF-34B8-9DC5-600F-7F414D44DA64}"/>
              </a:ext>
            </a:extLst>
          </p:cNvPr>
          <p:cNvSpPr txBox="1"/>
          <p:nvPr/>
        </p:nvSpPr>
        <p:spPr>
          <a:xfrm>
            <a:off x="3581400" y="3465153"/>
            <a:ext cx="2438401" cy="923330"/>
          </a:xfrm>
          <a:prstGeom prst="rect">
            <a:avLst/>
          </a:prstGeom>
          <a:noFill/>
        </p:spPr>
        <p:txBody>
          <a:bodyPr wrap="square" rtlCol="0">
            <a:spAutoFit/>
          </a:bodyPr>
          <a:lstStyle/>
          <a:p>
            <a:r>
              <a:rPr lang="fr-CA" dirty="0"/>
              <a:t>Transfère des documents sans vérification</a:t>
            </a:r>
          </a:p>
        </p:txBody>
      </p:sp>
      <p:sp>
        <p:nvSpPr>
          <p:cNvPr id="11" name="TextBox 10">
            <a:extLst>
              <a:ext uri="{FF2B5EF4-FFF2-40B4-BE49-F238E27FC236}">
                <a16:creationId xmlns:a16="http://schemas.microsoft.com/office/drawing/2014/main" id="{DEAC44B4-D18B-479D-2862-82533AAD3B77}"/>
              </a:ext>
            </a:extLst>
          </p:cNvPr>
          <p:cNvSpPr txBox="1"/>
          <p:nvPr/>
        </p:nvSpPr>
        <p:spPr>
          <a:xfrm>
            <a:off x="5914784" y="3381340"/>
            <a:ext cx="2438401" cy="646331"/>
          </a:xfrm>
          <a:prstGeom prst="rect">
            <a:avLst/>
          </a:prstGeom>
          <a:noFill/>
        </p:spPr>
        <p:txBody>
          <a:bodyPr wrap="square" rtlCol="0">
            <a:spAutoFit/>
          </a:bodyPr>
          <a:lstStyle/>
          <a:p>
            <a:r>
              <a:rPr lang="fr-CA" dirty="0"/>
              <a:t>Vérification des document</a:t>
            </a:r>
          </a:p>
        </p:txBody>
      </p:sp>
    </p:spTree>
    <p:extLst>
      <p:ext uri="{BB962C8B-B14F-4D97-AF65-F5344CB8AC3E}">
        <p14:creationId xmlns:p14="http://schemas.microsoft.com/office/powerpoint/2010/main" val="81537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278</Words>
  <Application>Microsoft Office PowerPoint</Application>
  <PresentationFormat>On-screen Show (16:9)</PresentationFormat>
  <Paragraphs>36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Mongolian Baiti</vt:lpstr>
      <vt:lpstr>Office Theme</vt:lpstr>
      <vt:lpstr>I. La similarité des documents json </vt:lpstr>
      <vt:lpstr>II. JEDI</vt:lpstr>
      <vt:lpstr>II. JEDI</vt:lpstr>
      <vt:lpstr>II. JEDI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STLooser</dc:title>
  <dc:creator>Elise Louis</dc:creator>
  <cp:lastModifiedBy>Oufa .</cp:lastModifiedBy>
  <cp:revision>158</cp:revision>
  <dcterms:created xsi:type="dcterms:W3CDTF">2023-10-12T19:09:47Z</dcterms:created>
  <dcterms:modified xsi:type="dcterms:W3CDTF">2024-01-14T17:22:31Z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