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9"/>
  </p:notesMasterIdLst>
  <p:sldIdLst>
    <p:sldId id="331" r:id="rId4"/>
    <p:sldId id="313" r:id="rId5"/>
    <p:sldId id="356" r:id="rId6"/>
    <p:sldId id="357" r:id="rId7"/>
    <p:sldId id="3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  <p:cmAuthor id="2" name="Lucas DIAZ" initials="LD" lastIdx="34" clrIdx="1">
    <p:extLst>
      <p:ext uri="{19B8F6BF-5375-455C-9EA6-DF929625EA0E}">
        <p15:presenceInfo xmlns:p15="http://schemas.microsoft.com/office/powerpoint/2012/main" userId="b64c8b9ff67a2f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A695"/>
    <a:srgbClr val="A6A6A6"/>
    <a:srgbClr val="35455E"/>
    <a:srgbClr val="FBA200"/>
    <a:srgbClr val="0680C3"/>
    <a:srgbClr val="277DBA"/>
    <a:srgbClr val="07A398"/>
    <a:srgbClr val="87899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0" autoAdjust="0"/>
    <p:restoredTop sz="82809" autoAdjust="0"/>
  </p:normalViewPr>
  <p:slideViewPr>
    <p:cSldViewPr snapToGrid="0" showGuides="1">
      <p:cViewPr varScale="1">
        <p:scale>
          <a:sx n="99" d="100"/>
          <a:sy n="99" d="100"/>
        </p:scale>
        <p:origin x="864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12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12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12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5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owkin.com/machine-learning/how-old-is-your-brain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Une image contenant texte&#10;&#10;Description générée automatiquement">
            <a:extLst>
              <a:ext uri="{FF2B5EF4-FFF2-40B4-BE49-F238E27FC236}">
                <a16:creationId xmlns:a16="http://schemas.microsoft.com/office/drawing/2014/main" id="{B056AF1F-6525-47FA-99AD-908FCD1093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80" r="8585"/>
          <a:stretch/>
        </p:blipFill>
        <p:spPr>
          <a:xfrm>
            <a:off x="8006349" y="0"/>
            <a:ext cx="4185651" cy="6858000"/>
          </a:xfrm>
          <a:prstGeom prst="rect">
            <a:avLst/>
          </a:prstGeom>
        </p:spPr>
      </p:pic>
      <p:pic>
        <p:nvPicPr>
          <p:cNvPr id="97" name="Image 96" descr="Une image contenant texte&#10;&#10;Description générée automatiquement">
            <a:extLst>
              <a:ext uri="{FF2B5EF4-FFF2-40B4-BE49-F238E27FC236}">
                <a16:creationId xmlns:a16="http://schemas.microsoft.com/office/drawing/2014/main" id="{FE4994DB-FB68-4F48-B4F8-5457890DE9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80" r="8585"/>
          <a:stretch/>
        </p:blipFill>
        <p:spPr>
          <a:xfrm>
            <a:off x="1318494" y="0"/>
            <a:ext cx="6687855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AD1D293-AC4A-46E0-9E1A-ED5B118D3B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004C"/>
              </a:clrFrom>
              <a:clrTo>
                <a:srgbClr val="0000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10"/>
          <a:stretch/>
        </p:blipFill>
        <p:spPr>
          <a:xfrm rot="5400000">
            <a:off x="8371127" y="866652"/>
            <a:ext cx="3619985" cy="2967943"/>
          </a:xfrm>
          <a:prstGeom prst="rect">
            <a:avLst/>
          </a:prstGeom>
        </p:spPr>
      </p:pic>
      <p:pic>
        <p:nvPicPr>
          <p:cNvPr id="98" name="Image 97" descr="Une image contenant texte&#10;&#10;Description générée automatiquement">
            <a:extLst>
              <a:ext uri="{FF2B5EF4-FFF2-40B4-BE49-F238E27FC236}">
                <a16:creationId xmlns:a16="http://schemas.microsoft.com/office/drawing/2014/main" id="{BF12F1D7-5357-4258-84D1-3CC87C7E70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86" t="-2" r="27455" b="1"/>
          <a:stretch/>
        </p:blipFill>
        <p:spPr>
          <a:xfrm>
            <a:off x="564152" y="0"/>
            <a:ext cx="754342" cy="68580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1A2E85D-81D9-4D87-A35E-37C223C2E90B}"/>
              </a:ext>
            </a:extLst>
          </p:cNvPr>
          <p:cNvSpPr txBox="1"/>
          <p:nvPr/>
        </p:nvSpPr>
        <p:spPr>
          <a:xfrm>
            <a:off x="8936777" y="5325341"/>
            <a:ext cx="3381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>
                    <a:lumMod val="85000"/>
                  </a:schemeClr>
                </a:solidFill>
              </a:rPr>
              <a:t>Lucas Diaz</a:t>
            </a:r>
          </a:p>
          <a:p>
            <a:r>
              <a:rPr lang="fr-FR" sz="2000" b="1" dirty="0">
                <a:solidFill>
                  <a:schemeClr val="bg1">
                    <a:lumMod val="85000"/>
                  </a:schemeClr>
                </a:solidFill>
              </a:rPr>
              <a:t>Yanis </a:t>
            </a:r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</a:rPr>
              <a:t>Ahdjoudj</a:t>
            </a:r>
            <a:endParaRPr lang="fr-FR" sz="2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sz="2000" b="1" dirty="0">
                <a:solidFill>
                  <a:schemeClr val="bg1">
                    <a:lumMod val="85000"/>
                  </a:schemeClr>
                </a:solidFill>
              </a:rPr>
              <a:t>El Mehdi </a:t>
            </a:r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</a:rPr>
              <a:t>Agunaou</a:t>
            </a:r>
            <a:endParaRPr lang="fr-FR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0" name="Image 99" descr="Une image contenant texte&#10;&#10;Description générée automatiquement">
            <a:extLst>
              <a:ext uri="{FF2B5EF4-FFF2-40B4-BE49-F238E27FC236}">
                <a16:creationId xmlns:a16="http://schemas.microsoft.com/office/drawing/2014/main" id="{EF9B2C7A-25B2-4705-BFB7-975E9134BE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86" t="-2" r="27455" b="1"/>
          <a:stretch/>
        </p:blipFill>
        <p:spPr>
          <a:xfrm>
            <a:off x="0" y="0"/>
            <a:ext cx="565229" cy="6858000"/>
          </a:xfrm>
          <a:prstGeom prst="rect">
            <a:avLst/>
          </a:prstGeom>
        </p:spPr>
      </p:pic>
      <p:sp>
        <p:nvSpPr>
          <p:cNvPr id="9" name="TextBox 139">
            <a:extLst>
              <a:ext uri="{FF2B5EF4-FFF2-40B4-BE49-F238E27FC236}">
                <a16:creationId xmlns:a16="http://schemas.microsoft.com/office/drawing/2014/main" id="{B29E326A-AB60-48FC-8866-2F9E39701D9F}"/>
              </a:ext>
            </a:extLst>
          </p:cNvPr>
          <p:cNvSpPr txBox="1"/>
          <p:nvPr/>
        </p:nvSpPr>
        <p:spPr>
          <a:xfrm>
            <a:off x="282614" y="114090"/>
            <a:ext cx="10986065" cy="29854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2"/>
                </a:solidFill>
                <a:cs typeface="Arial" pitchFamily="34" charset="0"/>
              </a:rPr>
              <a:t>Projet Machine Learning : </a:t>
            </a:r>
          </a:p>
          <a:p>
            <a:endParaRPr lang="en-US" altLang="ko-KR" sz="540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fr-FR" altLang="ko-KR" sz="4000" dirty="0">
                <a:solidFill>
                  <a:schemeClr val="bg1"/>
                </a:solidFill>
                <a:cs typeface="Arial" pitchFamily="34" charset="0"/>
              </a:rPr>
              <a:t>	Prédiction de l’âge à</a:t>
            </a:r>
          </a:p>
          <a:p>
            <a:r>
              <a:rPr lang="fr-FR" altLang="ko-KR" sz="4000" dirty="0">
                <a:solidFill>
                  <a:schemeClr val="bg1"/>
                </a:solidFill>
                <a:cs typeface="Arial" pitchFamily="34" charset="0"/>
              </a:rPr>
              <a:t>	partir de données cérébrales</a:t>
            </a:r>
            <a:endParaRPr lang="ko-KR" altLang="en-US" sz="4000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C92E97C-2AED-4D24-836A-A9FA92AB3C7F}"/>
              </a:ext>
            </a:extLst>
          </p:cNvPr>
          <p:cNvSpPr txBox="1">
            <a:spLocks/>
          </p:cNvSpPr>
          <p:nvPr/>
        </p:nvSpPr>
        <p:spPr>
          <a:xfrm>
            <a:off x="356335" y="5686077"/>
            <a:ext cx="8340813" cy="654927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i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Inspiration : </a:t>
            </a:r>
            <a:r>
              <a:rPr lang="fr-FR" sz="1600" i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https://owkin.com/machine-learning/how-old-is-your-brain/ </a:t>
            </a:r>
            <a:endParaRPr lang="fr-FR" sz="1600" i="1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4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45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139">
            <a:extLst>
              <a:ext uri="{FF2B5EF4-FFF2-40B4-BE49-F238E27FC236}">
                <a16:creationId xmlns:a16="http://schemas.microsoft.com/office/drawing/2014/main" id="{68DB8F92-7675-4D4B-8F8D-C15B4A7707A8}"/>
              </a:ext>
            </a:extLst>
          </p:cNvPr>
          <p:cNvSpPr txBox="1"/>
          <p:nvPr/>
        </p:nvSpPr>
        <p:spPr>
          <a:xfrm>
            <a:off x="0" y="44564"/>
            <a:ext cx="121919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err="1">
                <a:solidFill>
                  <a:schemeClr val="accent2"/>
                </a:solidFill>
                <a:cs typeface="Arial" pitchFamily="34" charset="0"/>
              </a:rPr>
              <a:t>Rationnel</a:t>
            </a:r>
            <a:r>
              <a:rPr lang="en-US" altLang="ko-KR" sz="5400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rgbClr val="A6A6A6"/>
                </a:solidFill>
                <a:cs typeface="Arial" pitchFamily="34" charset="0"/>
              </a:rPr>
              <a:t>scientifique</a:t>
            </a:r>
            <a:endParaRPr lang="ko-KR" altLang="en-US" sz="54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75373400-ADBB-45D6-8183-98400682205D}"/>
              </a:ext>
            </a:extLst>
          </p:cNvPr>
          <p:cNvSpPr txBox="1">
            <a:spLocks/>
          </p:cNvSpPr>
          <p:nvPr/>
        </p:nvSpPr>
        <p:spPr>
          <a:xfrm>
            <a:off x="676688" y="1316987"/>
            <a:ext cx="10838622" cy="4705972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vieillissement de l’homme est en moyenne marqué par des pertes progressives des performances cognitives. Ces effets résultent principalement de l’atrophie, la diminution de la densité de la matière grise.</a:t>
            </a:r>
          </a:p>
          <a:p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serait donc bon d’estimer l’âge cérébral à l’aide des mesures de la matière neuronale sur des cerveaux.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1680472-C6F9-45ED-8797-7AAC98CF8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48" y="3566053"/>
            <a:ext cx="4053569" cy="2661742"/>
          </a:xfrm>
          <a:prstGeom prst="rect">
            <a:avLst/>
          </a:prstGeom>
        </p:spPr>
      </p:pic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E8E2CBB-E550-46B7-9D0B-D02E27A53DDE}"/>
              </a:ext>
            </a:extLst>
          </p:cNvPr>
          <p:cNvCxnSpPr/>
          <p:nvPr/>
        </p:nvCxnSpPr>
        <p:spPr>
          <a:xfrm>
            <a:off x="6095999" y="3550736"/>
            <a:ext cx="0" cy="2811563"/>
          </a:xfrm>
          <a:prstGeom prst="line">
            <a:avLst/>
          </a:prstGeom>
          <a:ln w="38100">
            <a:solidFill>
              <a:srgbClr val="19A6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>
            <a:extLst>
              <a:ext uri="{FF2B5EF4-FFF2-40B4-BE49-F238E27FC236}">
                <a16:creationId xmlns:a16="http://schemas.microsoft.com/office/drawing/2014/main" id="{5E8DC6EB-C2EE-4F1E-B65D-E6719659F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87" y="3549692"/>
            <a:ext cx="4041696" cy="269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1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139">
            <a:extLst>
              <a:ext uri="{FF2B5EF4-FFF2-40B4-BE49-F238E27FC236}">
                <a16:creationId xmlns:a16="http://schemas.microsoft.com/office/drawing/2014/main" id="{68DB8F92-7675-4D4B-8F8D-C15B4A7707A8}"/>
              </a:ext>
            </a:extLst>
          </p:cNvPr>
          <p:cNvSpPr txBox="1"/>
          <p:nvPr/>
        </p:nvSpPr>
        <p:spPr>
          <a:xfrm>
            <a:off x="0" y="44564"/>
            <a:ext cx="121919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err="1">
                <a:solidFill>
                  <a:schemeClr val="accent2"/>
                </a:solidFill>
                <a:cs typeface="Arial" pitchFamily="34" charset="0"/>
              </a:rPr>
              <a:t>Rationnel</a:t>
            </a:r>
            <a:r>
              <a:rPr lang="en-US" altLang="ko-KR" sz="5400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rgbClr val="A6A6A6"/>
                </a:solidFill>
                <a:cs typeface="Arial" pitchFamily="34" charset="0"/>
              </a:rPr>
              <a:t>scientifique</a:t>
            </a:r>
            <a:endParaRPr lang="ko-KR" altLang="en-US" sz="54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75373400-ADBB-45D6-8183-98400682205D}"/>
              </a:ext>
            </a:extLst>
          </p:cNvPr>
          <p:cNvSpPr txBox="1">
            <a:spLocks/>
          </p:cNvSpPr>
          <p:nvPr/>
        </p:nvSpPr>
        <p:spPr>
          <a:xfrm>
            <a:off x="1482291" y="2105991"/>
            <a:ext cx="8450981" cy="4179306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: 464, </a:t>
            </a:r>
            <a:r>
              <a:rPr lang="fr-FR" sz="2000" dirty="0">
                <a:solidFill>
                  <a:srgbClr val="19A6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 ans :</a:t>
            </a:r>
          </a:p>
          <a:p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: 425, </a:t>
            </a:r>
            <a:r>
              <a:rPr lang="fr-FR" sz="2000" dirty="0">
                <a:solidFill>
                  <a:srgbClr val="19A6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ans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136E71A-364C-4A1E-8A31-34163ED46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17" y="4518897"/>
            <a:ext cx="5598634" cy="146193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0C3AEA6-B20D-4BA5-A155-F63C23EC5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17" y="2490927"/>
            <a:ext cx="5598634" cy="1468384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A674428-3924-46FB-9983-F9572837310F}"/>
              </a:ext>
            </a:extLst>
          </p:cNvPr>
          <p:cNvCxnSpPr>
            <a:cxnSpLocks/>
          </p:cNvCxnSpPr>
          <p:nvPr/>
        </p:nvCxnSpPr>
        <p:spPr>
          <a:xfrm flipH="1" flipV="1">
            <a:off x="4706755" y="3371016"/>
            <a:ext cx="664142" cy="73547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9BCA5C2-33D3-4701-A34F-E1C796364733}"/>
              </a:ext>
            </a:extLst>
          </p:cNvPr>
          <p:cNvCxnSpPr>
            <a:cxnSpLocks/>
          </p:cNvCxnSpPr>
          <p:nvPr/>
        </p:nvCxnSpPr>
        <p:spPr>
          <a:xfrm flipH="1">
            <a:off x="4706755" y="4106492"/>
            <a:ext cx="664142" cy="9719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77C42F3-9F26-4E3B-8032-EA385C34A3FA}"/>
              </a:ext>
            </a:extLst>
          </p:cNvPr>
          <p:cNvCxnSpPr>
            <a:cxnSpLocks/>
          </p:cNvCxnSpPr>
          <p:nvPr/>
        </p:nvCxnSpPr>
        <p:spPr>
          <a:xfrm flipH="1" flipV="1">
            <a:off x="6595228" y="3294082"/>
            <a:ext cx="715946" cy="6652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439D682-7D7B-4201-BA7E-6F3620580ABE}"/>
              </a:ext>
            </a:extLst>
          </p:cNvPr>
          <p:cNvCxnSpPr>
            <a:cxnSpLocks/>
          </p:cNvCxnSpPr>
          <p:nvPr/>
        </p:nvCxnSpPr>
        <p:spPr>
          <a:xfrm flipH="1">
            <a:off x="6595228" y="3959311"/>
            <a:ext cx="715946" cy="11191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91075A4-84C1-43CD-9181-66F2BC24F0B3}"/>
              </a:ext>
            </a:extLst>
          </p:cNvPr>
          <p:cNvCxnSpPr>
            <a:cxnSpLocks/>
          </p:cNvCxnSpPr>
          <p:nvPr/>
        </p:nvCxnSpPr>
        <p:spPr>
          <a:xfrm flipH="1" flipV="1">
            <a:off x="8384424" y="3146900"/>
            <a:ext cx="715946" cy="6652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B4A2482-1563-47EE-AE48-B2733F04CEC4}"/>
              </a:ext>
            </a:extLst>
          </p:cNvPr>
          <p:cNvCxnSpPr>
            <a:cxnSpLocks/>
          </p:cNvCxnSpPr>
          <p:nvPr/>
        </p:nvCxnSpPr>
        <p:spPr>
          <a:xfrm flipH="1">
            <a:off x="8384424" y="3812129"/>
            <a:ext cx="715946" cy="134925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DC43791-5350-4091-9B4E-AC4ADBFE418A}"/>
              </a:ext>
            </a:extLst>
          </p:cNvPr>
          <p:cNvSpPr txBox="1"/>
          <p:nvPr/>
        </p:nvSpPr>
        <p:spPr>
          <a:xfrm>
            <a:off x="513879" y="1320956"/>
            <a:ext cx="10266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l’aide du "</a:t>
            </a:r>
            <a:r>
              <a:rPr lang="fr-FR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r>
              <a:rPr lang="fr-F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sur le </a:t>
            </a:r>
            <a:r>
              <a:rPr lang="fr-FR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fr-F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notebook on a pu redimensionner les données VBM en 5D pour pouvoir préparer les données pour afficher les cerveaux et tester un modèle de </a:t>
            </a:r>
            <a:r>
              <a:rPr lang="fr-FR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fr-F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fr-F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410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139">
            <a:extLst>
              <a:ext uri="{FF2B5EF4-FFF2-40B4-BE49-F238E27FC236}">
                <a16:creationId xmlns:a16="http://schemas.microsoft.com/office/drawing/2014/main" id="{68DB8F92-7675-4D4B-8F8D-C15B4A7707A8}"/>
              </a:ext>
            </a:extLst>
          </p:cNvPr>
          <p:cNvSpPr txBox="1"/>
          <p:nvPr/>
        </p:nvSpPr>
        <p:spPr>
          <a:xfrm>
            <a:off x="0" y="44564"/>
            <a:ext cx="121919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err="1">
                <a:solidFill>
                  <a:schemeClr val="accent2"/>
                </a:solidFill>
                <a:cs typeface="Arial" pitchFamily="34" charset="0"/>
              </a:rPr>
              <a:t>Modèles</a:t>
            </a:r>
            <a:endParaRPr lang="ko-KR" altLang="en-US" sz="54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6510A30C-C591-4A74-8E68-961F8D0692A8}"/>
              </a:ext>
            </a:extLst>
          </p:cNvPr>
          <p:cNvSpPr txBox="1">
            <a:spLocks/>
          </p:cNvSpPr>
          <p:nvPr/>
        </p:nvSpPr>
        <p:spPr>
          <a:xfrm>
            <a:off x="8294412" y="1424006"/>
            <a:ext cx="4245056" cy="751578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d’un Réseaux neuronal convolutif de la structure suivante : </a:t>
            </a:r>
          </a:p>
        </p:txBody>
      </p:sp>
      <p:pic>
        <p:nvPicPr>
          <p:cNvPr id="26" name="Image 25" descr="Une image contenant table&#10;&#10;Description générée automatiquement">
            <a:extLst>
              <a:ext uri="{FF2B5EF4-FFF2-40B4-BE49-F238E27FC236}">
                <a16:creationId xmlns:a16="http://schemas.microsoft.com/office/drawing/2014/main" id="{203959F1-598A-47F9-9BF4-EBD6B98EB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162" y="2050180"/>
            <a:ext cx="3192765" cy="4506324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264B9D4-6398-4A78-9C75-06048D6EF07C}"/>
              </a:ext>
            </a:extLst>
          </p:cNvPr>
          <p:cNvCxnSpPr>
            <a:cxnSpLocks/>
          </p:cNvCxnSpPr>
          <p:nvPr/>
        </p:nvCxnSpPr>
        <p:spPr>
          <a:xfrm>
            <a:off x="7825339" y="2050180"/>
            <a:ext cx="0" cy="4265271"/>
          </a:xfrm>
          <a:prstGeom prst="line">
            <a:avLst/>
          </a:prstGeom>
          <a:ln w="38100">
            <a:solidFill>
              <a:srgbClr val="19A6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5AD7269A-1152-44F8-A1F7-D9E5E4902623}"/>
              </a:ext>
            </a:extLst>
          </p:cNvPr>
          <p:cNvSpPr txBox="1">
            <a:spLocks/>
          </p:cNvSpPr>
          <p:nvPr/>
        </p:nvSpPr>
        <p:spPr>
          <a:xfrm>
            <a:off x="8867984" y="982887"/>
            <a:ext cx="2502568" cy="370018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b="1" dirty="0">
                <a:solidFill>
                  <a:srgbClr val="19A6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F0D705B7-734B-4EE7-96D3-F9D4BD001952}"/>
              </a:ext>
            </a:extLst>
          </p:cNvPr>
          <p:cNvSpPr txBox="1">
            <a:spLocks/>
          </p:cNvSpPr>
          <p:nvPr/>
        </p:nvSpPr>
        <p:spPr>
          <a:xfrm>
            <a:off x="4575206" y="982887"/>
            <a:ext cx="2807371" cy="370018"/>
          </a:xfr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b="1" dirty="0">
                <a:solidFill>
                  <a:srgbClr val="19A6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Modèles non-linéaires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776FBEE-1A66-4B36-90CD-7FA166601BD5}"/>
              </a:ext>
            </a:extLst>
          </p:cNvPr>
          <p:cNvCxnSpPr>
            <a:cxnSpLocks/>
          </p:cNvCxnSpPr>
          <p:nvPr/>
        </p:nvCxnSpPr>
        <p:spPr>
          <a:xfrm>
            <a:off x="3867751" y="2050180"/>
            <a:ext cx="0" cy="4265271"/>
          </a:xfrm>
          <a:prstGeom prst="line">
            <a:avLst/>
          </a:prstGeom>
          <a:ln w="38100">
            <a:solidFill>
              <a:srgbClr val="19A6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D8224DFC-175B-4D5C-80BE-2A143FD82B7E}"/>
              </a:ext>
            </a:extLst>
          </p:cNvPr>
          <p:cNvSpPr txBox="1">
            <a:spLocks/>
          </p:cNvSpPr>
          <p:nvPr/>
        </p:nvSpPr>
        <p:spPr>
          <a:xfrm>
            <a:off x="598369" y="982887"/>
            <a:ext cx="2502568" cy="370018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b="1" dirty="0">
                <a:solidFill>
                  <a:srgbClr val="19A6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Modèles linéaires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8190E598-C203-45BC-8A7D-680A2ECF2634}"/>
              </a:ext>
            </a:extLst>
          </p:cNvPr>
          <p:cNvSpPr txBox="1">
            <a:spLocks/>
          </p:cNvSpPr>
          <p:nvPr/>
        </p:nvSpPr>
        <p:spPr>
          <a:xfrm>
            <a:off x="305748" y="2416215"/>
            <a:ext cx="3266213" cy="1210353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Régression </a:t>
            </a:r>
            <a:r>
              <a:rPr lang="fr-FR" sz="1800" dirty="0">
                <a:solidFill>
                  <a:srgbClr val="19A6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Ridge</a:t>
            </a:r>
            <a:r>
              <a:rPr lang="fr-F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fr-FR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  <a:r>
              <a:rPr lang="fr-F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et VBM: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rmse_mean_cv</a:t>
            </a:r>
            <a:r>
              <a: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rgbClr val="19A6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  <a:r>
              <a:rPr lang="fr-FR" sz="1400" dirty="0">
                <a:solidFill>
                  <a:srgbClr val="19A6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7,4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rmse_mean_cv</a:t>
            </a:r>
            <a:r>
              <a: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>
                <a:solidFill>
                  <a:srgbClr val="19A6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VBM : 8,9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DDE194BF-05D3-43AA-A5A9-6A580B3DE454}"/>
              </a:ext>
            </a:extLst>
          </p:cNvPr>
          <p:cNvSpPr txBox="1">
            <a:spLocks/>
          </p:cNvSpPr>
          <p:nvPr/>
        </p:nvSpPr>
        <p:spPr>
          <a:xfrm>
            <a:off x="208503" y="3941189"/>
            <a:ext cx="3266214" cy="1227576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Régression </a:t>
            </a:r>
            <a:r>
              <a:rPr lang="fr-FR" sz="1800" dirty="0">
                <a:solidFill>
                  <a:srgbClr val="19A6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Lasso</a:t>
            </a:r>
            <a:r>
              <a:rPr lang="fr-F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fr-FR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  <a:r>
              <a:rPr lang="fr-F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VBM: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rmse_mean_cv</a:t>
            </a:r>
            <a:r>
              <a: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rgbClr val="19A6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  <a:r>
              <a:rPr lang="fr-FR" sz="1400" dirty="0">
                <a:solidFill>
                  <a:srgbClr val="19A6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6,78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rmse_mean_cv</a:t>
            </a:r>
            <a:r>
              <a: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>
                <a:solidFill>
                  <a:srgbClr val="19A6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VBM : 8,9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840859E7-94AE-41C7-B4BF-A315058AB050}"/>
              </a:ext>
            </a:extLst>
          </p:cNvPr>
          <p:cNvSpPr txBox="1">
            <a:spLocks/>
          </p:cNvSpPr>
          <p:nvPr/>
        </p:nvSpPr>
        <p:spPr>
          <a:xfrm>
            <a:off x="4349997" y="2416214"/>
            <a:ext cx="3234660" cy="121035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Forest </a:t>
            </a:r>
            <a:r>
              <a:rPr lang="fr-FR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Regressor</a:t>
            </a:r>
            <a:r>
              <a:rPr lang="fr-F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fr-FR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  <a:r>
              <a:rPr lang="fr-F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VBM: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rmse_mean_cv</a:t>
            </a:r>
            <a:r>
              <a: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400">
                <a:solidFill>
                  <a:srgbClr val="19A6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ROIs : 10,40</a:t>
            </a:r>
            <a:endParaRPr lang="fr-FR" sz="1400" dirty="0">
              <a:solidFill>
                <a:srgbClr val="19A69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rmse_mean_cv</a:t>
            </a:r>
            <a:r>
              <a: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400">
                <a:solidFill>
                  <a:srgbClr val="19A6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VBM : 8,1</a:t>
            </a:r>
            <a:endParaRPr lang="fr-FR" sz="1400" dirty="0">
              <a:solidFill>
                <a:srgbClr val="19A69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Espace réservé du contenu 2">
            <a:extLst>
              <a:ext uri="{FF2B5EF4-FFF2-40B4-BE49-F238E27FC236}">
                <a16:creationId xmlns:a16="http://schemas.microsoft.com/office/drawing/2014/main" id="{8A4736D6-9A61-4005-BDB7-9767BBB34BCA}"/>
              </a:ext>
            </a:extLst>
          </p:cNvPr>
          <p:cNvSpPr txBox="1">
            <a:spLocks/>
          </p:cNvSpPr>
          <p:nvPr/>
        </p:nvSpPr>
        <p:spPr>
          <a:xfrm>
            <a:off x="4349996" y="3958412"/>
            <a:ext cx="3234695" cy="1210353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fr-F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regressor</a:t>
            </a:r>
            <a:r>
              <a:rPr lang="fr-F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fr-FR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  <a:r>
              <a:rPr lang="fr-F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rmse_mean_cv</a:t>
            </a:r>
            <a:r>
              <a: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rgbClr val="19A6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  <a:r>
              <a:rPr lang="fr-FR" sz="1400" dirty="0">
                <a:solidFill>
                  <a:srgbClr val="19A6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:10,1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rmse_mean_cv</a:t>
            </a:r>
            <a:r>
              <a: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>
                <a:solidFill>
                  <a:srgbClr val="19A6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VBM : 11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72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139">
            <a:extLst>
              <a:ext uri="{FF2B5EF4-FFF2-40B4-BE49-F238E27FC236}">
                <a16:creationId xmlns:a16="http://schemas.microsoft.com/office/drawing/2014/main" id="{68DB8F92-7675-4D4B-8F8D-C15B4A7707A8}"/>
              </a:ext>
            </a:extLst>
          </p:cNvPr>
          <p:cNvSpPr txBox="1"/>
          <p:nvPr/>
        </p:nvSpPr>
        <p:spPr>
          <a:xfrm>
            <a:off x="0" y="44564"/>
            <a:ext cx="121919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err="1">
                <a:solidFill>
                  <a:schemeClr val="accent2"/>
                </a:solidFill>
                <a:cs typeface="Arial" pitchFamily="34" charset="0"/>
              </a:rPr>
              <a:t>Modèle</a:t>
            </a:r>
            <a:r>
              <a:rPr lang="en-US" altLang="ko-KR" sz="5400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rgbClr val="A6A6A6"/>
                </a:solidFill>
                <a:cs typeface="Arial" pitchFamily="34" charset="0"/>
              </a:rPr>
              <a:t>retenu</a:t>
            </a:r>
            <a:endParaRPr lang="ko-KR" altLang="en-US" sz="54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A513749-9D7F-4095-B2BE-3E27C4278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20" y="4441669"/>
            <a:ext cx="6315075" cy="10953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2B04412-0613-45E1-9A50-5620E08BF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158" y="3225409"/>
            <a:ext cx="4635683" cy="40663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8689A5B-44B2-4C5D-B54D-3A813DF6FA13}"/>
              </a:ext>
            </a:extLst>
          </p:cNvPr>
          <p:cNvSpPr txBox="1"/>
          <p:nvPr/>
        </p:nvSpPr>
        <p:spPr>
          <a:xfrm>
            <a:off x="513879" y="1320956"/>
            <a:ext cx="70100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Modèle complexe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Haute dimension (357, 331 695)</a:t>
            </a:r>
            <a:endParaRPr lang="fr-F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E082A83-67ED-41C0-BA1A-9C6D71A3F3DE}"/>
              </a:ext>
            </a:extLst>
          </p:cNvPr>
          <p:cNvSpPr txBox="1"/>
          <p:nvPr/>
        </p:nvSpPr>
        <p:spPr>
          <a:xfrm>
            <a:off x="430370" y="3864407"/>
            <a:ext cx="10266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</a:t>
            </a:r>
            <a:r>
              <a:rPr lang="fr-FR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fr-F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 a été appliqué en utilisant les </a:t>
            </a:r>
            <a:r>
              <a:rPr lang="fr-FR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hyper-paramètres</a:t>
            </a:r>
            <a:r>
              <a:rPr lang="fr-F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suivants </a:t>
            </a:r>
            <a:r>
              <a:rPr lang="fr-FR" sz="1800" dirty="0">
                <a:solidFill>
                  <a:srgbClr val="19A6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 les données VBM</a:t>
            </a:r>
            <a:r>
              <a:rPr lang="fr-F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345A5A83-BA80-421B-977B-3EC6F93CC61F}"/>
              </a:ext>
            </a:extLst>
          </p:cNvPr>
          <p:cNvSpPr/>
          <p:nvPr/>
        </p:nvSpPr>
        <p:spPr>
          <a:xfrm>
            <a:off x="4417996" y="1412459"/>
            <a:ext cx="389822" cy="463324"/>
          </a:xfrm>
          <a:prstGeom prst="rightBrace">
            <a:avLst/>
          </a:prstGeom>
          <a:ln w="38100">
            <a:solidFill>
              <a:srgbClr val="19A6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19166E2-5FA0-42EB-A242-677889B1B827}"/>
              </a:ext>
            </a:extLst>
          </p:cNvPr>
          <p:cNvSpPr txBox="1"/>
          <p:nvPr/>
        </p:nvSpPr>
        <p:spPr>
          <a:xfrm>
            <a:off x="5272491" y="1459455"/>
            <a:ext cx="2111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Surapprentissage</a:t>
            </a:r>
            <a:endParaRPr lang="fr-F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ECA33DC-4CD8-4C26-93F0-EE7D748BC8BF}"/>
              </a:ext>
            </a:extLst>
          </p:cNvPr>
          <p:cNvSpPr txBox="1"/>
          <p:nvPr/>
        </p:nvSpPr>
        <p:spPr>
          <a:xfrm>
            <a:off x="513879" y="2513342"/>
            <a:ext cx="5582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Modèle à régression linéaire régularisée :</a:t>
            </a:r>
            <a:endParaRPr lang="fr-F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DA68880-6BCB-4222-BA74-F3E1E9A06BA3}"/>
              </a:ext>
            </a:extLst>
          </p:cNvPr>
          <p:cNvSpPr txBox="1"/>
          <p:nvPr/>
        </p:nvSpPr>
        <p:spPr>
          <a:xfrm>
            <a:off x="7100095" y="4804690"/>
            <a:ext cx="1957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α</a:t>
            </a:r>
            <a:r>
              <a:rPr lang="fr-FR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1 , </a:t>
            </a:r>
            <a:r>
              <a:rPr lang="el-GR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r>
              <a:rPr lang="fr-FR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0,05</a:t>
            </a:r>
            <a:endParaRPr lang="fr-F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3C90A0E-0108-43C0-AC0A-A6C0D4A383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24" y="5889563"/>
            <a:ext cx="6528749" cy="704267"/>
          </a:xfrm>
          <a:prstGeom prst="rect">
            <a:avLst/>
          </a:prstGeom>
        </p:spPr>
      </p:pic>
      <p:sp>
        <p:nvSpPr>
          <p:cNvPr id="10" name="Flèche : droite rayée 9">
            <a:extLst>
              <a:ext uri="{FF2B5EF4-FFF2-40B4-BE49-F238E27FC236}">
                <a16:creationId xmlns:a16="http://schemas.microsoft.com/office/drawing/2014/main" id="{2F8A163F-C724-4184-8C70-2582541BDF9E}"/>
              </a:ext>
            </a:extLst>
          </p:cNvPr>
          <p:cNvSpPr/>
          <p:nvPr/>
        </p:nvSpPr>
        <p:spPr>
          <a:xfrm>
            <a:off x="620620" y="5965903"/>
            <a:ext cx="1583598" cy="627927"/>
          </a:xfrm>
          <a:prstGeom prst="strip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55548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4762</TotalTime>
  <Words>300</Words>
  <Application>Microsoft Office PowerPoint</Application>
  <PresentationFormat>Grand écran</PresentationFormat>
  <Paragraphs>51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Aharoni</vt:lpstr>
      <vt:lpstr>Arial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El Mehdi Agunaou</cp:lastModifiedBy>
  <cp:revision>198</cp:revision>
  <dcterms:created xsi:type="dcterms:W3CDTF">2019-01-14T06:35:35Z</dcterms:created>
  <dcterms:modified xsi:type="dcterms:W3CDTF">2021-01-21T23:35:48Z</dcterms:modified>
</cp:coreProperties>
</file>