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" charset="1" panose="00000500000000000000"/>
      <p:regular r:id="rId14"/>
    </p:embeddedFont>
    <p:embeddedFont>
      <p:font typeface="Roboto Bold" charset="1" panose="02000000000000000000"/>
      <p:regular r:id="rId15"/>
    </p:embeddedFont>
    <p:embeddedFont>
      <p:font typeface="Lato" charset="1" panose="020F0502020204030203"/>
      <p:regular r:id="rId16"/>
    </p:embeddedFont>
    <p:embeddedFont>
      <p:font typeface="Poppins Bold" charset="1" panose="00000800000000000000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Lato Bold" charset="1" panose="020F05020202040302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0" y="7136935"/>
            <a:ext cx="3582664" cy="3266194"/>
            <a:chOff x="0" y="0"/>
            <a:chExt cx="1077844" cy="98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7844" cy="982634"/>
            </a:xfrm>
            <a:custGeom>
              <a:avLst/>
              <a:gdLst/>
              <a:ahLst/>
              <a:cxnLst/>
              <a:rect r="r" b="b" t="t" l="l"/>
              <a:pathLst>
                <a:path h="982634" w="1077844">
                  <a:moveTo>
                    <a:pt x="0" y="0"/>
                  </a:moveTo>
                  <a:lnTo>
                    <a:pt x="1077844" y="0"/>
                  </a:lnTo>
                  <a:lnTo>
                    <a:pt x="1077844" y="982634"/>
                  </a:lnTo>
                  <a:lnTo>
                    <a:pt x="0" y="982634"/>
                  </a:lnTo>
                  <a:close/>
                </a:path>
              </a:pathLst>
            </a:custGeom>
            <a:solidFill>
              <a:srgbClr val="20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77844" cy="102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2544189" y="2688154"/>
            <a:ext cx="10040128" cy="4350806"/>
          </a:xfrm>
          <a:custGeom>
            <a:avLst/>
            <a:gdLst/>
            <a:ahLst/>
            <a:cxnLst/>
            <a:rect r="r" b="b" t="t" l="l"/>
            <a:pathLst>
              <a:path h="4350806" w="10040128">
                <a:moveTo>
                  <a:pt x="0" y="0"/>
                </a:moveTo>
                <a:lnTo>
                  <a:pt x="10040128" y="0"/>
                </a:lnTo>
                <a:lnTo>
                  <a:pt x="10040128" y="4350806"/>
                </a:lnTo>
                <a:lnTo>
                  <a:pt x="0" y="4350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821" r="0" b="-94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15245" y="-156507"/>
            <a:ext cx="6991788" cy="9916303"/>
            <a:chOff x="0" y="0"/>
            <a:chExt cx="1841458" cy="26117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1459" cy="2611701"/>
            </a:xfrm>
            <a:custGeom>
              <a:avLst/>
              <a:gdLst/>
              <a:ahLst/>
              <a:cxnLst/>
              <a:rect r="r" b="b" t="t" l="l"/>
              <a:pathLst>
                <a:path h="2611701" w="1841459">
                  <a:moveTo>
                    <a:pt x="0" y="0"/>
                  </a:moveTo>
                  <a:lnTo>
                    <a:pt x="1841459" y="0"/>
                  </a:lnTo>
                  <a:lnTo>
                    <a:pt x="1841459" y="2611701"/>
                  </a:lnTo>
                  <a:lnTo>
                    <a:pt x="0" y="2611701"/>
                  </a:lnTo>
                  <a:close/>
                </a:path>
              </a:pathLst>
            </a:custGeom>
            <a:solidFill>
              <a:srgbClr val="EBE2D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41458" cy="2649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308766" y="4572581"/>
            <a:ext cx="551763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308766" y="4797693"/>
            <a:ext cx="6359969" cy="56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3173" spc="5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Groupe 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766" y="2441040"/>
            <a:ext cx="5841058" cy="186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2"/>
              </a:lnSpc>
            </a:pPr>
            <a:r>
              <a:rPr lang="en-US" sz="638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Présentation</a:t>
            </a:r>
          </a:p>
          <a:p>
            <a:pPr algn="l">
              <a:lnSpc>
                <a:spcPts val="7282"/>
              </a:lnSpc>
            </a:pPr>
            <a:r>
              <a:rPr lang="en-US" sz="638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Web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717829" y="1506581"/>
            <a:ext cx="9270991" cy="6953243"/>
          </a:xfrm>
          <a:custGeom>
            <a:avLst/>
            <a:gdLst/>
            <a:ahLst/>
            <a:cxnLst/>
            <a:rect r="r" b="b" t="t" l="l"/>
            <a:pathLst>
              <a:path h="6953243" w="9270991">
                <a:moveTo>
                  <a:pt x="0" y="0"/>
                </a:moveTo>
                <a:lnTo>
                  <a:pt x="9270992" y="0"/>
                </a:lnTo>
                <a:lnTo>
                  <a:pt x="9270992" y="6953243"/>
                </a:lnTo>
                <a:lnTo>
                  <a:pt x="0" y="6953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40517" y="7917590"/>
            <a:ext cx="2870716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MARYSE FARIDA BENGA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ALEXANDRE MOREAU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YANIS RUFFLE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22315" y="3429000"/>
            <a:ext cx="4901479" cy="6993794"/>
            <a:chOff x="0" y="0"/>
            <a:chExt cx="1474609" cy="2104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4609" cy="2104082"/>
            </a:xfrm>
            <a:custGeom>
              <a:avLst/>
              <a:gdLst/>
              <a:ahLst/>
              <a:cxnLst/>
              <a:rect r="r" b="b" t="t" l="l"/>
              <a:pathLst>
                <a:path h="2104082" w="1474609">
                  <a:moveTo>
                    <a:pt x="0" y="0"/>
                  </a:moveTo>
                  <a:lnTo>
                    <a:pt x="1474609" y="0"/>
                  </a:lnTo>
                  <a:lnTo>
                    <a:pt x="1474609" y="2104082"/>
                  </a:lnTo>
                  <a:lnTo>
                    <a:pt x="0" y="2104082"/>
                  </a:lnTo>
                  <a:close/>
                </a:path>
              </a:pathLst>
            </a:custGeom>
            <a:solidFill>
              <a:srgbClr val="EBE2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74609" cy="2142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49683" y="9345065"/>
            <a:ext cx="423967" cy="427585"/>
            <a:chOff x="0" y="0"/>
            <a:chExt cx="205716" cy="207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716" cy="207472"/>
            </a:xfrm>
            <a:custGeom>
              <a:avLst/>
              <a:gdLst/>
              <a:ahLst/>
              <a:cxnLst/>
              <a:rect r="r" b="b" t="t" l="l"/>
              <a:pathLst>
                <a:path h="207472" w="205716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957889" y="1690968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59"/>
                </a:lnTo>
                <a:lnTo>
                  <a:pt x="0" y="6716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52098" y="1026353"/>
            <a:ext cx="7060045" cy="129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7"/>
              </a:lnSpc>
            </a:pPr>
            <a:r>
              <a:rPr lang="en-US" sz="7512" spc="-247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254765"/>
            <a:ext cx="7153843" cy="424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CONTEXTE DU PROJET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052768"/>
            <a:ext cx="7669492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Dans le cadre de notre 3ᵉ année, nous avons réalisé un projet mêlant Big Data, Intelligence Artificielle et Développement Web.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Notre mission : concevoir une application web capable d'enregistrer, afficher et analyser les déplacements de navires à partir des données AIS.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9683" y="9345065"/>
            <a:ext cx="423967" cy="427585"/>
            <a:chOff x="0" y="0"/>
            <a:chExt cx="205716" cy="207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716" cy="207472"/>
            </a:xfrm>
            <a:custGeom>
              <a:avLst/>
              <a:gdLst/>
              <a:ahLst/>
              <a:cxnLst/>
              <a:rect r="r" b="b" t="t" l="l"/>
              <a:pathLst>
                <a:path h="207472" w="205716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78556" y="1257036"/>
            <a:ext cx="9144680" cy="4748510"/>
          </a:xfrm>
          <a:custGeom>
            <a:avLst/>
            <a:gdLst/>
            <a:ahLst/>
            <a:cxnLst/>
            <a:rect r="r" b="b" t="t" l="l"/>
            <a:pathLst>
              <a:path h="4748510" w="9144680">
                <a:moveTo>
                  <a:pt x="0" y="0"/>
                </a:moveTo>
                <a:lnTo>
                  <a:pt x="9144681" y="0"/>
                </a:lnTo>
                <a:lnTo>
                  <a:pt x="9144681" y="4748510"/>
                </a:lnTo>
                <a:lnTo>
                  <a:pt x="0" y="474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50" t="0" r="-420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13198" y="353323"/>
            <a:ext cx="39750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FONCTIONNALITE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88353" y="6283325"/>
            <a:ext cx="8830106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🔹 Création d’une page d’accueil qui s’affiche à l’ouverture du sit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🔹 Présente brièvement le projet GulfTrack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🔹 Ajout d’un menu de navigation vers les autres pages (ajout, visualisation, prédiction…)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🔹 Intégration d’une image illustrative liée à la thématique maritime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9683" y="9345065"/>
            <a:ext cx="423967" cy="427585"/>
            <a:chOff x="0" y="0"/>
            <a:chExt cx="205716" cy="207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716" cy="207472"/>
            </a:xfrm>
            <a:custGeom>
              <a:avLst/>
              <a:gdLst/>
              <a:ahLst/>
              <a:cxnLst/>
              <a:rect r="r" b="b" t="t" l="l"/>
              <a:pathLst>
                <a:path h="207472" w="205716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8203" y="2287001"/>
            <a:ext cx="8854158" cy="6079669"/>
          </a:xfrm>
          <a:custGeom>
            <a:avLst/>
            <a:gdLst/>
            <a:ahLst/>
            <a:cxnLst/>
            <a:rect r="r" b="b" t="t" l="l"/>
            <a:pathLst>
              <a:path h="6079669" w="8854158">
                <a:moveTo>
                  <a:pt x="0" y="0"/>
                </a:moveTo>
                <a:lnTo>
                  <a:pt x="8854157" y="0"/>
                </a:lnTo>
                <a:lnTo>
                  <a:pt x="8854157" y="6079668"/>
                </a:lnTo>
                <a:lnTo>
                  <a:pt x="0" y="6079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13198" y="353323"/>
            <a:ext cx="39750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FONCTIONNALITE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78452" y="3571257"/>
            <a:ext cx="757180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Mise en place d’un formulaire web pour ajouter un nouveau point de données dans la base de données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L’état du navire est récupéré dynamiquement depuis la base de données pour rester cohérent avec les données utilisées en IA.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BE2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9683" y="9345065"/>
            <a:ext cx="423967" cy="427585"/>
            <a:chOff x="0" y="0"/>
            <a:chExt cx="205716" cy="207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716" cy="207472"/>
            </a:xfrm>
            <a:custGeom>
              <a:avLst/>
              <a:gdLst/>
              <a:ahLst/>
              <a:cxnLst/>
              <a:rect r="r" b="b" t="t" l="l"/>
              <a:pathLst>
                <a:path h="207472" w="205716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3198" y="353323"/>
            <a:ext cx="39750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FONCTIONNALITE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03497" y="1213068"/>
            <a:ext cx="873573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Visualisation sur une carte et dans un tableau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3587" y="3747770"/>
            <a:ext cx="15295557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Carte interactive via Plotly 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Affichage de la trajectoire de chaque bateau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Survol ou clic sur un point = détails du bateau affichés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données sont récupérées depuis la base avec PHP, envoyées en JSON, puis affichées côté client avec JavaScript.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9683" y="9345065"/>
            <a:ext cx="423967" cy="427585"/>
            <a:chOff x="0" y="0"/>
            <a:chExt cx="205716" cy="207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716" cy="207472"/>
            </a:xfrm>
            <a:custGeom>
              <a:avLst/>
              <a:gdLst/>
              <a:ahLst/>
              <a:cxnLst/>
              <a:rect r="r" b="b" t="t" l="l"/>
              <a:pathLst>
                <a:path h="207472" w="205716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3198" y="353323"/>
            <a:ext cx="39750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FONCTIONNALITE 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8121" y="1153026"/>
            <a:ext cx="790515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PRÉDICTION DES COMPORTEMENTS (CLUSTERS)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1125" y="3149327"/>
            <a:ext cx="11644147" cy="489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5"/>
              </a:lnSpc>
            </a:pP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INTÉGRATION D’UNE FONCTIONNALITÉ DE PRÉDICTION DES CLUSTERS COMPORTEMENTAUX DES BATEAUX </a:t>
            </a: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:</a:t>
            </a:r>
          </a:p>
          <a:p>
            <a:pPr algn="ctr" marL="549834" indent="-274917" lvl="1">
              <a:lnSpc>
                <a:spcPts val="3565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Clic sur le bouton « clusters DES NAVIRES »</a:t>
            </a:r>
          </a:p>
          <a:p>
            <a:pPr algn="ctr" marL="549834" indent="-274917" lvl="1">
              <a:lnSpc>
                <a:spcPts val="3565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Lancement d’un script Python via PHP</a:t>
            </a:r>
          </a:p>
          <a:p>
            <a:pPr algn="ctr" marL="549834" indent="-274917" lvl="1">
              <a:lnSpc>
                <a:spcPts val="3565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Affichage des bateaux sur une nouvelle carte</a:t>
            </a:r>
          </a:p>
          <a:p>
            <a:pPr algn="ctr" marL="549834" indent="-274917" lvl="1">
              <a:lnSpc>
                <a:spcPts val="3565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Chaque bateau est coloré selon son cluster d’appartenance</a:t>
            </a:r>
          </a:p>
          <a:p>
            <a:pPr algn="ctr">
              <a:lnSpc>
                <a:spcPts val="3565"/>
              </a:lnSpc>
            </a:pPr>
          </a:p>
          <a:p>
            <a:pPr algn="ctr">
              <a:lnSpc>
                <a:spcPts val="3565"/>
              </a:lnSpc>
            </a:pPr>
          </a:p>
          <a:p>
            <a:pPr algn="ctr">
              <a:lnSpc>
                <a:spcPts val="3565"/>
              </a:lnSpc>
              <a:spcBef>
                <a:spcPct val="0"/>
              </a:spcBef>
            </a:pPr>
            <a:r>
              <a:rPr lang="en-US" sz="25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LES RÉSULTATS DU SCRIPT PYTHON SONT RENVOYÉS AU FRONT-END VIA JSON, PUIS AFFICHÉS SUR UNE CARTE INTERACTIVE AVEC PLOTLY</a:t>
            </a:r>
          </a:p>
          <a:p>
            <a:pPr algn="ctr">
              <a:lnSpc>
                <a:spcPts val="35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E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9683" y="9345065"/>
            <a:ext cx="423967" cy="427585"/>
            <a:chOff x="0" y="0"/>
            <a:chExt cx="205716" cy="207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716" cy="207472"/>
            </a:xfrm>
            <a:custGeom>
              <a:avLst/>
              <a:gdLst/>
              <a:ahLst/>
              <a:cxnLst/>
              <a:rect r="r" b="b" t="t" l="l"/>
              <a:pathLst>
                <a:path h="207472" w="205716">
                  <a:moveTo>
                    <a:pt x="0" y="0"/>
                  </a:moveTo>
                  <a:lnTo>
                    <a:pt x="205716" y="0"/>
                  </a:lnTo>
                  <a:lnTo>
                    <a:pt x="205716" y="207472"/>
                  </a:lnTo>
                  <a:lnTo>
                    <a:pt x="0" y="207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716" cy="24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5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3198" y="353323"/>
            <a:ext cx="39750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FONCTIONNALITE 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38840" y="1175101"/>
            <a:ext cx="755070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PRÉDICTION DU TYPE ET DE LA TRAJECTOIRE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426781"/>
            <a:ext cx="17601397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CETTE FONCTIONNALITÉ UTILISE LES ALGORITHMES DE CLASSIFICATION IA POUR PRÉDIRE : </a:t>
            </a: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 type d’un bateau (ex. cargo, tanker…) ET Sa trajectoire probable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Déroulement :</a:t>
            </a:r>
          </a:p>
          <a:p>
            <a:pPr algn="ctr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L’utilisateur sélectionne un bateau via un bouton radio dans le tableau</a:t>
            </a:r>
          </a:p>
          <a:p>
            <a:pPr algn="ctr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Il clique sur « Prédire le type » ou « Prédire la trajectoire »</a:t>
            </a:r>
          </a:p>
          <a:p>
            <a:pPr algn="ctr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 script Python est exécuté côté serveur (via PHP)</a:t>
            </a:r>
          </a:p>
          <a:p>
            <a:pPr algn="ctr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Les résultats sont affichés sur une nouvelle page web</a:t>
            </a:r>
          </a:p>
          <a:p>
            <a:pPr algn="ctr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voit les comparaisons entre les méthodes de classification utilisées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514350"/>
            <a:ext cx="17259300" cy="9258300"/>
            <a:chOff x="0" y="0"/>
            <a:chExt cx="5905866" cy="31680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05866" cy="3168047"/>
            </a:xfrm>
            <a:custGeom>
              <a:avLst/>
              <a:gdLst/>
              <a:ahLst/>
              <a:cxnLst/>
              <a:rect r="r" b="b" t="t" l="l"/>
              <a:pathLst>
                <a:path h="3168047" w="5905866">
                  <a:moveTo>
                    <a:pt x="0" y="0"/>
                  </a:moveTo>
                  <a:lnTo>
                    <a:pt x="5905866" y="0"/>
                  </a:lnTo>
                  <a:lnTo>
                    <a:pt x="5905866" y="3168047"/>
                  </a:lnTo>
                  <a:lnTo>
                    <a:pt x="0" y="3168047"/>
                  </a:lnTo>
                  <a:close/>
                </a:path>
              </a:pathLst>
            </a:custGeom>
            <a:solidFill>
              <a:srgbClr val="EBE2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905866" cy="3206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28321" y="3847083"/>
            <a:ext cx="7060045" cy="182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Merci.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DAGrjMNQAVE</dc:identifier>
  <dcterms:modified xsi:type="dcterms:W3CDTF">2011-08-01T06:04:30Z</dcterms:modified>
  <cp:revision>1</cp:revision>
  <dc:title>Présentation Web</dc:title>
</cp:coreProperties>
</file>