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0" r:id="rId7"/>
    <p:sldId id="270" r:id="rId8"/>
    <p:sldId id="262" r:id="rId9"/>
    <p:sldId id="264" r:id="rId10"/>
    <p:sldId id="265" r:id="rId11"/>
    <p:sldId id="263" r:id="rId12"/>
    <p:sldId id="271" r:id="rId13"/>
    <p:sldId id="272" r:id="rId14"/>
    <p:sldId id="278" r:id="rId15"/>
    <p:sldId id="273" r:id="rId16"/>
    <p:sldId id="274" r:id="rId17"/>
    <p:sldId id="276" r:id="rId18"/>
    <p:sldId id="279" r:id="rId19"/>
    <p:sldId id="275" r:id="rId20"/>
    <p:sldId id="277" r:id="rId21"/>
    <p:sldId id="280" r:id="rId22"/>
    <p:sldId id="293" r:id="rId23"/>
    <p:sldId id="281" r:id="rId24"/>
    <p:sldId id="282" r:id="rId25"/>
    <p:sldId id="294" r:id="rId26"/>
    <p:sldId id="297" r:id="rId27"/>
    <p:sldId id="296" r:id="rId28"/>
    <p:sldId id="295" r:id="rId29"/>
    <p:sldId id="285" r:id="rId30"/>
    <p:sldId id="286" r:id="rId31"/>
    <p:sldId id="287" r:id="rId32"/>
    <p:sldId id="288" r:id="rId33"/>
    <p:sldId id="289" r:id="rId34"/>
    <p:sldId id="291" r:id="rId35"/>
    <p:sldId id="267" r:id="rId36"/>
    <p:sldId id="284" r:id="rId37"/>
    <p:sldId id="2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30T23:36:31.6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D2FCF-22B9-4D16-B2AE-854204A86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u="sng" dirty="0"/>
              <a:t>PPE 3</a:t>
            </a:r>
            <a:r>
              <a:rPr lang="fr-FR" dirty="0"/>
              <a:t> :</a:t>
            </a:r>
            <a:br>
              <a:rPr lang="fr-FR" dirty="0"/>
            </a:br>
            <a:r>
              <a:rPr lang="fr-FR" sz="4000" dirty="0"/>
              <a:t>Développement en Java et SQL dans un environnement Android</a:t>
            </a:r>
            <a:endParaRPr lang="fr-GP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FB5D93-EAC4-4072-9C8C-DB4B1206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5775" y="4865849"/>
            <a:ext cx="3821518" cy="178752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Équipe :</a:t>
            </a:r>
          </a:p>
          <a:p>
            <a:pPr algn="l"/>
            <a:r>
              <a:rPr lang="fr-FR" sz="1600" b="0" dirty="0"/>
              <a:t>Bianay Elrich</a:t>
            </a:r>
          </a:p>
          <a:p>
            <a:pPr algn="l"/>
            <a:r>
              <a:rPr lang="fr-FR" sz="1600" b="0" dirty="0"/>
              <a:t>Gouptar-ticket Yanissa</a:t>
            </a:r>
          </a:p>
          <a:p>
            <a:pPr algn="l"/>
            <a:r>
              <a:rPr lang="fr-FR" sz="1600" b="0" dirty="0"/>
              <a:t>Jean-charle Anthony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65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A62DE7-703F-4BD8-9AF5-5A35CB553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04825"/>
            <a:ext cx="10178322" cy="53747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highlight>
                  <a:srgbClr val="FFFF00"/>
                </a:highlight>
              </a:rPr>
              <a:t>JEAN-CHARLES Anthony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rgbClr val="00B050"/>
                </a:solidFill>
              </a:rPr>
              <a:t>SOLUTIONS :</a:t>
            </a:r>
          </a:p>
        </p:txBody>
      </p:sp>
    </p:spTree>
    <p:extLst>
      <p:ext uri="{BB962C8B-B14F-4D97-AF65-F5344CB8AC3E}">
        <p14:creationId xmlns:p14="http://schemas.microsoft.com/office/powerpoint/2010/main" val="29642864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039BA-6440-46BB-93D5-1460653E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524000"/>
            <a:ext cx="10178322" cy="485775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/>
              <a:t>Organisation de l’équipe</a:t>
            </a:r>
            <a:endParaRPr lang="fr-GP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49107F-173C-467A-A844-2F052B87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95501"/>
            <a:ext cx="10178322" cy="298132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Après les différents problèmes rencontrés lors de la MISSION 1, nous avons prit des décisions :</a:t>
            </a:r>
          </a:p>
          <a:p>
            <a:pPr>
              <a:buFontTx/>
              <a:buChar char="-"/>
            </a:pPr>
            <a:r>
              <a:rPr lang="fr-FR" dirty="0"/>
              <a:t>Établir des phases de recherches régulière lié a la mission mais aussi aux problèmes toujours présent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Avancer sur les missions suivantes.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Les phases de test seront réalisés sur la machine de Gouptar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80486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52587-E727-4231-8602-76C8AB44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4344"/>
            <a:ext cx="5586412" cy="1109663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 </a:t>
            </a:r>
            <a:r>
              <a:rPr lang="fr-FR" sz="6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fr-GP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8204F-4BDC-47B1-A472-79634006D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762" y="1676399"/>
            <a:ext cx="4676775" cy="4162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u="sng" dirty="0">
                <a:solidFill>
                  <a:srgbClr val="00B050"/>
                </a:solidFill>
                <a:latin typeface="Bahnschrift SemiLight SemiConde" panose="020B0502040204020203" pitchFamily="34" charset="0"/>
              </a:rPr>
              <a:t>OBJECTIF :</a:t>
            </a:r>
          </a:p>
          <a:p>
            <a:pPr marL="0" indent="0">
              <a:buNone/>
            </a:pPr>
            <a:r>
              <a:rPr lang="fr-FR" sz="2800" dirty="0"/>
              <a:t>Installation et Exploitation d’une base de données relationnelle sous Android.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Réalisation de requête grâce a l’application SQLite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4DEA54-A404-4285-9AD1-8D2C6772BA7F}"/>
              </a:ext>
            </a:extLst>
          </p:cNvPr>
          <p:cNvPicPr/>
          <p:nvPr/>
        </p:nvPicPr>
        <p:blipFill rotWithShape="1">
          <a:blip r:embed="rId2"/>
          <a:srcRect l="9059" t="3140" r="13936" b="1884"/>
          <a:stretch/>
        </p:blipFill>
        <p:spPr>
          <a:xfrm>
            <a:off x="6724650" y="252412"/>
            <a:ext cx="3510822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2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33345-AEED-4881-A1AC-7A62D4D4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479" y="1984343"/>
            <a:ext cx="4540521" cy="3697605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Pour le réalisation des requêtes,</a:t>
            </a:r>
          </a:p>
          <a:p>
            <a:pPr marL="0" indent="0">
              <a:buNone/>
            </a:pPr>
            <a:r>
              <a:rPr lang="fr-FR" sz="2400" dirty="0"/>
              <a:t>Il y a la rubrique SQL Editor 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La base de données correspond à l’ensemble des données libres de médicaments fournies sur le site du gouvernement</a:t>
            </a:r>
          </a:p>
          <a:p>
            <a:pPr marL="0" indent="0">
              <a:buNone/>
            </a:pPr>
            <a:endParaRPr lang="fr-GP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59C601-A7B2-4B9E-B187-59152B6D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057275"/>
            <a:ext cx="10178322" cy="485775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/>
              <a:t>Présentation de quelques requêtes</a:t>
            </a:r>
            <a:endParaRPr lang="fr-GP" sz="2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4600B8-FA62-4348-A1E9-92EA87A91F2E}"/>
              </a:ext>
            </a:extLst>
          </p:cNvPr>
          <p:cNvPicPr/>
          <p:nvPr/>
        </p:nvPicPr>
        <p:blipFill rotWithShape="1">
          <a:blip r:embed="rId2"/>
          <a:srcRect l="8470" t="15474" r="21921" b="33379"/>
          <a:stretch/>
        </p:blipFill>
        <p:spPr>
          <a:xfrm>
            <a:off x="6583680" y="1789398"/>
            <a:ext cx="3972560" cy="430660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E1C0FE27-3E80-47E1-864B-85539CD26749}"/>
                  </a:ext>
                </a:extLst>
              </p14:cNvPr>
              <p14:cNvContentPartPr/>
              <p14:nvPr/>
            </p14:nvContentPartPr>
            <p14:xfrm>
              <a:off x="2824320" y="-15312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E1C0FE27-3E80-47E1-864B-85539CD267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6680" y="-17076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60702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02E9C25-7EDA-486F-AEEF-D4EF5EE6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05" y="1868718"/>
            <a:ext cx="11595987" cy="1333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8000" dirty="0"/>
              <a:t>Exemples DE Requêtes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FFF175-37D5-4BC2-99A3-70245353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180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29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BFE91-2062-4D2C-A191-AF11D94A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62" y="1038385"/>
            <a:ext cx="10939272" cy="1305463"/>
          </a:xfrm>
        </p:spPr>
        <p:txBody>
          <a:bodyPr anchor="ctr">
            <a:normAutofit/>
          </a:bodyPr>
          <a:lstStyle/>
          <a:p>
            <a:r>
              <a:rPr lang="fr-FR" dirty="0"/>
              <a:t>Requête 7:</a:t>
            </a:r>
            <a:b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Rechercher le médicament dont le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codeCIS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est 60234100</a:t>
            </a:r>
            <a:endParaRPr lang="fr-GP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C732667-3EB3-4F97-B9C8-6429325F2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8" y="2569015"/>
            <a:ext cx="4800600" cy="411831"/>
          </a:xfrm>
        </p:spPr>
        <p:txBody>
          <a:bodyPr anchor="ctr"/>
          <a:lstStyle/>
          <a:p>
            <a:r>
              <a:rPr lang="fr-FR" dirty="0"/>
              <a:t>Requête :</a:t>
            </a:r>
            <a:endParaRPr lang="fr-GP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140BE24-62D2-4511-B057-4D27C814D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5724" y="2533190"/>
            <a:ext cx="4800600" cy="369382"/>
          </a:xfrm>
        </p:spPr>
        <p:txBody>
          <a:bodyPr anchor="ctr"/>
          <a:lstStyle/>
          <a:p>
            <a:r>
              <a:rPr lang="fr-FR" dirty="0"/>
              <a:t>Résultat :</a:t>
            </a:r>
            <a:endParaRPr lang="fr-GP" dirty="0"/>
          </a:p>
        </p:txBody>
      </p:sp>
      <p:pic>
        <p:nvPicPr>
          <p:cNvPr id="12" name="Espace réservé du contenu 3">
            <a:extLst>
              <a:ext uri="{FF2B5EF4-FFF2-40B4-BE49-F238E27FC236}">
                <a16:creationId xmlns:a16="http://schemas.microsoft.com/office/drawing/2014/main" id="{97F10285-9BE7-42D2-9053-E3B983EEC3A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1678" y="3091913"/>
            <a:ext cx="4844321" cy="14935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B80485A8-5B83-431A-BF5C-3979EA0F3CF2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33864" y="3091914"/>
            <a:ext cx="4844321" cy="1493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362945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2240A3A-AF2E-48E6-9607-AEDA6957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13124"/>
            <a:ext cx="10172700" cy="1409568"/>
          </a:xfrm>
        </p:spPr>
        <p:txBody>
          <a:bodyPr anchor="ctr">
            <a:normAutofit/>
          </a:bodyPr>
          <a:lstStyle/>
          <a:p>
            <a:r>
              <a:rPr lang="fr-FR" dirty="0"/>
              <a:t>Requête 13 :</a:t>
            </a:r>
            <a:br>
              <a:rPr lang="fr-FR" dirty="0"/>
            </a:b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exécuter la requête suivante</a:t>
            </a:r>
            <a:endParaRPr lang="fr-GP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7FE166-B34D-4814-B00D-0442B2371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/>
              <a:t>Requête :</a:t>
            </a:r>
            <a:endParaRPr lang="fr-GP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3A1E490-AEE6-4C13-8D56-6500CB28C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dirty="0"/>
              <a:t>Résultat :</a:t>
            </a:r>
            <a:endParaRPr lang="fr-GP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179347E-1D2E-420C-BDE8-312CD008C7E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1678" y="2909103"/>
            <a:ext cx="4844322" cy="16861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06AC8A4E-937D-4E13-90F6-A5AD9BBE396F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33864" y="2909103"/>
            <a:ext cx="4844322" cy="1686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9A12641-F8FB-4B70-A52A-32A98D5C8D54}"/>
              </a:ext>
            </a:extLst>
          </p:cNvPr>
          <p:cNvSpPr txBox="1"/>
          <p:nvPr/>
        </p:nvSpPr>
        <p:spPr>
          <a:xfrm>
            <a:off x="1251678" y="4943959"/>
            <a:ext cx="1022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Explication:</a:t>
            </a:r>
          </a:p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Cette requête calcule la moyenne des prix des médicaments dont le nom contient Cymbalta et ayant un prix indiqué dans le champ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prixEuro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GP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2664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ED9E8-226F-46E0-A801-F42546DB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674176"/>
            <a:ext cx="10172700" cy="1200341"/>
          </a:xfrm>
        </p:spPr>
        <p:txBody>
          <a:bodyPr anchor="ctr">
            <a:normAutofit/>
          </a:bodyPr>
          <a:lstStyle/>
          <a:p>
            <a:r>
              <a:rPr lang="fr-FR" dirty="0"/>
              <a:t>REQUETE 17</a:t>
            </a:r>
            <a:br>
              <a:rPr lang="fr-FR" dirty="0"/>
            </a:b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Test sur les médicaments génériques</a:t>
            </a:r>
            <a:endParaRPr lang="fr-GP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4F97B1-8533-430E-8887-709EBF87F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sz="1100" b="0" dirty="0">
                <a:latin typeface="Calibri" panose="020F0502020204030204" pitchFamily="34" charset="0"/>
                <a:cs typeface="Calibri" panose="020F0502020204030204" pitchFamily="34" charset="0"/>
              </a:rPr>
              <a:t>les informations du médicament correspondant à la présentation dont le code CIP13 est 3400931863014</a:t>
            </a:r>
            <a:endParaRPr lang="fr-GP" sz="11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969A2D-09C4-4387-AD42-21F07D2CD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fr-FR" sz="1100" b="0" dirty="0">
                <a:latin typeface="Calibri" panose="020F0502020204030204" pitchFamily="34" charset="0"/>
                <a:cs typeface="Calibri" panose="020F0502020204030204" pitchFamily="34" charset="0"/>
              </a:rPr>
              <a:t>le numéro du groupe générique correspondant à ce médicament</a:t>
            </a:r>
            <a:endParaRPr lang="fr-GP" sz="11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5C5EA2-7982-4A31-8BFB-83DC016E21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1678" y="3152327"/>
            <a:ext cx="4800600" cy="1115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672E64A-B12E-46DE-85DF-FD19F4A547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1678" y="4716537"/>
            <a:ext cx="4800600" cy="670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05EDA62-BE8A-41F0-B88F-254EFEF6188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51678" y="5386911"/>
            <a:ext cx="4800600" cy="796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117D169-FFE1-4AC2-A90F-81F79895DDF0}"/>
              </a:ext>
            </a:extLst>
          </p:cNvPr>
          <p:cNvSpPr txBox="1"/>
          <p:nvPr/>
        </p:nvSpPr>
        <p:spPr>
          <a:xfrm>
            <a:off x="1158688" y="4396607"/>
            <a:ext cx="19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</a:t>
            </a:r>
            <a:r>
              <a:rPr lang="fr-FR" sz="1600" i="1" dirty="0"/>
              <a:t>(extrait) </a:t>
            </a:r>
            <a:r>
              <a:rPr lang="fr-FR" dirty="0"/>
              <a:t>:</a:t>
            </a:r>
            <a:endParaRPr lang="fr-GP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F4D0FA2-B36E-4C93-98CF-1195CBBE2F31}"/>
              </a:ext>
            </a:extLst>
          </p:cNvPr>
          <p:cNvSpPr txBox="1"/>
          <p:nvPr/>
        </p:nvSpPr>
        <p:spPr>
          <a:xfrm>
            <a:off x="1158688" y="2782995"/>
            <a:ext cx="156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:</a:t>
            </a:r>
            <a:endParaRPr lang="fr-G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D9D7A4-2935-458B-B571-A2C19C84A0AE}"/>
              </a:ext>
            </a:extLst>
          </p:cNvPr>
          <p:cNvSpPr/>
          <p:nvPr/>
        </p:nvSpPr>
        <p:spPr>
          <a:xfrm>
            <a:off x="1209070" y="5101126"/>
            <a:ext cx="730250" cy="2349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GP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CCF324EE-807E-4620-982C-A071464F841D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662439" y="3152326"/>
            <a:ext cx="4772025" cy="954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779156C-45BA-480D-89CA-E94CCD1BF0F8}"/>
              </a:ext>
            </a:extLst>
          </p:cNvPr>
          <p:cNvSpPr txBox="1"/>
          <p:nvPr/>
        </p:nvSpPr>
        <p:spPr>
          <a:xfrm>
            <a:off x="6633864" y="2832162"/>
            <a:ext cx="156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:</a:t>
            </a:r>
            <a:endParaRPr lang="fr-GP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4F72914-02B7-454B-B679-2B22BE3047CE}"/>
              </a:ext>
            </a:extLst>
          </p:cNvPr>
          <p:cNvSpPr txBox="1"/>
          <p:nvPr/>
        </p:nvSpPr>
        <p:spPr>
          <a:xfrm>
            <a:off x="6662439" y="4427215"/>
            <a:ext cx="19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</a:t>
            </a:r>
            <a:r>
              <a:rPr lang="fr-FR" sz="1600" i="1" dirty="0"/>
              <a:t>(extrait) </a:t>
            </a:r>
            <a:r>
              <a:rPr lang="fr-FR" dirty="0"/>
              <a:t>:</a:t>
            </a:r>
            <a:endParaRPr lang="fr-GP" i="1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E23A50B-77E4-46B0-A8C1-32F8DD0FBFD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694025" y="4716538"/>
            <a:ext cx="5053690" cy="670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1511948-D5F5-4192-A7D1-21D1DB2F5C11}"/>
              </a:ext>
            </a:extLst>
          </p:cNvPr>
          <p:cNvSpPr/>
          <p:nvPr/>
        </p:nvSpPr>
        <p:spPr>
          <a:xfrm>
            <a:off x="10977023" y="5101126"/>
            <a:ext cx="698500" cy="18415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GP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C03D5-BACD-47C5-97E6-F048D19F1CBE}"/>
              </a:ext>
            </a:extLst>
          </p:cNvPr>
          <p:cNvSpPr/>
          <p:nvPr/>
        </p:nvSpPr>
        <p:spPr>
          <a:xfrm>
            <a:off x="9174645" y="3617787"/>
            <a:ext cx="1364201" cy="2877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295499070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ED9E8-226F-46E0-A801-F42546DB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674176"/>
            <a:ext cx="10172700" cy="1200341"/>
          </a:xfrm>
        </p:spPr>
        <p:txBody>
          <a:bodyPr anchor="ctr">
            <a:normAutofit/>
          </a:bodyPr>
          <a:lstStyle/>
          <a:p>
            <a:r>
              <a:rPr lang="fr-FR" dirty="0"/>
              <a:t>REQUETE 17</a:t>
            </a:r>
            <a:br>
              <a:rPr lang="fr-FR" dirty="0"/>
            </a:b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Test sur les médicaments génériques</a:t>
            </a:r>
            <a:endParaRPr lang="fr-GP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4F97B1-8533-430E-8887-709EBF87F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8" y="2053078"/>
            <a:ext cx="4800600" cy="482026"/>
          </a:xfrm>
        </p:spPr>
        <p:txBody>
          <a:bodyPr anchor="ctr"/>
          <a:lstStyle/>
          <a:p>
            <a:pPr algn="ctr"/>
            <a:r>
              <a:rPr lang="fr-FR" sz="1100" b="0" dirty="0">
                <a:latin typeface="Calibri" panose="020F0502020204030204" pitchFamily="34" charset="0"/>
                <a:cs typeface="Calibri" panose="020F0502020204030204" pitchFamily="34" charset="0"/>
              </a:rPr>
              <a:t>les codes CIS des autres médicaments faisant partie du même groupe générique</a:t>
            </a:r>
            <a:endParaRPr lang="fr-GP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969A2D-09C4-4387-AD42-21F07D2CD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3125" y="2053079"/>
            <a:ext cx="4800600" cy="482026"/>
          </a:xfrm>
        </p:spPr>
        <p:txBody>
          <a:bodyPr anchor="ctr"/>
          <a:lstStyle/>
          <a:p>
            <a:pPr algn="ctr"/>
            <a:r>
              <a:rPr lang="fr-FR" sz="1100" b="0" dirty="0">
                <a:latin typeface="Calibri" panose="020F0502020204030204" pitchFamily="34" charset="0"/>
                <a:cs typeface="Calibri" panose="020F0502020204030204" pitchFamily="34" charset="0"/>
              </a:rPr>
              <a:t>Vérifier que le médicament initial est bien le princeps.</a:t>
            </a:r>
            <a:endParaRPr lang="fr-GP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17D169-FFE1-4AC2-A90F-81F79895DDF0}"/>
              </a:ext>
            </a:extLst>
          </p:cNvPr>
          <p:cNvSpPr txBox="1"/>
          <p:nvPr/>
        </p:nvSpPr>
        <p:spPr>
          <a:xfrm>
            <a:off x="1251678" y="3539439"/>
            <a:ext cx="19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</a:t>
            </a:r>
            <a:r>
              <a:rPr lang="fr-FR" sz="1600" i="1" dirty="0"/>
              <a:t>(extrait) </a:t>
            </a:r>
            <a:r>
              <a:rPr lang="fr-FR" dirty="0"/>
              <a:t>:</a:t>
            </a:r>
            <a:endParaRPr lang="fr-GP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F4D0FA2-B36E-4C93-98CF-1195CBBE2F31}"/>
              </a:ext>
            </a:extLst>
          </p:cNvPr>
          <p:cNvSpPr txBox="1"/>
          <p:nvPr/>
        </p:nvSpPr>
        <p:spPr>
          <a:xfrm>
            <a:off x="1251678" y="2535104"/>
            <a:ext cx="156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:</a:t>
            </a:r>
            <a:endParaRPr lang="fr-GP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F7CCED7-8701-4BC8-9DB5-07B2DBFA6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3125" y="2878536"/>
            <a:ext cx="4892303" cy="367724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Dans le champ </a:t>
            </a:r>
            <a:r>
              <a:rPr lang="fr-FR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codeTG</a:t>
            </a:r>
            <a:r>
              <a:rPr lang="fr-F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présenté dans les captures ci-dessus :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fr-GP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Lorsqu’il est égal à 0 c’est un princeps, s’il est à 1 c’est un générique. </a:t>
            </a:r>
            <a:endParaRPr lang="fr-GP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Donc concernant le médicament initial avec comme code CIP = </a:t>
            </a:r>
            <a:r>
              <a:rPr lang="fr-GP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3400931863014</a:t>
            </a:r>
            <a:r>
              <a:rPr lang="fr-F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un code CIS = 62944693 </a:t>
            </a:r>
            <a:r>
              <a:rPr lang="fr-FR" sz="16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(encadré en rouge)</a:t>
            </a:r>
            <a:r>
              <a:rPr lang="fr-FR" sz="1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princeps. </a:t>
            </a:r>
            <a:endParaRPr lang="fr-GP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GP" dirty="0"/>
          </a:p>
        </p:txBody>
      </p:sp>
      <p:pic>
        <p:nvPicPr>
          <p:cNvPr id="24" name="Espace réservé du contenu 23">
            <a:extLst>
              <a:ext uri="{FF2B5EF4-FFF2-40B4-BE49-F238E27FC236}">
                <a16:creationId xmlns:a16="http://schemas.microsoft.com/office/drawing/2014/main" id="{C5417C54-8077-43DB-877D-1EB7847135F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1679" y="2879070"/>
            <a:ext cx="2700390" cy="521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C7F8A22-8C37-47F9-9897-82E63ED9148B}"/>
              </a:ext>
            </a:extLst>
          </p:cNvPr>
          <p:cNvPicPr/>
          <p:nvPr/>
        </p:nvPicPr>
        <p:blipFill rotWithShape="1">
          <a:blip r:embed="rId3"/>
          <a:srcRect l="992" t="3211" r="2778"/>
          <a:stretch/>
        </p:blipFill>
        <p:spPr bwMode="auto">
          <a:xfrm>
            <a:off x="1251678" y="3877595"/>
            <a:ext cx="4844322" cy="2678187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475C327-7BFD-4A42-AAED-74123330D3D8}"/>
              </a:ext>
            </a:extLst>
          </p:cNvPr>
          <p:cNvSpPr/>
          <p:nvPr/>
        </p:nvSpPr>
        <p:spPr>
          <a:xfrm>
            <a:off x="1314072" y="4608675"/>
            <a:ext cx="4738205" cy="226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23603493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ED9E8-226F-46E0-A801-F42546DB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386" y="885867"/>
            <a:ext cx="10172700" cy="1493517"/>
          </a:xfrm>
        </p:spPr>
        <p:txBody>
          <a:bodyPr anchor="ctr">
            <a:normAutofit/>
          </a:bodyPr>
          <a:lstStyle/>
          <a:p>
            <a:r>
              <a:rPr lang="fr-FR" sz="4400" dirty="0"/>
              <a:t>REQUETE 20 &amp; 21</a:t>
            </a:r>
            <a:br>
              <a:rPr lang="fr-FR" dirty="0"/>
            </a:b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une vue qui permet de stocker le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codeCIS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d’un médicament et son nombre de substances (seulement ceux qui en ont plus de 10) + 	affiche cette vue</a:t>
            </a:r>
            <a:endParaRPr lang="fr-GP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4F97B1-8533-430E-8887-709EBF87F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8" y="2695649"/>
            <a:ext cx="4800600" cy="632529"/>
          </a:xfrm>
        </p:spPr>
        <p:txBody>
          <a:bodyPr anchor="ctr"/>
          <a:lstStyle/>
          <a:p>
            <a:r>
              <a:rPr lang="fr-FR" dirty="0"/>
              <a:t>Requête :</a:t>
            </a:r>
            <a:endParaRPr lang="fr-GP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969A2D-09C4-4387-AD42-21F07D2CD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63" y="2695649"/>
            <a:ext cx="4800600" cy="632529"/>
          </a:xfrm>
        </p:spPr>
        <p:txBody>
          <a:bodyPr anchor="ctr"/>
          <a:lstStyle/>
          <a:p>
            <a:r>
              <a:rPr lang="fr-FR" dirty="0"/>
              <a:t>Résultat :</a:t>
            </a:r>
            <a:endParaRPr lang="fr-GP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CCC91AB7-435D-49D0-95FC-04EAC3DC7B0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8386" y="3328178"/>
            <a:ext cx="5595477" cy="2072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824F0620-3C2A-4409-A499-E65E350B00D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14591" y="3328178"/>
            <a:ext cx="3239145" cy="3205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78190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4430ED1-6ED8-4ACF-A600-3778A409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569" y="243840"/>
            <a:ext cx="8187071" cy="1226915"/>
          </a:xfrm>
        </p:spPr>
        <p:txBody>
          <a:bodyPr>
            <a:normAutofit fontScale="90000"/>
          </a:bodyPr>
          <a:lstStyle/>
          <a:p>
            <a:r>
              <a:rPr lang="fr-FR" dirty="0"/>
              <a:t>Sommaire</a:t>
            </a:r>
            <a:endParaRPr lang="fr-GP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CBC08B-661D-4835-924F-C567E03AA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1809" y="2009235"/>
            <a:ext cx="8187071" cy="4483005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fr-FR" sz="2400" dirty="0"/>
              <a:t>Contexte </a:t>
            </a:r>
          </a:p>
          <a:p>
            <a:pPr marL="457200" indent="-457200">
              <a:buAutoNum type="arabicParenR"/>
            </a:pPr>
            <a:endParaRPr lang="fr-FR" sz="2400" dirty="0"/>
          </a:p>
          <a:p>
            <a:pPr marL="457200" indent="-457200">
              <a:buAutoNum type="arabicParenR"/>
            </a:pPr>
            <a:r>
              <a:rPr lang="fr-FR" sz="2400" dirty="0"/>
              <a:t>Description de chaque missions</a:t>
            </a:r>
          </a:p>
          <a:p>
            <a:pPr marL="457200" indent="-457200">
              <a:buAutoNum type="arabicParenR"/>
            </a:pPr>
            <a:endParaRPr lang="fr-FR" sz="2400" dirty="0"/>
          </a:p>
          <a:p>
            <a:pPr marL="457200" indent="-457200">
              <a:buAutoNum type="arabicParenR"/>
            </a:pPr>
            <a:r>
              <a:rPr lang="fr-FR" sz="2400" dirty="0"/>
              <a:t>Réalisation des missions + problèmes rencontrés</a:t>
            </a:r>
          </a:p>
          <a:p>
            <a:pPr marL="457200" indent="-457200">
              <a:buAutoNum type="arabicParenR"/>
            </a:pPr>
            <a:endParaRPr lang="fr-FR" sz="2400" dirty="0"/>
          </a:p>
          <a:p>
            <a:pPr marL="457200" indent="-457200">
              <a:buAutoNum type="arabicParenR"/>
            </a:pPr>
            <a:r>
              <a:rPr lang="fr-FR" sz="24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69149125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ED9E8-226F-46E0-A801-F42546DB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720671"/>
            <a:ext cx="10172700" cy="1378571"/>
          </a:xfrm>
        </p:spPr>
        <p:txBody>
          <a:bodyPr anchor="ctr">
            <a:normAutofit/>
          </a:bodyPr>
          <a:lstStyle/>
          <a:p>
            <a:r>
              <a:rPr lang="fr-FR" dirty="0"/>
              <a:t>REQUETE 29</a:t>
            </a:r>
            <a:br>
              <a:rPr lang="fr-FR" dirty="0"/>
            </a:b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le nombre de médicaments par laboratoire. </a:t>
            </a:r>
            <a:endParaRPr lang="fr-GP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4F97B1-8533-430E-8887-709EBF87F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/>
              <a:t>Requête :</a:t>
            </a:r>
            <a:endParaRPr lang="fr-GP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969A2D-09C4-4387-AD42-21F07D2CD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1592" y="2199633"/>
            <a:ext cx="4800600" cy="632529"/>
          </a:xfrm>
        </p:spPr>
        <p:txBody>
          <a:bodyPr anchor="ctr"/>
          <a:lstStyle/>
          <a:p>
            <a:r>
              <a:rPr lang="fr-FR" dirty="0"/>
              <a:t>Résultat :</a:t>
            </a:r>
            <a:endParaRPr lang="fr-GP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ED107C3-BB59-4B23-AF51-1796A017593A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b="17887"/>
          <a:stretch/>
        </p:blipFill>
        <p:spPr>
          <a:xfrm>
            <a:off x="1123950" y="2832162"/>
            <a:ext cx="5410200" cy="1316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F2B9698-8BB0-4444-B593-2A30594C0F52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61592" y="2832162"/>
            <a:ext cx="4730401" cy="2545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22950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ED5CC795-1F65-4E24-85A0-CDC54B9D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891153"/>
            <a:ext cx="10232566" cy="983364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 </a:t>
            </a:r>
            <a:r>
              <a:rPr lang="fr-FR" sz="61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fr-GP" sz="6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1A75A1A-322D-45CA-97C9-FE4AAD3EE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668675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u="sng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OBJECTIF :</a:t>
            </a:r>
            <a:endParaRPr lang="fr-FR" sz="2800" dirty="0">
              <a:latin typeface="Bahnschrift Light Condensed" panose="020B0502040204020203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2400" dirty="0"/>
              <a:t>Comprendre les bases de la POO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2400" dirty="0"/>
              <a:t>Construction d’objets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fr-FR" sz="2400" dirty="0"/>
              <a:t>Appels de méthodes, en évoluant dans le code d’une application Java déjà implémentée.</a:t>
            </a:r>
            <a:endParaRPr lang="fr-GP" sz="2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69EF4C6-6BB2-4548-85B8-9023018D05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4676" y="2788688"/>
            <a:ext cx="4085646" cy="2588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92AA019-9799-4701-B01E-6650C3FDDCEF}"/>
              </a:ext>
            </a:extLst>
          </p:cNvPr>
          <p:cNvSpPr txBox="1"/>
          <p:nvPr/>
        </p:nvSpPr>
        <p:spPr>
          <a:xfrm>
            <a:off x="8152108" y="5376904"/>
            <a:ext cx="31616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i="1" dirty="0"/>
              <a:t>Installation de l’application GSB </a:t>
            </a:r>
            <a:endParaRPr lang="fr-GP" i="1" dirty="0"/>
          </a:p>
        </p:txBody>
      </p:sp>
    </p:spTree>
    <p:extLst>
      <p:ext uri="{BB962C8B-B14F-4D97-AF65-F5344CB8AC3E}">
        <p14:creationId xmlns:p14="http://schemas.microsoft.com/office/powerpoint/2010/main" val="10492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FDE04-EA36-4743-B2D8-F66022C9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192010"/>
            <a:ext cx="10178322" cy="941590"/>
          </a:xfrm>
        </p:spPr>
        <p:txBody>
          <a:bodyPr anchor="ctr"/>
          <a:lstStyle/>
          <a:p>
            <a:r>
              <a:rPr lang="fr-FR" dirty="0"/>
              <a:t>	Rappel</a:t>
            </a:r>
            <a:endParaRPr lang="fr-GP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35A6B-8B7A-4F1E-8512-66B421AF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424112"/>
            <a:ext cx="10178322" cy="3241878"/>
          </a:xfrm>
        </p:spPr>
        <p:txBody>
          <a:bodyPr>
            <a:normAutofit/>
          </a:bodyPr>
          <a:lstStyle/>
          <a:p>
            <a:r>
              <a:rPr lang="fr-FR" sz="2800" dirty="0"/>
              <a:t>Qu’est qu’un objet ?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Qu’est-ce qu’une classe ?</a:t>
            </a:r>
          </a:p>
          <a:p>
            <a:endParaRPr lang="fr-FR" sz="2800" dirty="0"/>
          </a:p>
          <a:p>
            <a:r>
              <a:rPr lang="fr-FR" sz="2800" dirty="0"/>
              <a:t>Différencier une classe d’un objet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358790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167997-849E-4414-87E6-5579C94D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fr-FR" sz="3200" dirty="0"/>
              <a:t>Instanciation des médicaments</a:t>
            </a:r>
            <a:endParaRPr lang="fr-GP" sz="3200" dirty="0"/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74961189-7D61-4D79-B784-3D50F5B556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571" y="1891985"/>
            <a:ext cx="6966375" cy="3074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32703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167997-849E-4414-87E6-5579C94D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fr-FR" sz="3200" dirty="0"/>
              <a:t>Résultat sur le smartphone</a:t>
            </a:r>
            <a:endParaRPr lang="fr-GP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6C9418F-6905-4EDC-8540-678158A849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0811" y="1153287"/>
            <a:ext cx="2856010" cy="4552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986166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3113B-0618-461D-B2E1-417E3D6E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3015"/>
          </a:xfrm>
        </p:spPr>
        <p:txBody>
          <a:bodyPr anchor="ctr"/>
          <a:lstStyle/>
          <a:p>
            <a:pPr algn="ctr"/>
            <a:r>
              <a:rPr lang="fr-FR" dirty="0"/>
              <a:t>hash code </a:t>
            </a:r>
            <a:endParaRPr lang="fr-GP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78C676C-47A0-4236-BCA8-495DB92E72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5925" y="1295401"/>
            <a:ext cx="7362825" cy="2724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6A59262-68F7-4150-897E-D474DE9171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5925" y="4836795"/>
            <a:ext cx="9172575" cy="422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0355E5-090E-4D51-86F2-93514148990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5925" y="5562598"/>
            <a:ext cx="7677150" cy="685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143205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84574769-622A-4DC6-9C80-C21D1899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0022E2-857A-4FF7-B6FA-C9DC7E28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257F5F-FAD9-4E76-872F-339076A6E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"/>
          <a:stretch/>
        </p:blipFill>
        <p:spPr>
          <a:xfrm>
            <a:off x="169335" y="95250"/>
            <a:ext cx="11853330" cy="66675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89ADDBA-A471-4CD8-AFAE-4F6984059714}"/>
              </a:ext>
            </a:extLst>
          </p:cNvPr>
          <p:cNvSpPr txBox="1"/>
          <p:nvPr/>
        </p:nvSpPr>
        <p:spPr>
          <a:xfrm>
            <a:off x="6886820" y="979565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GP" dirty="0"/>
              <a:t>2218950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3BCDF8-85B8-4C88-A95F-60FA2871FD90}"/>
              </a:ext>
            </a:extLst>
          </p:cNvPr>
          <p:cNvSpPr txBox="1"/>
          <p:nvPr/>
        </p:nvSpPr>
        <p:spPr>
          <a:xfrm>
            <a:off x="7402286" y="1325815"/>
            <a:ext cx="450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plaquette(s) </a:t>
            </a:r>
            <a:r>
              <a:rPr lang="en-US" sz="1200" dirty="0" err="1"/>
              <a:t>thermoformée</a:t>
            </a:r>
            <a:r>
              <a:rPr lang="en-US" sz="1200" dirty="0"/>
              <a:t>(s) </a:t>
            </a:r>
            <a:r>
              <a:rPr lang="en-US" sz="1200" dirty="0" err="1"/>
              <a:t>aluminium</a:t>
            </a:r>
            <a:r>
              <a:rPr lang="en-US" sz="1200" dirty="0"/>
              <a:t> PVC de 28 </a:t>
            </a:r>
            <a:r>
              <a:rPr lang="en-US" sz="1200" dirty="0" err="1"/>
              <a:t>gélule</a:t>
            </a:r>
            <a:r>
              <a:rPr lang="en-US" sz="1200" dirty="0"/>
              <a:t>(s)</a:t>
            </a:r>
            <a:endParaRPr lang="fr-GP" sz="1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149C96-2C9B-4043-9A74-B394AF8E3A80}"/>
              </a:ext>
            </a:extLst>
          </p:cNvPr>
          <p:cNvSpPr txBox="1"/>
          <p:nvPr/>
        </p:nvSpPr>
        <p:spPr>
          <a:xfrm>
            <a:off x="7232950" y="1534191"/>
            <a:ext cx="260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active</a:t>
            </a:r>
            <a:endParaRPr lang="fr-GP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74CA72-5CC2-4929-9CD7-F1AB6D5476C9}"/>
              </a:ext>
            </a:extLst>
          </p:cNvPr>
          <p:cNvSpPr txBox="1"/>
          <p:nvPr/>
        </p:nvSpPr>
        <p:spPr>
          <a:xfrm>
            <a:off x="7352694" y="3485108"/>
            <a:ext cx="4386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plaquette(s) </a:t>
            </a:r>
            <a:r>
              <a:rPr lang="en-US" sz="1100" dirty="0" err="1"/>
              <a:t>thermoformée</a:t>
            </a:r>
            <a:r>
              <a:rPr lang="en-US" sz="1100" dirty="0"/>
              <a:t>(s) PVC PVDC </a:t>
            </a:r>
            <a:r>
              <a:rPr lang="en-US" sz="1100" dirty="0" err="1"/>
              <a:t>aluminium</a:t>
            </a:r>
            <a:r>
              <a:rPr lang="en-US" sz="1100" dirty="0"/>
              <a:t> de 28 </a:t>
            </a:r>
            <a:r>
              <a:rPr lang="en-US" sz="1100" dirty="0" err="1"/>
              <a:t>gélule</a:t>
            </a:r>
            <a:r>
              <a:rPr lang="en-US" sz="1100" dirty="0"/>
              <a:t>(s)</a:t>
            </a:r>
            <a:endParaRPr lang="fr-GP" sz="11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6709CB4-FCD4-4548-A791-413AE4A3CF42}"/>
              </a:ext>
            </a:extLst>
          </p:cNvPr>
          <p:cNvSpPr txBox="1"/>
          <p:nvPr/>
        </p:nvSpPr>
        <p:spPr>
          <a:xfrm>
            <a:off x="7483818" y="1794848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GP" dirty="0"/>
              <a:t>60216885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D5F5694-124A-4ADA-B99B-516ABB062474}"/>
              </a:ext>
            </a:extLst>
          </p:cNvPr>
          <p:cNvSpPr txBox="1"/>
          <p:nvPr/>
        </p:nvSpPr>
        <p:spPr>
          <a:xfrm>
            <a:off x="7010181" y="3199971"/>
            <a:ext cx="271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GP" dirty="0"/>
              <a:t>3821111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E466FFF-82F1-4F18-BC7E-51FFAFC9C82E}"/>
              </a:ext>
            </a:extLst>
          </p:cNvPr>
          <p:cNvSpPr txBox="1"/>
          <p:nvPr/>
        </p:nvSpPr>
        <p:spPr>
          <a:xfrm>
            <a:off x="7232949" y="3721285"/>
            <a:ext cx="260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active</a:t>
            </a:r>
            <a:endParaRPr lang="fr-GP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E60D9E6-7173-46D7-8EE7-27511A0BD58D}"/>
              </a:ext>
            </a:extLst>
          </p:cNvPr>
          <p:cNvSpPr txBox="1"/>
          <p:nvPr/>
        </p:nvSpPr>
        <p:spPr>
          <a:xfrm>
            <a:off x="7483818" y="4030524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GP" dirty="0"/>
              <a:t>61721627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9202A9-A8A8-442B-A7C6-91499B38FC81}"/>
              </a:ext>
            </a:extLst>
          </p:cNvPr>
          <p:cNvSpPr txBox="1"/>
          <p:nvPr/>
        </p:nvSpPr>
        <p:spPr>
          <a:xfrm>
            <a:off x="7462157" y="5828412"/>
            <a:ext cx="4386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plaquette(s) </a:t>
            </a:r>
            <a:r>
              <a:rPr lang="en-US" sz="1200" dirty="0" err="1"/>
              <a:t>thermoformée</a:t>
            </a:r>
            <a:r>
              <a:rPr lang="en-US" sz="1200" dirty="0"/>
              <a:t>(s) </a:t>
            </a:r>
            <a:r>
              <a:rPr lang="en-US" sz="1200" dirty="0" err="1"/>
              <a:t>aluminium</a:t>
            </a:r>
            <a:r>
              <a:rPr lang="en-US" sz="1200" dirty="0"/>
              <a:t> PVC de 56 </a:t>
            </a:r>
            <a:r>
              <a:rPr lang="en-US" sz="1200" dirty="0" err="1"/>
              <a:t>gélule</a:t>
            </a:r>
            <a:r>
              <a:rPr lang="en-US" sz="1200" dirty="0"/>
              <a:t>(s)</a:t>
            </a:r>
            <a:endParaRPr lang="fr-GP" sz="12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0352E3B-99FF-4B7D-A9A1-D23B10DB05DD}"/>
              </a:ext>
            </a:extLst>
          </p:cNvPr>
          <p:cNvSpPr txBox="1"/>
          <p:nvPr/>
        </p:nvSpPr>
        <p:spPr>
          <a:xfrm>
            <a:off x="7010181" y="5499189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GP" dirty="0"/>
              <a:t>2218967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8CD629-9AC5-4593-9A55-76485FA899A0}"/>
              </a:ext>
            </a:extLst>
          </p:cNvPr>
          <p:cNvSpPr txBox="1"/>
          <p:nvPr/>
        </p:nvSpPr>
        <p:spPr>
          <a:xfrm>
            <a:off x="7634192" y="6325196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GP" dirty="0"/>
              <a:t>60216885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51875CC-B1F8-40AD-82A9-044B4A1FDC2C}"/>
              </a:ext>
            </a:extLst>
          </p:cNvPr>
          <p:cNvSpPr txBox="1"/>
          <p:nvPr/>
        </p:nvSpPr>
        <p:spPr>
          <a:xfrm>
            <a:off x="7301675" y="6048197"/>
            <a:ext cx="260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active</a:t>
            </a:r>
            <a:endParaRPr lang="fr-GP" dirty="0"/>
          </a:p>
        </p:txBody>
      </p:sp>
    </p:spTree>
    <p:extLst>
      <p:ext uri="{BB962C8B-B14F-4D97-AF65-F5344CB8AC3E}">
        <p14:creationId xmlns:p14="http://schemas.microsoft.com/office/powerpoint/2010/main" val="240059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84574769-622A-4DC6-9C80-C21D1899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0022E2-857A-4FF7-B6FA-C9DC7E28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4A45296-0BAC-41FE-AE47-9697BCB66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3"/>
          <a:stretch/>
        </p:blipFill>
        <p:spPr>
          <a:xfrm>
            <a:off x="204175" y="91023"/>
            <a:ext cx="11846093" cy="66634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ECFE077-FBC3-4258-971F-6614171A4E36}"/>
              </a:ext>
            </a:extLst>
          </p:cNvPr>
          <p:cNvSpPr txBox="1"/>
          <p:nvPr/>
        </p:nvSpPr>
        <p:spPr>
          <a:xfrm>
            <a:off x="6873607" y="728979"/>
            <a:ext cx="23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GP" dirty="0"/>
              <a:t>3821192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76481B-D4CF-4CD0-96BC-A2F6857EAA40}"/>
              </a:ext>
            </a:extLst>
          </p:cNvPr>
          <p:cNvSpPr txBox="1"/>
          <p:nvPr/>
        </p:nvSpPr>
        <p:spPr>
          <a:xfrm>
            <a:off x="7221265" y="1283818"/>
            <a:ext cx="23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active </a:t>
            </a:r>
            <a:endParaRPr lang="fr-GP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3786E9-66EE-480D-B5ED-2F82364048D7}"/>
              </a:ext>
            </a:extLst>
          </p:cNvPr>
          <p:cNvSpPr txBox="1"/>
          <p:nvPr/>
        </p:nvSpPr>
        <p:spPr>
          <a:xfrm>
            <a:off x="7527275" y="1559507"/>
            <a:ext cx="23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GP" dirty="0"/>
              <a:t>61721627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285CDD5-0431-4805-B473-80A3549E43A1}"/>
              </a:ext>
            </a:extLst>
          </p:cNvPr>
          <p:cNvSpPr txBox="1"/>
          <p:nvPr/>
        </p:nvSpPr>
        <p:spPr>
          <a:xfrm>
            <a:off x="7363010" y="1058529"/>
            <a:ext cx="4239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GP" sz="1100" dirty="0"/>
              <a:t>3</a:t>
            </a:r>
            <a:r>
              <a:rPr lang="en-US" sz="1100" dirty="0"/>
              <a:t>plaquette(s) </a:t>
            </a:r>
            <a:r>
              <a:rPr lang="en-US" sz="1100" dirty="0" err="1"/>
              <a:t>thermoformée</a:t>
            </a:r>
            <a:r>
              <a:rPr lang="en-US" sz="1100" dirty="0"/>
              <a:t>(s) PVC PVDC </a:t>
            </a:r>
            <a:r>
              <a:rPr lang="en-US" sz="1100" dirty="0" err="1"/>
              <a:t>aluminium</a:t>
            </a:r>
            <a:r>
              <a:rPr lang="en-US" sz="1100" dirty="0"/>
              <a:t> de 56 </a:t>
            </a:r>
            <a:r>
              <a:rPr lang="en-US" sz="1100" dirty="0" err="1"/>
              <a:t>gélule</a:t>
            </a:r>
            <a:r>
              <a:rPr lang="en-US" sz="1100" dirty="0"/>
              <a:t>(s)</a:t>
            </a:r>
            <a:endParaRPr lang="fr-GP" sz="1100" dirty="0"/>
          </a:p>
        </p:txBody>
      </p:sp>
    </p:spTree>
    <p:extLst>
      <p:ext uri="{BB962C8B-B14F-4D97-AF65-F5344CB8AC3E}">
        <p14:creationId xmlns:p14="http://schemas.microsoft.com/office/powerpoint/2010/main" val="200437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10FBCEB-FE94-4762-8047-9E6D07AEC159}"/>
              </a:ext>
            </a:extLst>
          </p:cNvPr>
          <p:cNvPicPr/>
          <p:nvPr/>
        </p:nvPicPr>
        <p:blipFill rotWithShape="1">
          <a:blip r:embed="rId2" cstate="print"/>
          <a:srcRect t="76016"/>
          <a:stretch/>
        </p:blipFill>
        <p:spPr>
          <a:xfrm>
            <a:off x="1173956" y="1143000"/>
            <a:ext cx="9844087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EAF5AD-1CC9-4409-B038-1697B109E4D3}"/>
              </a:ext>
            </a:extLst>
          </p:cNvPr>
          <p:cNvPicPr/>
          <p:nvPr/>
        </p:nvPicPr>
        <p:blipFill rotWithShape="1">
          <a:blip r:embed="rId3" cstate="print"/>
          <a:srcRect t="74105"/>
          <a:stretch/>
        </p:blipFill>
        <p:spPr>
          <a:xfrm>
            <a:off x="4624387" y="3790949"/>
            <a:ext cx="6029325" cy="19240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CE9395D-CCF6-4678-8DCB-28CAA3DA6AF4}"/>
              </a:ext>
            </a:extLst>
          </p:cNvPr>
          <p:cNvCxnSpPr/>
          <p:nvPr/>
        </p:nvCxnSpPr>
        <p:spPr>
          <a:xfrm>
            <a:off x="6981825" y="2600325"/>
            <a:ext cx="0" cy="11144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8193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ED5CC795-1F65-4E24-85A0-CDC54B9D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891153"/>
            <a:ext cx="10232566" cy="983364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 </a:t>
            </a:r>
            <a:r>
              <a:rPr lang="fr-FR" sz="6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fr-GP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1A75A1A-322D-45CA-97C9-FE4AAD3EE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668675" cy="269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u="sng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OBJECTIF :</a:t>
            </a:r>
            <a:endParaRPr lang="fr-FR" sz="2800" dirty="0">
              <a:latin typeface="Bahnschrift Light Condensed" panose="020B0502040204020203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fr-FR" sz="2400" dirty="0"/>
              <a:t>Comprendre l’utilisation et la manipulation d’objet à partir de tableaux dynamiques (</a:t>
            </a:r>
            <a:r>
              <a:rPr lang="fr-FR" sz="2400" dirty="0" err="1"/>
              <a:t>ArrayList</a:t>
            </a:r>
            <a:r>
              <a:rPr lang="fr-FR" sz="2400" dirty="0"/>
              <a:t>) construite à la base des données SQLite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69EF4C6-6BB2-4548-85B8-9023018D05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4676" y="2788688"/>
            <a:ext cx="4085646" cy="2588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92AA019-9799-4701-B01E-6650C3FDDCEF}"/>
              </a:ext>
            </a:extLst>
          </p:cNvPr>
          <p:cNvSpPr txBox="1"/>
          <p:nvPr/>
        </p:nvSpPr>
        <p:spPr>
          <a:xfrm>
            <a:off x="8152108" y="5376904"/>
            <a:ext cx="31616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i="1" dirty="0"/>
              <a:t>Installation de l’application GSB </a:t>
            </a:r>
            <a:endParaRPr lang="fr-GP" i="1" dirty="0"/>
          </a:p>
        </p:txBody>
      </p:sp>
    </p:spTree>
    <p:extLst>
      <p:ext uri="{BB962C8B-B14F-4D97-AF65-F5344CB8AC3E}">
        <p14:creationId xmlns:p14="http://schemas.microsoft.com/office/powerpoint/2010/main" val="30080751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A6AE1-8E69-4D56-9E2B-DACDCE43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6" y="363335"/>
            <a:ext cx="10340248" cy="817765"/>
          </a:xfrm>
          <a:noFill/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Contexte</a:t>
            </a:r>
            <a:r>
              <a:rPr lang="fr-FR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>
                <a:solidFill>
                  <a:schemeClr val="accent5"/>
                </a:solidFill>
              </a:rPr>
              <a:t>du projet</a:t>
            </a:r>
            <a:endParaRPr lang="fr-GP" dirty="0">
              <a:solidFill>
                <a:schemeClr val="accent5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1F4B5A2-1C03-4818-8288-D2D0B54B1B07}"/>
              </a:ext>
            </a:extLst>
          </p:cNvPr>
          <p:cNvSpPr txBox="1">
            <a:spLocks/>
          </p:cNvSpPr>
          <p:nvPr/>
        </p:nvSpPr>
        <p:spPr>
          <a:xfrm>
            <a:off x="1251677" y="1467828"/>
            <a:ext cx="9135495" cy="4565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dirty="0"/>
              <a:t>Présentation de l’entreprise</a:t>
            </a:r>
            <a:endParaRPr lang="fr-GP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1F36758-DA72-46E7-8711-318E2A123FEC}"/>
              </a:ext>
            </a:extLst>
          </p:cNvPr>
          <p:cNvSpPr txBox="1">
            <a:spLocks/>
          </p:cNvSpPr>
          <p:nvPr/>
        </p:nvSpPr>
        <p:spPr>
          <a:xfrm>
            <a:off x="1251678" y="1962915"/>
            <a:ext cx="10178322" cy="128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Nom de l’entreprise : GSP (un laboratoire) </a:t>
            </a:r>
          </a:p>
          <a:p>
            <a:r>
              <a:rPr lang="fr-FR" dirty="0"/>
              <a:t>L’activité majeure du laboratoire est la production des médicaments</a:t>
            </a:r>
          </a:p>
          <a:p>
            <a:r>
              <a:rPr lang="fr-FR" dirty="0"/>
              <a:t>Secteurs géographique large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20A08B1-0CCB-4D29-887D-BD055126F711}"/>
              </a:ext>
            </a:extLst>
          </p:cNvPr>
          <p:cNvSpPr txBox="1">
            <a:spLocks/>
          </p:cNvSpPr>
          <p:nvPr/>
        </p:nvSpPr>
        <p:spPr>
          <a:xfrm>
            <a:off x="1251677" y="3629010"/>
            <a:ext cx="9135495" cy="4565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dirty="0"/>
              <a:t>Objectif de l’application</a:t>
            </a:r>
            <a:endParaRPr lang="fr-GP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B6273959-3481-4137-9ABC-02496657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4081919"/>
            <a:ext cx="10340247" cy="2604631"/>
          </a:xfrm>
        </p:spPr>
        <p:txBody>
          <a:bodyPr>
            <a:normAutofit fontScale="92500"/>
          </a:bodyPr>
          <a:lstStyle/>
          <a:p>
            <a:r>
              <a:rPr lang="fr-FR" dirty="0"/>
              <a:t>Création d’une application mobile de consultation de médicaments sur le marché en France</a:t>
            </a:r>
          </a:p>
          <a:p>
            <a:r>
              <a:rPr lang="fr-FR" dirty="0"/>
              <a:t>Développer pour un système d’exploitation Android </a:t>
            </a:r>
          </a:p>
          <a:p>
            <a:r>
              <a:rPr lang="fr-FR" dirty="0"/>
              <a:t>Permet aux différents personnels de GSB  de visualiser le descriptif des médicaments.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2400" b="1" u="sng" dirty="0">
                <a:solidFill>
                  <a:srgbClr val="FF0000"/>
                </a:solidFill>
              </a:rPr>
              <a:t>IMPORTANT : </a:t>
            </a:r>
          </a:p>
          <a:p>
            <a:pPr marL="0" indent="0" algn="ctr">
              <a:buNone/>
            </a:pPr>
            <a:r>
              <a:rPr lang="fr-FR" dirty="0">
                <a:highlight>
                  <a:srgbClr val="FFFF00"/>
                </a:highlight>
              </a:rPr>
              <a:t>Le directeur de la branche « développement » veut une application fonctionnant en mode déconnecté</a:t>
            </a:r>
            <a:r>
              <a:rPr lang="fr-FR" dirty="0"/>
              <a:t>. </a:t>
            </a:r>
          </a:p>
          <a:p>
            <a:endParaRPr lang="fr-FR" dirty="0"/>
          </a:p>
          <a:p>
            <a:endParaRPr lang="fr-GP" dirty="0"/>
          </a:p>
        </p:txBody>
      </p:sp>
    </p:spTree>
    <p:extLst>
      <p:ext uri="{BB962C8B-B14F-4D97-AF65-F5344CB8AC3E}">
        <p14:creationId xmlns:p14="http://schemas.microsoft.com/office/powerpoint/2010/main" val="271563548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AF8F021D-E17C-4692-BC36-88810FC4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C9DF53-1E61-4894-80BB-39DB2582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fr-FR" sz="3200" b="1">
                <a:latin typeface="+mn-lt"/>
              </a:rPr>
              <a:t>Étape 1 : </a:t>
            </a:r>
            <a:br>
              <a:rPr lang="fr-FR" sz="3200" b="1">
                <a:latin typeface="+mn-lt"/>
              </a:rPr>
            </a:br>
            <a:r>
              <a:rPr lang="fr-FR" sz="3200">
                <a:latin typeface="+mn-lt"/>
              </a:rPr>
              <a:t>Comprendre ce qui a été dit dans la </a:t>
            </a:r>
            <a:r>
              <a:rPr lang="fr-FR" sz="3200" err="1">
                <a:latin typeface="+mn-lt"/>
              </a:rPr>
              <a:t>daily</a:t>
            </a:r>
            <a:r>
              <a:rPr lang="fr-FR" sz="3200">
                <a:latin typeface="+mn-lt"/>
              </a:rPr>
              <a:t> </a:t>
            </a:r>
            <a:r>
              <a:rPr lang="fr-FR" sz="3200" err="1">
                <a:latin typeface="+mn-lt"/>
              </a:rPr>
              <a:t>scrum</a:t>
            </a:r>
            <a:endParaRPr lang="fr-GP" sz="320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734912-26F1-4F15-9124-B7468676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218109-754A-43F3-952B-7EA78728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557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Installation </a:t>
            </a:r>
            <a:r>
              <a:rPr lang="en-US" dirty="0" err="1">
                <a:solidFill>
                  <a:srgbClr val="000000"/>
                </a:solidFill>
              </a:rPr>
              <a:t>d’une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autre</a:t>
            </a:r>
            <a:r>
              <a:rPr lang="en-US" dirty="0">
                <a:solidFill>
                  <a:srgbClr val="000000"/>
                </a:solidFill>
              </a:rPr>
              <a:t> application : </a:t>
            </a:r>
            <a:r>
              <a:rPr lang="en-US" dirty="0" err="1">
                <a:solidFill>
                  <a:srgbClr val="000000"/>
                </a:solidFill>
              </a:rPr>
              <a:t>materielview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C61BA9F-F719-47AE-B96F-D2FC28F838E4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5432" y="304800"/>
            <a:ext cx="3274160" cy="60685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386CB43-BBA9-4464-A0A1-38179A3527A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696" y="2985113"/>
            <a:ext cx="5505517" cy="21335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AE8DA7E-501B-4913-9B60-75E76A8E3C31}"/>
              </a:ext>
            </a:extLst>
          </p:cNvPr>
          <p:cNvCxnSpPr/>
          <p:nvPr/>
        </p:nvCxnSpPr>
        <p:spPr>
          <a:xfrm>
            <a:off x="6505575" y="3962400"/>
            <a:ext cx="15621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6366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0361C69-18D6-448B-BD25-AE717331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781" y="1417647"/>
            <a:ext cx="9563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tableaux sont r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cup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dans la classe DAO</a:t>
            </a:r>
            <a:r>
              <a:rPr kumimoji="0" lang="fr-FR" altLang="fr-G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fr-FR" altLang="fr-GP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Image 84">
            <a:extLst>
              <a:ext uri="{FF2B5EF4-FFF2-40B4-BE49-F238E27FC236}">
                <a16:creationId xmlns:a16="http://schemas.microsoft.com/office/drawing/2014/main" id="{D72CEF72-0474-4310-B66C-64D759344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81" y="2171699"/>
            <a:ext cx="9622843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89918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 30">
            <a:extLst>
              <a:ext uri="{FF2B5EF4-FFF2-40B4-BE49-F238E27FC236}">
                <a16:creationId xmlns:a16="http://schemas.microsoft.com/office/drawing/2014/main" id="{EA95578A-DA4A-44CD-BBD7-E41E3E45F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28" y="3024101"/>
            <a:ext cx="9162847" cy="176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98C1F5-C83F-4634-832B-144E4F367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128" y="1792996"/>
            <a:ext cx="968660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GP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fonction qui permet de r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cup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rer le hash code des m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dicaments stock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dans l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fr-FR" altLang="fr-GP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fr-FR" altLang="fr-G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fr-FR" altLang="fr-G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G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70614-5A70-48FD-91E0-45E860089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998" y="5440680"/>
            <a:ext cx="96866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100315011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Image 74">
            <a:extLst>
              <a:ext uri="{FF2B5EF4-FFF2-40B4-BE49-F238E27FC236}">
                <a16:creationId xmlns:a16="http://schemas.microsoft.com/office/drawing/2014/main" id="{9D487B62-B548-4B50-87B7-B12E929A6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26" y="1453049"/>
            <a:ext cx="8435272" cy="158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6E9079-984C-481B-8AC8-F722E0646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8286750"/>
            <a:ext cx="1606550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GP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857ACB2-FD3C-466A-AC52-FD31783A2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926" y="765185"/>
            <a:ext cx="886871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GP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m</a:t>
            </a:r>
            <a:r>
              <a:rPr kumimoji="0" lang="fr-FR" altLang="fr-GP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GP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thode pour afficher le </a:t>
            </a:r>
            <a:r>
              <a:rPr kumimoji="0" lang="fr-FR" altLang="fr-GP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codeCIS</a:t>
            </a:r>
            <a:r>
              <a:rPr kumimoji="0" lang="fr-FR" altLang="fr-GP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 la suivante</a:t>
            </a:r>
            <a:r>
              <a:rPr kumimoji="0" lang="fr-FR" altLang="fr-GP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fr-FR" altLang="fr-G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G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G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74091D6-C169-4756-B308-FB59CE1E2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94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GP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F0263-9F57-40D7-9D3D-3DD81A2BF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36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GP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16773A0-75D7-4537-856E-D3ED56EAAF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1236" y="4059078"/>
            <a:ext cx="3962400" cy="15808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0B9A387-3F6E-44BF-B2EC-CDB06225CCFF}"/>
              </a:ext>
            </a:extLst>
          </p:cNvPr>
          <p:cNvCxnSpPr>
            <a:cxnSpLocks/>
          </p:cNvCxnSpPr>
          <p:nvPr/>
        </p:nvCxnSpPr>
        <p:spPr>
          <a:xfrm>
            <a:off x="7239000" y="2736850"/>
            <a:ext cx="0" cy="1206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6C920F3-E7CB-42D3-898E-0F058C7F10EA}"/>
              </a:ext>
            </a:extLst>
          </p:cNvPr>
          <p:cNvSpPr txBox="1"/>
          <p:nvPr/>
        </p:nvSpPr>
        <p:spPr>
          <a:xfrm>
            <a:off x="8332436" y="5706962"/>
            <a:ext cx="31616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i="1" dirty="0"/>
              <a:t>Extrait dans le </a:t>
            </a:r>
            <a:r>
              <a:rPr lang="fr-FR" i="1" dirty="0" err="1"/>
              <a:t>Logcat</a:t>
            </a:r>
            <a:r>
              <a:rPr lang="fr-FR" i="1" dirty="0"/>
              <a:t> </a:t>
            </a:r>
            <a:endParaRPr lang="fr-GP" i="1" dirty="0"/>
          </a:p>
        </p:txBody>
      </p:sp>
    </p:spTree>
    <p:extLst>
      <p:ext uri="{BB962C8B-B14F-4D97-AF65-F5344CB8AC3E}">
        <p14:creationId xmlns:p14="http://schemas.microsoft.com/office/powerpoint/2010/main" val="381743796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9DF53-1E61-4894-80BB-39DB2582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6239791" cy="1640894"/>
          </a:xfrm>
        </p:spPr>
        <p:txBody>
          <a:bodyPr anchor="t">
            <a:normAutofit/>
          </a:bodyPr>
          <a:lstStyle/>
          <a:p>
            <a:r>
              <a:rPr lang="fr-FR" sz="2800" b="1" dirty="0">
                <a:latin typeface="+mn-lt"/>
              </a:rPr>
              <a:t>Étape 2 : </a:t>
            </a:r>
            <a:br>
              <a:rPr lang="fr-FR" sz="2800" b="1" dirty="0">
                <a:latin typeface="+mn-lt"/>
              </a:rPr>
            </a:br>
            <a:r>
              <a:rPr lang="fr-FR" sz="2800" dirty="0">
                <a:latin typeface="+mn-lt"/>
              </a:rPr>
              <a:t>TRAVAILLER SUR LES ARRAYLIST</a:t>
            </a:r>
            <a:endParaRPr lang="fr-GP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23886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68119-9CD3-4370-9887-95A7F6DF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858635"/>
            <a:ext cx="10178322" cy="109399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FF0000"/>
                </a:solidFill>
              </a:rPr>
              <a:t>Problèmes</a:t>
            </a:r>
            <a:r>
              <a:rPr lang="fr-FR" sz="5400" dirty="0"/>
              <a:t> </a:t>
            </a:r>
            <a:r>
              <a:rPr lang="fr-FR" sz="5400" dirty="0">
                <a:solidFill>
                  <a:srgbClr val="FF0000"/>
                </a:solidFill>
              </a:rPr>
              <a:t>généraux</a:t>
            </a:r>
            <a:endParaRPr lang="fr-GP" dirty="0">
              <a:solidFill>
                <a:srgbClr val="FF0000"/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394B674-B17D-40B0-91DB-6147DB680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457450"/>
            <a:ext cx="10179050" cy="2543175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BONNE GESTION DU TEMPS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BONNE COMPREHENSION DES TACHES A REALISER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APPROCHE DIFFICILE D’ANDROID STUDIO 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439559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574A8F-4007-4FBF-8B57-195F6426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398964"/>
            <a:ext cx="10178322" cy="6381748"/>
          </a:xfrm>
        </p:spPr>
        <p:txBody>
          <a:bodyPr>
            <a:normAutofit fontScale="77500" lnSpcReduction="20000"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Vision des connaissances antérieurs (SI 3, base en Java)</a:t>
            </a:r>
          </a:p>
          <a:p>
            <a:r>
              <a:rPr lang="fr-FR" sz="2800" b="1" dirty="0">
                <a:solidFill>
                  <a:srgbClr val="0070C0"/>
                </a:solidFill>
              </a:rPr>
              <a:t>Découverte de nouveaux TYPES fichiers (.xml)</a:t>
            </a:r>
          </a:p>
          <a:p>
            <a:endParaRPr lang="fr-FR" sz="2800" b="1" dirty="0">
              <a:solidFill>
                <a:srgbClr val="0070C0"/>
              </a:solidFill>
            </a:endParaRPr>
          </a:p>
          <a:p>
            <a:r>
              <a:rPr lang="fr-FR" sz="2800" b="1" dirty="0">
                <a:solidFill>
                  <a:srgbClr val="0070C0"/>
                </a:solidFill>
              </a:rPr>
              <a:t>Utilisation d’Android Studio</a:t>
            </a:r>
          </a:p>
          <a:p>
            <a:r>
              <a:rPr lang="fr-FR" sz="2800" b="1" dirty="0">
                <a:solidFill>
                  <a:srgbClr val="0070C0"/>
                </a:solidFill>
              </a:rPr>
              <a:t>Identification des étapes de développements </a:t>
            </a:r>
          </a:p>
          <a:p>
            <a:pPr>
              <a:buFontTx/>
              <a:buChar char="-"/>
            </a:pPr>
            <a:r>
              <a:rPr lang="fr-FR" sz="2800" dirty="0"/>
              <a:t>Les branches (rappel notion Git)</a:t>
            </a:r>
          </a:p>
          <a:p>
            <a:pPr>
              <a:buFontTx/>
              <a:buChar char="-"/>
            </a:pPr>
            <a:r>
              <a:rPr lang="fr-FR" sz="2800" dirty="0"/>
              <a:t>Rôle de la base de données dans une application</a:t>
            </a:r>
          </a:p>
          <a:p>
            <a:pPr>
              <a:buFontTx/>
              <a:buChar char="-"/>
            </a:pPr>
            <a:r>
              <a:rPr lang="fr-FR" sz="2800" dirty="0"/>
              <a:t>Rappel SCRUM (&gt;&gt; Mission 4 explication d’un </a:t>
            </a:r>
            <a:r>
              <a:rPr lang="fr-FR" sz="2800" dirty="0" err="1"/>
              <a:t>daily</a:t>
            </a:r>
            <a:r>
              <a:rPr lang="fr-FR" sz="2800" dirty="0"/>
              <a:t> </a:t>
            </a:r>
            <a:r>
              <a:rPr lang="fr-FR" sz="2800" dirty="0" err="1"/>
              <a:t>scrum</a:t>
            </a:r>
            <a:r>
              <a:rPr lang="fr-FR" sz="2800" dirty="0"/>
              <a:t> + organisation de l’équipe)</a:t>
            </a:r>
          </a:p>
          <a:p>
            <a:pPr marL="0" indent="0">
              <a:buNone/>
            </a:pPr>
            <a:r>
              <a:rPr lang="fr-FR" sz="2800" i="1" dirty="0"/>
              <a:t>Faire le lien entre </a:t>
            </a:r>
            <a:r>
              <a:rPr lang="fr-FR" sz="2800" i="1" dirty="0" err="1"/>
              <a:t>scrum</a:t>
            </a:r>
            <a:r>
              <a:rPr lang="fr-FR" sz="2800" i="1" dirty="0"/>
              <a:t> et branche</a:t>
            </a:r>
          </a:p>
          <a:p>
            <a:pPr marL="0" indent="0">
              <a:buNone/>
            </a:pPr>
            <a:r>
              <a:rPr lang="fr-FR" sz="2800" i="1" dirty="0"/>
              <a:t>Certaines tâches dépendent de celle des autres</a:t>
            </a:r>
          </a:p>
          <a:p>
            <a:pPr marL="0" indent="0">
              <a:buNone/>
            </a:pPr>
            <a:endParaRPr lang="fr-FR" sz="2800" i="1" dirty="0"/>
          </a:p>
          <a:p>
            <a:pPr marL="0" indent="0">
              <a:buNone/>
            </a:pPr>
            <a:r>
              <a:rPr lang="fr-FR" sz="2800" b="1" i="1" u="sng" dirty="0">
                <a:solidFill>
                  <a:srgbClr val="FF0000"/>
                </a:solidFill>
              </a:rPr>
              <a:t>NOTE PERSONNEL / </a:t>
            </a:r>
          </a:p>
          <a:p>
            <a:pPr marL="0" indent="0">
              <a:buNone/>
            </a:pPr>
            <a:r>
              <a:rPr lang="fr-FR" sz="2800" i="1" dirty="0"/>
              <a:t>Pour le travail en équipe SURTOUT la partie développement de l’application ou autre projet : IMPORTANCE DE METTRE DES COMMENTAIRE afin que toute l’équipe comprennent les fonctions utiliser et leur rôle et permet une meilleur modification du script </a:t>
            </a:r>
          </a:p>
          <a:p>
            <a:pPr marL="0" indent="0">
              <a:buNone/>
            </a:pPr>
            <a:endParaRPr lang="fr-FR" sz="2800" i="1" dirty="0"/>
          </a:p>
          <a:p>
            <a:pPr marL="0" indent="0">
              <a:buNone/>
            </a:pP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24490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E8D11B-F289-4600-946A-EBEAC394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spc="800" dirty="0"/>
              <a:t>CONCLUSION</a:t>
            </a: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41667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F36A2-2957-42B0-85D3-5B2A2C73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DESCRIPTION GLOBALE DE CHAQUE MISSIONS </a:t>
            </a:r>
            <a:endParaRPr lang="fr-GP" dirty="0">
              <a:solidFill>
                <a:schemeClr val="accent5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A66F1E-A100-49BE-AC96-6508D693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712717"/>
            <a:ext cx="10178322" cy="50482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Installation et manipulation de l’environnement de développement Android Studio</a:t>
            </a:r>
            <a:endParaRPr lang="fr-GP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416EC94-525B-4D44-863C-122A94812673}"/>
              </a:ext>
            </a:extLst>
          </p:cNvPr>
          <p:cNvSpPr txBox="1">
            <a:spLocks/>
          </p:cNvSpPr>
          <p:nvPr/>
        </p:nvSpPr>
        <p:spPr>
          <a:xfrm>
            <a:off x="1251678" y="2282183"/>
            <a:ext cx="3362326" cy="4381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Missions</a:t>
            </a:r>
            <a:r>
              <a:rPr lang="fr-FR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fr-GP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44DB8AB-1536-4278-924C-7EDD519943AF}"/>
              </a:ext>
            </a:extLst>
          </p:cNvPr>
          <p:cNvSpPr txBox="1">
            <a:spLocks/>
          </p:cNvSpPr>
          <p:nvPr/>
        </p:nvSpPr>
        <p:spPr>
          <a:xfrm>
            <a:off x="1251678" y="3341368"/>
            <a:ext cx="3362326" cy="4381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Missions</a:t>
            </a:r>
            <a:r>
              <a:rPr lang="fr-FR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fr-GP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13B7C11-CFFB-418D-8E80-47A55613C2B2}"/>
              </a:ext>
            </a:extLst>
          </p:cNvPr>
          <p:cNvSpPr txBox="1">
            <a:spLocks/>
          </p:cNvSpPr>
          <p:nvPr/>
        </p:nvSpPr>
        <p:spPr>
          <a:xfrm>
            <a:off x="1251678" y="4493889"/>
            <a:ext cx="3362326" cy="4381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Missions</a:t>
            </a:r>
            <a:r>
              <a:rPr lang="fr-FR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fr-GP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A0AEB14-E7B9-4579-A68B-C81EE6ECBA1C}"/>
              </a:ext>
            </a:extLst>
          </p:cNvPr>
          <p:cNvSpPr txBox="1">
            <a:spLocks/>
          </p:cNvSpPr>
          <p:nvPr/>
        </p:nvSpPr>
        <p:spPr>
          <a:xfrm>
            <a:off x="1251678" y="5618777"/>
            <a:ext cx="3362326" cy="4381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Missions</a:t>
            </a:r>
            <a:r>
              <a:rPr lang="fr-FR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fr-GP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DCFDBFDD-45AD-4B7A-8285-ADDE7E056430}"/>
              </a:ext>
            </a:extLst>
          </p:cNvPr>
          <p:cNvSpPr txBox="1">
            <a:spLocks/>
          </p:cNvSpPr>
          <p:nvPr/>
        </p:nvSpPr>
        <p:spPr>
          <a:xfrm>
            <a:off x="1251678" y="3884290"/>
            <a:ext cx="10178322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Exploitation d’une base de données SQLite sur le smartphone Android</a:t>
            </a:r>
            <a:endParaRPr lang="fr-GP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27C30FA-D18B-482A-823D-CA92D1669157}"/>
              </a:ext>
            </a:extLst>
          </p:cNvPr>
          <p:cNvSpPr txBox="1">
            <a:spLocks/>
          </p:cNvSpPr>
          <p:nvPr/>
        </p:nvSpPr>
        <p:spPr>
          <a:xfrm>
            <a:off x="1251678" y="5036812"/>
            <a:ext cx="10178322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Cours d’introduction à la programmation objet (création d’objets en Java) </a:t>
            </a:r>
            <a:endParaRPr lang="fr-GP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3DDF8C2F-B824-44E3-88C0-ACA413008784}"/>
              </a:ext>
            </a:extLst>
          </p:cNvPr>
          <p:cNvSpPr txBox="1">
            <a:spLocks/>
          </p:cNvSpPr>
          <p:nvPr/>
        </p:nvSpPr>
        <p:spPr>
          <a:xfrm>
            <a:off x="1251678" y="6085467"/>
            <a:ext cx="10178322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Utilisation d’</a:t>
            </a:r>
            <a:r>
              <a:rPr lang="fr-FR" dirty="0" err="1"/>
              <a:t>ArrayList</a:t>
            </a:r>
            <a:r>
              <a:rPr lang="fr-FR" dirty="0"/>
              <a:t> en Java</a:t>
            </a:r>
          </a:p>
        </p:txBody>
      </p:sp>
    </p:spTree>
    <p:extLst>
      <p:ext uri="{BB962C8B-B14F-4D97-AF65-F5344CB8AC3E}">
        <p14:creationId xmlns:p14="http://schemas.microsoft.com/office/powerpoint/2010/main" val="26336789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0A3BF4-D8FE-45F2-82D7-47B6B791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78" y="2287384"/>
            <a:ext cx="10178322" cy="257989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600" dirty="0">
                <a:solidFill>
                  <a:schemeClr val="accent5"/>
                </a:solidFill>
              </a:rPr>
              <a:t>Réalisation des missions</a:t>
            </a:r>
            <a:br>
              <a:rPr lang="fr-FR" sz="6600" dirty="0">
                <a:solidFill>
                  <a:schemeClr val="accent5"/>
                </a:solidFill>
              </a:rPr>
            </a:br>
            <a:r>
              <a:rPr lang="fr-FR" sz="6600" dirty="0">
                <a:solidFill>
                  <a:schemeClr val="accent5"/>
                </a:solidFill>
              </a:rPr>
              <a:t>+</a:t>
            </a:r>
            <a:br>
              <a:rPr lang="fr-FR" sz="6600" dirty="0">
                <a:solidFill>
                  <a:schemeClr val="accent5"/>
                </a:solidFill>
              </a:rPr>
            </a:br>
            <a:r>
              <a:rPr lang="fr-FR" sz="6600" dirty="0">
                <a:solidFill>
                  <a:schemeClr val="accent5"/>
                </a:solidFill>
              </a:rPr>
              <a:t>Les problèmes rencontrés</a:t>
            </a:r>
            <a:endParaRPr lang="fr-GP" sz="6600" dirty="0"/>
          </a:p>
        </p:txBody>
      </p:sp>
    </p:spTree>
    <p:extLst>
      <p:ext uri="{BB962C8B-B14F-4D97-AF65-F5344CB8AC3E}">
        <p14:creationId xmlns:p14="http://schemas.microsoft.com/office/powerpoint/2010/main" val="25205912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FF0B3-A2D7-47AF-AFEC-783A868C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10521221" cy="1060047"/>
          </a:xfrm>
        </p:spPr>
        <p:txBody>
          <a:bodyPr anchor="t">
            <a:normAutofit/>
          </a:bodyPr>
          <a:lstStyle/>
          <a:p>
            <a:pPr algn="ctr"/>
            <a:r>
              <a:rPr lang="fr-F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 </a:t>
            </a:r>
            <a:r>
              <a:rPr lang="fr-FR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fr-GP" sz="54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5BF17D-9C97-45CC-A7C0-7767EED3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057400"/>
            <a:ext cx="4364262" cy="324196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Comprendre le fonctionnement d’une machine virtuelle connectée à l’environnement de développement Android Studio </a:t>
            </a:r>
          </a:p>
          <a:p>
            <a:r>
              <a:rPr lang="fr-FR" dirty="0"/>
              <a:t>Sous forme de tutoriel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b="1" u="sng" dirty="0">
                <a:solidFill>
                  <a:srgbClr val="00B050"/>
                </a:solidFill>
                <a:latin typeface="Bahnschrift SemiLight SemiConde" panose="020B0502040204020203" pitchFamily="34" charset="0"/>
              </a:rPr>
              <a:t>OBJECTIF FINAL DE LA MISSION :</a:t>
            </a:r>
          </a:p>
          <a:p>
            <a:pPr marL="0" indent="0">
              <a:buNone/>
            </a:pPr>
            <a:r>
              <a:rPr lang="fr-FR" dirty="0"/>
              <a:t>Avoir une émulateur contenant le dossier de l’application</a:t>
            </a:r>
          </a:p>
          <a:p>
            <a:pPr marL="0" indent="0">
              <a:buNone/>
            </a:pPr>
            <a:endParaRPr lang="fr-GP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1A2303E-6B75-490D-B01F-AD965E0F4DE7}"/>
              </a:ext>
            </a:extLst>
          </p:cNvPr>
          <p:cNvSpPr txBox="1">
            <a:spLocks/>
          </p:cNvSpPr>
          <p:nvPr/>
        </p:nvSpPr>
        <p:spPr>
          <a:xfrm>
            <a:off x="1495519" y="3175324"/>
            <a:ext cx="3384330" cy="3576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GP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6836D62-FB60-457D-8D9A-BC7C9573C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5941" y="1705154"/>
            <a:ext cx="5515406" cy="344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2171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9477B-78C8-4D7F-9CF4-D4BB0F23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913" y="1722259"/>
            <a:ext cx="10178322" cy="3413482"/>
          </a:xfrm>
        </p:spPr>
        <p:txBody>
          <a:bodyPr/>
          <a:lstStyle/>
          <a:p>
            <a:r>
              <a:rPr lang="fr-FR" dirty="0"/>
              <a:t>Interface entièrement en anglais </a:t>
            </a:r>
          </a:p>
          <a:p>
            <a:r>
              <a:rPr lang="fr-FR" dirty="0"/>
              <a:t>Environnement de développement et de test pour des applications mobiles Android. </a:t>
            </a:r>
          </a:p>
          <a:p>
            <a:r>
              <a:rPr lang="fr-FR" dirty="0"/>
              <a:t>Principalement constitué de fichiers en Java et de fichiers de configuration XML</a:t>
            </a:r>
          </a:p>
          <a:p>
            <a:r>
              <a:rPr lang="fr-FR" dirty="0"/>
              <a:t>Intégrant un émulateur qui permet de faire tourner un système Android virtuelle sur l’ordinateur 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/>
              <a:t>- Très intuitif et complet</a:t>
            </a:r>
          </a:p>
          <a:p>
            <a:pPr marL="0" indent="0" algn="ctr">
              <a:buNone/>
            </a:pPr>
            <a:r>
              <a:rPr lang="fr-FR" dirty="0"/>
              <a:t>- Développe de nouvelles fonctionnalités et améliore les fonctions après mise a jour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2484A24-95EC-4AC8-A3FD-87EBF6A3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222" y="1116879"/>
            <a:ext cx="10179050" cy="59582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/>
              <a:t>Rôle d'Android studio</a:t>
            </a:r>
            <a:endParaRPr lang="fr-GP" sz="2800" dirty="0"/>
          </a:p>
        </p:txBody>
      </p:sp>
    </p:spTree>
    <p:extLst>
      <p:ext uri="{BB962C8B-B14F-4D97-AF65-F5344CB8AC3E}">
        <p14:creationId xmlns:p14="http://schemas.microsoft.com/office/powerpoint/2010/main" val="20900186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4A9ED-B093-4037-B8DB-2D0C2680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FF0000"/>
                </a:solidFill>
              </a:rPr>
              <a:t>Problèmes</a:t>
            </a:r>
            <a:r>
              <a:rPr lang="fr-FR" sz="6000" dirty="0"/>
              <a:t> </a:t>
            </a:r>
            <a:br>
              <a:rPr lang="fr-FR" sz="6000" dirty="0"/>
            </a:br>
            <a:r>
              <a:rPr lang="fr-FR" sz="4000" dirty="0"/>
              <a:t>mission </a:t>
            </a:r>
            <a:r>
              <a:rPr lang="fr-FR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 </a:t>
            </a:r>
            <a:endParaRPr lang="fr-GP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307BEFF-0C97-4E8F-833C-E4B0888C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Problèmes rencontré de chacun :</a:t>
            </a:r>
          </a:p>
          <a:p>
            <a:pPr marL="0" indent="0">
              <a:buNone/>
            </a:pPr>
            <a:endParaRPr lang="fr-FR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highlight>
                  <a:srgbClr val="FFFF00"/>
                </a:highlight>
              </a:rPr>
              <a:t>BIANAY Elrich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rgbClr val="00B050"/>
                </a:solidFill>
              </a:rPr>
              <a:t>SOLUTIONS :</a:t>
            </a:r>
          </a:p>
          <a:p>
            <a:endParaRPr lang="fr-GP" dirty="0"/>
          </a:p>
        </p:txBody>
      </p:sp>
    </p:spTree>
    <p:extLst>
      <p:ext uri="{BB962C8B-B14F-4D97-AF65-F5344CB8AC3E}">
        <p14:creationId xmlns:p14="http://schemas.microsoft.com/office/powerpoint/2010/main" val="26347789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464DD-13D5-4D2E-8B61-B01C582C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788" y="1645333"/>
            <a:ext cx="4045088" cy="36332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0000"/>
                </a:solidFill>
                <a:highlight>
                  <a:srgbClr val="FFFF00"/>
                </a:highlight>
              </a:rPr>
              <a:t>GOUPTAR-TICKET Yanissa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b="1" dirty="0">
                <a:solidFill>
                  <a:schemeClr val="accent1"/>
                </a:solidFill>
              </a:rPr>
              <a:t>SOLUTION(S)</a:t>
            </a:r>
            <a:r>
              <a:rPr lang="fr-FR" b="1" dirty="0">
                <a:solidFill>
                  <a:srgbClr val="000000"/>
                </a:solidFill>
              </a:rPr>
              <a:t> :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r-FR" b="1" dirty="0">
              <a:solidFill>
                <a:srgbClr val="000000"/>
              </a:solidFill>
            </a:endParaRPr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4CC2F5A5-63D1-461F-ACB9-B95D5923B2F9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9171" y="645106"/>
            <a:ext cx="4894788" cy="5594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3957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1011</Words>
  <Application>Microsoft Office PowerPoint</Application>
  <PresentationFormat>Grand écran</PresentationFormat>
  <Paragraphs>178</Paragraphs>
  <Slides>37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6" baseType="lpstr">
      <vt:lpstr>Arial</vt:lpstr>
      <vt:lpstr>Bahnschrift Light Condensed</vt:lpstr>
      <vt:lpstr>Bahnschrift SemiLight SemiConde</vt:lpstr>
      <vt:lpstr>Calibri</vt:lpstr>
      <vt:lpstr>Gill Sans MT</vt:lpstr>
      <vt:lpstr>Impact</vt:lpstr>
      <vt:lpstr>Times New Roman</vt:lpstr>
      <vt:lpstr>Wingdings</vt:lpstr>
      <vt:lpstr>Badge</vt:lpstr>
      <vt:lpstr> PPE 3 : Développement en Java et SQL dans un environnement Android</vt:lpstr>
      <vt:lpstr>Sommaire</vt:lpstr>
      <vt:lpstr>Contexte du projet</vt:lpstr>
      <vt:lpstr>DESCRIPTION GLOBALE DE CHAQUE MISSIONS </vt:lpstr>
      <vt:lpstr>Réalisation des missions + Les problèmes rencontrés</vt:lpstr>
      <vt:lpstr>MISSION 1</vt:lpstr>
      <vt:lpstr>Rôle d'Android studio</vt:lpstr>
      <vt:lpstr>Problèmes  mission 1 </vt:lpstr>
      <vt:lpstr>Présentation PowerPoint</vt:lpstr>
      <vt:lpstr>Présentation PowerPoint</vt:lpstr>
      <vt:lpstr>Organisation de l’équipe</vt:lpstr>
      <vt:lpstr>MISSION 2</vt:lpstr>
      <vt:lpstr>Présentation de quelques requêtes</vt:lpstr>
      <vt:lpstr>Exemples DE Requêtes</vt:lpstr>
      <vt:lpstr>Requête 7: Rechercher le médicament dont le codeCIS est 60234100</vt:lpstr>
      <vt:lpstr>Requête 13 : exécuter la requête suivante</vt:lpstr>
      <vt:lpstr>REQUETE 17 Test sur les médicaments génériques</vt:lpstr>
      <vt:lpstr>REQUETE 17 Test sur les médicaments génériques</vt:lpstr>
      <vt:lpstr>REQUETE 20 &amp; 21 une vue qui permet de stocker le codeCIS d’un médicament et son nombre de substances (seulement ceux qui en ont plus de 10) +  affiche cette vue</vt:lpstr>
      <vt:lpstr>REQUETE 29 le nombre de médicaments par laboratoire. </vt:lpstr>
      <vt:lpstr>MISSION 3</vt:lpstr>
      <vt:lpstr> Rappel</vt:lpstr>
      <vt:lpstr>Instanciation des médicaments</vt:lpstr>
      <vt:lpstr>Résultat sur le smartphone</vt:lpstr>
      <vt:lpstr>hash code </vt:lpstr>
      <vt:lpstr>Présentation PowerPoint</vt:lpstr>
      <vt:lpstr>Présentation PowerPoint</vt:lpstr>
      <vt:lpstr>Présentation PowerPoint</vt:lpstr>
      <vt:lpstr>MISSION 4</vt:lpstr>
      <vt:lpstr>Étape 1 :  Comprendre ce qui a été dit dans la daily scrum</vt:lpstr>
      <vt:lpstr>Présentation PowerPoint</vt:lpstr>
      <vt:lpstr>Présentation PowerPoint</vt:lpstr>
      <vt:lpstr>Présentation PowerPoint</vt:lpstr>
      <vt:lpstr>Étape 2 :  TRAVAILLER SUR LES ARRAYLIST</vt:lpstr>
      <vt:lpstr>Problèmes généraux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PPE 3 : Développement en Java et SQL dans un environnement Android</dc:title>
  <dc:creator>Yanissa G.T</dc:creator>
  <cp:lastModifiedBy>Yanissa G.T</cp:lastModifiedBy>
  <cp:revision>12</cp:revision>
  <dcterms:created xsi:type="dcterms:W3CDTF">2020-10-08T10:45:18Z</dcterms:created>
  <dcterms:modified xsi:type="dcterms:W3CDTF">2020-10-08T12:17:01Z</dcterms:modified>
</cp:coreProperties>
</file>