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87" r:id="rId7"/>
    <p:sldId id="261" r:id="rId8"/>
    <p:sldId id="262" r:id="rId9"/>
    <p:sldId id="263" r:id="rId10"/>
    <p:sldId id="264" r:id="rId11"/>
    <p:sldId id="265" r:id="rId12"/>
    <p:sldId id="266" r:id="rId13"/>
    <p:sldId id="267" r:id="rId14"/>
    <p:sldId id="268" r:id="rId15"/>
    <p:sldId id="269" r:id="rId16"/>
    <p:sldId id="28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7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6236-FE98-69BD-2B96-68C0D2C6D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9B0B6C-98F7-8CFA-2E97-5DA00328B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72667E-D320-6B1E-F4F4-18EC7A10546D}"/>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5" name="Footer Placeholder 4">
            <a:extLst>
              <a:ext uri="{FF2B5EF4-FFF2-40B4-BE49-F238E27FC236}">
                <a16:creationId xmlns:a16="http://schemas.microsoft.com/office/drawing/2014/main" id="{92242E9D-2103-5C4F-E412-5A2AC0099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A7A76-FAE7-C94A-3423-5F6B130A9A53}"/>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157573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38F5-675E-4093-DEFE-013A216C8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1E479B-0CA6-9BDB-09A4-9814B12DA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47D93-6B16-A5DE-C3AB-3DDBA7C22760}"/>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5" name="Footer Placeholder 4">
            <a:extLst>
              <a:ext uri="{FF2B5EF4-FFF2-40B4-BE49-F238E27FC236}">
                <a16:creationId xmlns:a16="http://schemas.microsoft.com/office/drawing/2014/main" id="{9B124DB5-12E8-8DF0-FE6E-190475ED3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05113-41F1-8DDB-D37B-30D964187A58}"/>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376197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7BC99-C02D-06AC-81F9-4DA8B7B4B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438CB9-F478-A422-25D6-4F32DF6F0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5A75D-98A4-EA05-1536-382182B879BF}"/>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5" name="Footer Placeholder 4">
            <a:extLst>
              <a:ext uri="{FF2B5EF4-FFF2-40B4-BE49-F238E27FC236}">
                <a16:creationId xmlns:a16="http://schemas.microsoft.com/office/drawing/2014/main" id="{38B15C04-98D3-AE22-E7E2-7B623D860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E13CE-746C-5070-9625-8793C8540070}"/>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223478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7284-77D9-4CEB-2CC4-C89B1DF35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D1A0E-C893-EB92-E51D-9D2A2A05F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79B1D-EA37-0E3C-1DFA-04043A1F5D64}"/>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5" name="Footer Placeholder 4">
            <a:extLst>
              <a:ext uri="{FF2B5EF4-FFF2-40B4-BE49-F238E27FC236}">
                <a16:creationId xmlns:a16="http://schemas.microsoft.com/office/drawing/2014/main" id="{D10B5D79-0663-C805-B2DE-8FEB3898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C5207-839C-4745-05C5-A7CE95E9C98F}"/>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295535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9CBF-2887-4890-69F0-72BB97D27C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81DE9-EE1D-D96D-982B-54B02D2AD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CBC19E-7E1B-051C-041B-8C52F3382132}"/>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5" name="Footer Placeholder 4">
            <a:extLst>
              <a:ext uri="{FF2B5EF4-FFF2-40B4-BE49-F238E27FC236}">
                <a16:creationId xmlns:a16="http://schemas.microsoft.com/office/drawing/2014/main" id="{8FBF54C6-300F-4E46-1E24-AF07B8FC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3B886-B5B9-9FBC-BED9-F51711467602}"/>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269346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1759-7F07-77AE-9A7F-D6CAEC729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E066B-FEF4-DB57-8B97-201A25845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C4845-FDC8-2C0D-9CCD-1302FCF12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B0F632-A282-ECFE-AD19-1C835A97C375}"/>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6" name="Footer Placeholder 5">
            <a:extLst>
              <a:ext uri="{FF2B5EF4-FFF2-40B4-BE49-F238E27FC236}">
                <a16:creationId xmlns:a16="http://schemas.microsoft.com/office/drawing/2014/main" id="{460AC1C3-4C5C-6A9C-9F0E-A29278054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3507D-17F0-7870-ADD2-869E5DBCC48C}"/>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360560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A6B9-F28A-790F-B50D-37A00DF70C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0DCEEC-729C-4FE4-9921-81481BF29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3328DC-CB2B-75EF-D71B-2FA54526C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080277-B2C9-E7B8-A7AB-D3D29D6BE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994A3-AB64-1A65-46DF-0064CDFD6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DDBF4C-305B-4CF1-D07D-69C4C1DE8802}"/>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8" name="Footer Placeholder 7">
            <a:extLst>
              <a:ext uri="{FF2B5EF4-FFF2-40B4-BE49-F238E27FC236}">
                <a16:creationId xmlns:a16="http://schemas.microsoft.com/office/drawing/2014/main" id="{25265CA5-88E9-C22C-044A-DE77FBCC7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2E287-46D5-1F5C-C3D9-14E6D9CE90D5}"/>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349125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3F44-2840-6608-D850-90A16F90C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C72F1C-059E-0B2D-0ED9-CE04085584B4}"/>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4" name="Footer Placeholder 3">
            <a:extLst>
              <a:ext uri="{FF2B5EF4-FFF2-40B4-BE49-F238E27FC236}">
                <a16:creationId xmlns:a16="http://schemas.microsoft.com/office/drawing/2014/main" id="{F8392FF7-3E16-5936-B008-5A3F4A8F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39AC5A-8608-B0F3-92D6-B27BCCF91C40}"/>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10144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48A7E-62A0-1332-C18D-0C9F85F3D5C6}"/>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3" name="Footer Placeholder 2">
            <a:extLst>
              <a:ext uri="{FF2B5EF4-FFF2-40B4-BE49-F238E27FC236}">
                <a16:creationId xmlns:a16="http://schemas.microsoft.com/office/drawing/2014/main" id="{225A45E1-ED56-2DC4-86C1-DB497BFD6C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62FE0A-B871-3734-5AC9-F0428929FA60}"/>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259868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C36F-7CC9-20F0-8B05-50AA070C8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B7FB95-B3B7-6A18-637F-961B0D4F6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AE484-954C-CBE3-4892-54068AFF6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84294-4163-1984-3C35-4925E63A701B}"/>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6" name="Footer Placeholder 5">
            <a:extLst>
              <a:ext uri="{FF2B5EF4-FFF2-40B4-BE49-F238E27FC236}">
                <a16:creationId xmlns:a16="http://schemas.microsoft.com/office/drawing/2014/main" id="{615519C1-F346-F49A-8991-A6554155F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E4BA8-DC2C-A01B-8479-E2A0813031AA}"/>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17145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06B4-006F-0487-02D7-33CFAA451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AD97BA-300A-ED9B-1BA5-D758B0088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C75CA-C82A-2F2C-0F22-C15C0BBA1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F1C1F-24A9-E0CF-24DC-E8F9D77C6FFE}"/>
              </a:ext>
            </a:extLst>
          </p:cNvPr>
          <p:cNvSpPr>
            <a:spLocks noGrp="1"/>
          </p:cNvSpPr>
          <p:nvPr>
            <p:ph type="dt" sz="half" idx="10"/>
          </p:nvPr>
        </p:nvSpPr>
        <p:spPr/>
        <p:txBody>
          <a:bodyPr/>
          <a:lstStyle/>
          <a:p>
            <a:fld id="{BDAA5991-434D-4BA9-9076-9080547F3E97}" type="datetimeFigureOut">
              <a:rPr lang="en-US" smtClean="0"/>
              <a:t>5/12/2022</a:t>
            </a:fld>
            <a:endParaRPr lang="en-US"/>
          </a:p>
        </p:txBody>
      </p:sp>
      <p:sp>
        <p:nvSpPr>
          <p:cNvPr id="6" name="Footer Placeholder 5">
            <a:extLst>
              <a:ext uri="{FF2B5EF4-FFF2-40B4-BE49-F238E27FC236}">
                <a16:creationId xmlns:a16="http://schemas.microsoft.com/office/drawing/2014/main" id="{9A3DEF8D-F5CF-B674-A1BC-51A83CD67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D8A12-97CE-8A01-A410-A21CCE433658}"/>
              </a:ext>
            </a:extLst>
          </p:cNvPr>
          <p:cNvSpPr>
            <a:spLocks noGrp="1"/>
          </p:cNvSpPr>
          <p:nvPr>
            <p:ph type="sldNum" sz="quarter" idx="12"/>
          </p:nvPr>
        </p:nvSpPr>
        <p:spPr/>
        <p:txBody>
          <a:bodyPr/>
          <a:lstStyle/>
          <a:p>
            <a:fld id="{64913117-DD84-451C-A283-7E724029F0D1}" type="slidenum">
              <a:rPr lang="en-US" smtClean="0"/>
              <a:t>‹#›</a:t>
            </a:fld>
            <a:endParaRPr lang="en-US"/>
          </a:p>
        </p:txBody>
      </p:sp>
    </p:spTree>
    <p:extLst>
      <p:ext uri="{BB962C8B-B14F-4D97-AF65-F5344CB8AC3E}">
        <p14:creationId xmlns:p14="http://schemas.microsoft.com/office/powerpoint/2010/main" val="310087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C6804-94E1-F8AA-325C-8E4A48CC0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752107-E7D3-064F-4F2B-D159045273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3DC5C-A3D5-C5B7-C6FE-4ED7BC24B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A5991-434D-4BA9-9076-9080547F3E97}" type="datetimeFigureOut">
              <a:rPr lang="en-US" smtClean="0"/>
              <a:t>5/12/2022</a:t>
            </a:fld>
            <a:endParaRPr lang="en-US"/>
          </a:p>
        </p:txBody>
      </p:sp>
      <p:sp>
        <p:nvSpPr>
          <p:cNvPr id="5" name="Footer Placeholder 4">
            <a:extLst>
              <a:ext uri="{FF2B5EF4-FFF2-40B4-BE49-F238E27FC236}">
                <a16:creationId xmlns:a16="http://schemas.microsoft.com/office/drawing/2014/main" id="{6F58B222-DB14-0286-D554-C75C3D47B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6E05C-FF54-F9C0-9237-4BBB8F3041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13117-DD84-451C-A283-7E724029F0D1}" type="slidenum">
              <a:rPr lang="en-US" smtClean="0"/>
              <a:t>‹#›</a:t>
            </a:fld>
            <a:endParaRPr lang="en-US"/>
          </a:p>
        </p:txBody>
      </p:sp>
    </p:spTree>
    <p:extLst>
      <p:ext uri="{BB962C8B-B14F-4D97-AF65-F5344CB8AC3E}">
        <p14:creationId xmlns:p14="http://schemas.microsoft.com/office/powerpoint/2010/main" val="190573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11064254-0DF3-C745-F161-CC97EF33B194}"/>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89F386E8-9E20-F3EA-878B-8021F53E5C85}"/>
              </a:ext>
            </a:extLst>
          </p:cNvPr>
          <p:cNvSpPr>
            <a:spLocks noGrp="1"/>
          </p:cNvSpPr>
          <p:nvPr>
            <p:ph type="ctrTitle"/>
          </p:nvPr>
        </p:nvSpPr>
        <p:spPr>
          <a:xfrm>
            <a:off x="1524000" y="895927"/>
            <a:ext cx="9144000" cy="1166090"/>
          </a:xfrm>
        </p:spPr>
        <p:txBody>
          <a:bodyPr>
            <a:noAutofit/>
          </a:bodyPr>
          <a:lstStyle/>
          <a:p>
            <a:r>
              <a:rPr lang="en-US" sz="8800">
                <a:solidFill>
                  <a:srgbClr val="FFFFFF"/>
                </a:solidFill>
              </a:rPr>
              <a:t>Data Base</a:t>
            </a:r>
          </a:p>
        </p:txBody>
      </p:sp>
      <p:sp>
        <p:nvSpPr>
          <p:cNvPr id="3" name="Subtitle 2">
            <a:extLst>
              <a:ext uri="{FF2B5EF4-FFF2-40B4-BE49-F238E27FC236}">
                <a16:creationId xmlns:a16="http://schemas.microsoft.com/office/drawing/2014/main" id="{62C691F7-B8F9-5083-439F-C3E56BC1E333}"/>
              </a:ext>
            </a:extLst>
          </p:cNvPr>
          <p:cNvSpPr>
            <a:spLocks noGrp="1"/>
          </p:cNvSpPr>
          <p:nvPr>
            <p:ph type="subTitle" idx="1"/>
          </p:nvPr>
        </p:nvSpPr>
        <p:spPr>
          <a:xfrm>
            <a:off x="1524000" y="2164348"/>
            <a:ext cx="9144000" cy="2463069"/>
          </a:xfrm>
        </p:spPr>
        <p:txBody>
          <a:bodyPr>
            <a:normAutofit/>
          </a:bodyPr>
          <a:lstStyle/>
          <a:p>
            <a:r>
              <a:rPr lang="en-US" sz="4800">
                <a:solidFill>
                  <a:srgbClr val="FFFFFF"/>
                </a:solidFill>
              </a:rPr>
              <a:t>Final Project</a:t>
            </a:r>
          </a:p>
          <a:p>
            <a:r>
              <a:rPr lang="en-US" sz="4800">
                <a:solidFill>
                  <a:srgbClr val="FFFFFF"/>
                </a:solidFill>
              </a:rPr>
              <a:t>Clinic Management System</a:t>
            </a:r>
          </a:p>
          <a:p>
            <a:r>
              <a:rPr lang="en-US" sz="1400"/>
              <a:t>© Nevo Sharabi, Jaacov Biblow(ben ari), Yaniv Erlich</a:t>
            </a:r>
          </a:p>
          <a:p>
            <a:endParaRPr lang="en-US" sz="1400">
              <a:solidFill>
                <a:srgbClr val="FFFFFF"/>
              </a:solidFill>
            </a:endParaRPr>
          </a:p>
          <a:p>
            <a:endParaRPr lang="en-US" sz="4800">
              <a:solidFill>
                <a:srgbClr val="FFFFFF"/>
              </a:solidFill>
            </a:endParaRPr>
          </a:p>
        </p:txBody>
      </p:sp>
    </p:spTree>
    <p:extLst>
      <p:ext uri="{BB962C8B-B14F-4D97-AF65-F5344CB8AC3E}">
        <p14:creationId xmlns:p14="http://schemas.microsoft.com/office/powerpoint/2010/main" val="42756643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DCF06-FD0A-5605-D512-9C041CBD3DC4}"/>
              </a:ext>
            </a:extLst>
          </p:cNvPr>
          <p:cNvSpPr>
            <a:spLocks noGrp="1"/>
          </p:cNvSpPr>
          <p:nvPr>
            <p:ph idx="1"/>
          </p:nvPr>
        </p:nvSpPr>
        <p:spPr>
          <a:xfrm>
            <a:off x="6287655" y="502777"/>
            <a:ext cx="4434555" cy="6180034"/>
          </a:xfrm>
        </p:spPr>
        <p:txBody>
          <a:bodyPr>
            <a:normAutofit lnSpcReduction="10000"/>
          </a:bodyPr>
          <a:lstStyle/>
          <a:p>
            <a:pPr marL="0" indent="0">
              <a:buNone/>
            </a:pPr>
            <a:r>
              <a:rPr lang="en-US" sz="1600" b="1"/>
              <a:t>Room:</a:t>
            </a:r>
          </a:p>
          <a:p>
            <a:pPr marL="0" indent="0">
              <a:buNone/>
            </a:pPr>
            <a:r>
              <a:rPr lang="en-US" sz="1200"/>
              <a:t>CREATE TABLE Room </a:t>
            </a:r>
          </a:p>
          <a:p>
            <a:pPr marL="0" indent="0">
              <a:buNone/>
            </a:pPr>
            <a:r>
              <a:rPr lang="en-US" sz="1200"/>
              <a:t>( r_num INT NOT NULL,    </a:t>
            </a:r>
          </a:p>
          <a:p>
            <a:pPr marL="0" indent="0">
              <a:buNone/>
            </a:pPr>
            <a:r>
              <a:rPr lang="en-US" sz="1200"/>
              <a:t>r_type CHAR(25),    </a:t>
            </a:r>
          </a:p>
          <a:p>
            <a:pPr marL="0" indent="0">
              <a:buNone/>
            </a:pPr>
            <a:r>
              <a:rPr lang="en-US" sz="1200"/>
              <a:t>PRIMARY KEY (r_num))  </a:t>
            </a:r>
          </a:p>
          <a:p>
            <a:pPr marL="0" indent="0">
              <a:buNone/>
            </a:pPr>
            <a:r>
              <a:rPr lang="en-US" sz="1200"/>
              <a:t>ENGINE=INNODB;</a:t>
            </a:r>
          </a:p>
          <a:p>
            <a:pPr marL="0" indent="0">
              <a:buNone/>
            </a:pPr>
            <a:endParaRPr lang="en-US" sz="1200"/>
          </a:p>
          <a:p>
            <a:pPr marL="0" indent="0">
              <a:buNone/>
            </a:pPr>
            <a:r>
              <a:rPr lang="en-US" sz="1400" b="1"/>
              <a:t>Session:</a:t>
            </a:r>
          </a:p>
          <a:p>
            <a:pPr marL="0" indent="0">
              <a:buNone/>
            </a:pPr>
            <a:r>
              <a:rPr lang="en-US" sz="1200"/>
              <a:t>CREATE TABLE Session </a:t>
            </a:r>
          </a:p>
          <a:p>
            <a:pPr marL="0" indent="0">
              <a:buNone/>
            </a:pPr>
            <a:r>
              <a:rPr lang="en-US" sz="1200"/>
              <a:t>( s_id INT NOT NULL,   </a:t>
            </a:r>
          </a:p>
          <a:p>
            <a:pPr marL="0" indent="0">
              <a:buNone/>
            </a:pPr>
            <a:r>
              <a:rPr lang="en-US" sz="1200"/>
              <a:t> d_id INT NOT NULL,    </a:t>
            </a:r>
          </a:p>
          <a:p>
            <a:pPr marL="0" indent="0">
              <a:buNone/>
            </a:pPr>
            <a:r>
              <a:rPr lang="en-US" sz="1200"/>
              <a:t>p_id INT NOT NULL,    </a:t>
            </a:r>
          </a:p>
          <a:p>
            <a:pPr marL="0" indent="0">
              <a:buNone/>
            </a:pPr>
            <a:r>
              <a:rPr lang="en-US" sz="1200"/>
              <a:t>r_num INT NOT NULL,    </a:t>
            </a:r>
          </a:p>
          <a:p>
            <a:pPr marL="0" indent="0">
              <a:buNone/>
            </a:pPr>
            <a:r>
              <a:rPr lang="en-US" sz="1200"/>
              <a:t>s_date DATE,    </a:t>
            </a:r>
          </a:p>
          <a:p>
            <a:pPr marL="0" indent="0">
              <a:buNone/>
            </a:pPr>
            <a:r>
              <a:rPr lang="en-US" sz="1200"/>
              <a:t>s_hour TIME,    </a:t>
            </a:r>
          </a:p>
          <a:p>
            <a:pPr marL="0" indent="0">
              <a:buNone/>
            </a:pPr>
            <a:r>
              <a:rPr lang="en-US" sz="1200"/>
              <a:t>PRIMARY KEY (s_id),    </a:t>
            </a:r>
          </a:p>
          <a:p>
            <a:pPr marL="0" indent="0">
              <a:buNone/>
            </a:pPr>
            <a:r>
              <a:rPr lang="en-US" sz="1200"/>
              <a:t>CONSTRAINT fk_doctor_id_2 FOREIGN KEY (d_id)     REFERENCES Doctor (d_id),    </a:t>
            </a:r>
          </a:p>
          <a:p>
            <a:pPr marL="0" indent="0">
              <a:buNone/>
            </a:pPr>
            <a:r>
              <a:rPr lang="en-US" sz="1200"/>
              <a:t>CONSTRAINT fk_patient_id_1 FOREIGN KEY (p_id)        REFERENCES Patient (p_id),	</a:t>
            </a:r>
          </a:p>
          <a:p>
            <a:pPr marL="0" indent="0">
              <a:buNone/>
            </a:pPr>
            <a:r>
              <a:rPr lang="en-US" sz="1200"/>
              <a:t>CONSTRAINT fk_room_num_1 FOREIGN KEY (r_num)        REFERENCES Room (r_num)	)  </a:t>
            </a:r>
          </a:p>
          <a:p>
            <a:pPr marL="0" indent="0">
              <a:buNone/>
            </a:pPr>
            <a:r>
              <a:rPr lang="en-US" sz="1200"/>
              <a:t>ENGINE=INNODB;</a:t>
            </a:r>
          </a:p>
        </p:txBody>
      </p:sp>
      <p:sp>
        <p:nvSpPr>
          <p:cNvPr id="5" name="Content Placeholder 2">
            <a:extLst>
              <a:ext uri="{FF2B5EF4-FFF2-40B4-BE49-F238E27FC236}">
                <a16:creationId xmlns:a16="http://schemas.microsoft.com/office/drawing/2014/main" id="{E876DEFB-7549-E617-3DFA-2200B82395E7}"/>
              </a:ext>
            </a:extLst>
          </p:cNvPr>
          <p:cNvSpPr txBox="1">
            <a:spLocks/>
          </p:cNvSpPr>
          <p:nvPr/>
        </p:nvSpPr>
        <p:spPr>
          <a:xfrm>
            <a:off x="990600" y="502778"/>
            <a:ext cx="4434555" cy="582658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a:t>Patient:	</a:t>
            </a:r>
          </a:p>
          <a:p>
            <a:pPr marL="0" indent="0">
              <a:buFont typeface="Arial" panose="020B0604020202020204" pitchFamily="34" charset="0"/>
              <a:buNone/>
            </a:pPr>
            <a:r>
              <a:rPr lang="en-US" sz="1200"/>
              <a:t>CREATE TABLE Patient </a:t>
            </a:r>
            <a:r>
              <a:rPr lang="en-US" sz="1200" b="1"/>
              <a:t>	</a:t>
            </a:r>
            <a:r>
              <a:rPr lang="en-US" sz="1600" b="1"/>
              <a:t>				</a:t>
            </a:r>
            <a:endParaRPr lang="en-US" sz="1200"/>
          </a:p>
          <a:p>
            <a:pPr marL="0" indent="0">
              <a:buFont typeface="Arial" panose="020B0604020202020204" pitchFamily="34" charset="0"/>
              <a:buNone/>
            </a:pPr>
            <a:r>
              <a:rPr lang="en-US" sz="1200"/>
              <a:t>( p_id INT NOT NULL,    </a:t>
            </a:r>
          </a:p>
          <a:p>
            <a:pPr marL="0" indent="0">
              <a:buFont typeface="Arial" panose="020B0604020202020204" pitchFamily="34" charset="0"/>
              <a:buNone/>
            </a:pPr>
            <a:r>
              <a:rPr lang="en-US" sz="1200"/>
              <a:t>p_f_name CHAR(25) NOT NULL,   </a:t>
            </a:r>
          </a:p>
          <a:p>
            <a:pPr marL="0" indent="0">
              <a:buFont typeface="Arial" panose="020B0604020202020204" pitchFamily="34" charset="0"/>
              <a:buNone/>
            </a:pPr>
            <a:r>
              <a:rPr lang="en-US" sz="1200"/>
              <a:t> p_l_name CHAR(25) NOT NULL,   </a:t>
            </a:r>
          </a:p>
          <a:p>
            <a:pPr marL="0" indent="0">
              <a:buFont typeface="Arial" panose="020B0604020202020204" pitchFamily="34" charset="0"/>
              <a:buNone/>
            </a:pPr>
            <a:r>
              <a:rPr lang="en-US" sz="1200"/>
              <a:t> p_gender BOOL NOT NULL,    </a:t>
            </a:r>
          </a:p>
          <a:p>
            <a:pPr marL="0" indent="0">
              <a:buFont typeface="Arial" panose="020B0604020202020204" pitchFamily="34" charset="0"/>
              <a:buNone/>
            </a:pPr>
            <a:r>
              <a:rPr lang="en-US" sz="1200"/>
              <a:t>p_dob DATE NOT NULL,    </a:t>
            </a:r>
          </a:p>
          <a:p>
            <a:pPr marL="0" indent="0">
              <a:buFont typeface="Arial" panose="020B0604020202020204" pitchFamily="34" charset="0"/>
              <a:buNone/>
            </a:pPr>
            <a:r>
              <a:rPr lang="en-US" sz="1200"/>
              <a:t>p_age FLOAT,    </a:t>
            </a:r>
          </a:p>
          <a:p>
            <a:pPr marL="0" indent="0">
              <a:buFont typeface="Arial" panose="020B0604020202020204" pitchFamily="34" charset="0"/>
              <a:buNone/>
            </a:pPr>
            <a:r>
              <a:rPr lang="en-US" sz="1200"/>
              <a:t>PRIMARY KEY (p_id))  ENGINE=INNODB;</a:t>
            </a:r>
          </a:p>
          <a:p>
            <a:pPr marL="0" indent="0">
              <a:buFont typeface="Arial" panose="020B0604020202020204" pitchFamily="34" charset="0"/>
              <a:buNone/>
            </a:pPr>
            <a:endParaRPr lang="en-US" sz="1200"/>
          </a:p>
          <a:p>
            <a:pPr marL="0" indent="0">
              <a:buFont typeface="Arial" panose="020B0604020202020204" pitchFamily="34" charset="0"/>
              <a:buNone/>
            </a:pPr>
            <a:r>
              <a:rPr lang="en-US" sz="1700" b="1"/>
              <a:t>Schedule:</a:t>
            </a:r>
          </a:p>
          <a:p>
            <a:pPr marL="0" indent="0">
              <a:buFont typeface="Arial" panose="020B0604020202020204" pitchFamily="34" charset="0"/>
              <a:buNone/>
            </a:pPr>
            <a:r>
              <a:rPr lang="en-US" sz="1200"/>
              <a:t>CREATE TABLE Schedules </a:t>
            </a:r>
          </a:p>
          <a:p>
            <a:pPr marL="0" indent="0">
              <a:buFont typeface="Arial" panose="020B0604020202020204" pitchFamily="34" charset="0"/>
              <a:buNone/>
            </a:pPr>
            <a:r>
              <a:rPr lang="en-US" sz="1200"/>
              <a:t>( sc_id INT NOT NULL,    </a:t>
            </a:r>
          </a:p>
          <a:p>
            <a:pPr marL="0" indent="0">
              <a:buFont typeface="Arial" panose="020B0604020202020204" pitchFamily="34" charset="0"/>
              <a:buNone/>
            </a:pPr>
            <a:r>
              <a:rPr lang="en-US" sz="1200"/>
              <a:t>d_id INT NOT NULL,    </a:t>
            </a:r>
          </a:p>
          <a:p>
            <a:pPr marL="0" indent="0">
              <a:buFont typeface="Arial" panose="020B0604020202020204" pitchFamily="34" charset="0"/>
              <a:buNone/>
            </a:pPr>
            <a:r>
              <a:rPr lang="en-US" sz="1200"/>
              <a:t>c_name CHAR(25) NOT NULL,    </a:t>
            </a:r>
          </a:p>
          <a:p>
            <a:pPr marL="0" indent="0">
              <a:buFont typeface="Arial" panose="020B0604020202020204" pitchFamily="34" charset="0"/>
              <a:buNone/>
            </a:pPr>
            <a:r>
              <a:rPr lang="en-US" sz="1200"/>
              <a:t>sc_day CHAR(10),    </a:t>
            </a:r>
          </a:p>
          <a:p>
            <a:pPr marL="0" indent="0">
              <a:buFont typeface="Arial" panose="020B0604020202020204" pitchFamily="34" charset="0"/>
              <a:buNone/>
            </a:pPr>
            <a:r>
              <a:rPr lang="en-US" sz="1200"/>
              <a:t>sc_start_hour TIME,    </a:t>
            </a:r>
          </a:p>
          <a:p>
            <a:pPr marL="0" indent="0">
              <a:buFont typeface="Arial" panose="020B0604020202020204" pitchFamily="34" charset="0"/>
              <a:buNone/>
            </a:pPr>
            <a:r>
              <a:rPr lang="en-US" sz="1200"/>
              <a:t>sc_end_hour TIME,    </a:t>
            </a:r>
          </a:p>
          <a:p>
            <a:pPr marL="0" indent="0">
              <a:buFont typeface="Arial" panose="020B0604020202020204" pitchFamily="34" charset="0"/>
              <a:buNone/>
            </a:pPr>
            <a:r>
              <a:rPr lang="en-US" sz="1200"/>
              <a:t>PRIMARY KEY (sc_id),    </a:t>
            </a:r>
          </a:p>
          <a:p>
            <a:pPr marL="0" indent="0">
              <a:buFont typeface="Arial" panose="020B0604020202020204" pitchFamily="34" charset="0"/>
              <a:buNone/>
            </a:pPr>
            <a:r>
              <a:rPr lang="en-US" sz="1200"/>
              <a:t>CONSTRAINT fk_doctor_id_1 FOREIGN KEY (d_id)     REFERENCES Doctor (d_id),    </a:t>
            </a:r>
          </a:p>
          <a:p>
            <a:pPr marL="0" indent="0">
              <a:buFont typeface="Arial" panose="020B0604020202020204" pitchFamily="34" charset="0"/>
              <a:buNone/>
            </a:pPr>
            <a:r>
              <a:rPr lang="en-US" sz="1200"/>
              <a:t>CONSTRAINT fk_clinic FOREIGN KEY (c_name)     REFERENCES Clinic (c_name))  </a:t>
            </a:r>
          </a:p>
          <a:p>
            <a:pPr marL="0" indent="0">
              <a:buFont typeface="Arial" panose="020B0604020202020204" pitchFamily="34" charset="0"/>
              <a:buNone/>
            </a:pPr>
            <a:r>
              <a:rPr lang="en-US" sz="1200"/>
              <a:t>ENGINE=INNODB;</a:t>
            </a:r>
          </a:p>
        </p:txBody>
      </p:sp>
    </p:spTree>
    <p:extLst>
      <p:ext uri="{BB962C8B-B14F-4D97-AF65-F5344CB8AC3E}">
        <p14:creationId xmlns:p14="http://schemas.microsoft.com/office/powerpoint/2010/main" val="54844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E2338-DF0C-E952-07E5-339D3CA4CA0A}"/>
              </a:ext>
            </a:extLst>
          </p:cNvPr>
          <p:cNvSpPr>
            <a:spLocks noGrp="1"/>
          </p:cNvSpPr>
          <p:nvPr>
            <p:ph idx="1"/>
          </p:nvPr>
        </p:nvSpPr>
        <p:spPr>
          <a:xfrm>
            <a:off x="200891" y="129309"/>
            <a:ext cx="4528127" cy="6548582"/>
          </a:xfrm>
        </p:spPr>
        <p:txBody>
          <a:bodyPr>
            <a:normAutofit/>
          </a:bodyPr>
          <a:lstStyle/>
          <a:p>
            <a:pPr marL="0" indent="0">
              <a:buNone/>
            </a:pPr>
            <a:r>
              <a:rPr lang="en-US" sz="1400" b="1"/>
              <a:t>Prescription:</a:t>
            </a:r>
            <a:endParaRPr lang="en-US" sz="1400"/>
          </a:p>
          <a:p>
            <a:pPr marL="0" indent="0">
              <a:buNone/>
            </a:pPr>
            <a:r>
              <a:rPr lang="en-US" sz="1200"/>
              <a:t>CREATE TABLE Prescription</a:t>
            </a:r>
          </a:p>
          <a:p>
            <a:pPr marL="0" indent="0">
              <a:buNone/>
            </a:pPr>
            <a:r>
              <a:rPr lang="en-US" sz="1200"/>
              <a:t> ( prsc_id INT NOT NULL,    </a:t>
            </a:r>
          </a:p>
          <a:p>
            <a:pPr marL="0" indent="0">
              <a:buNone/>
            </a:pPr>
            <a:r>
              <a:rPr lang="en-US" sz="1200"/>
              <a:t>s_id INT NOT NULL,   </a:t>
            </a:r>
          </a:p>
          <a:p>
            <a:pPr marL="0" indent="0">
              <a:buNone/>
            </a:pPr>
            <a:r>
              <a:rPr lang="en-US" sz="1200"/>
              <a:t> prsc_date CHAR(25),    </a:t>
            </a:r>
          </a:p>
          <a:p>
            <a:pPr marL="0" indent="0">
              <a:buNone/>
            </a:pPr>
            <a:r>
              <a:rPr lang="en-US" sz="1200"/>
              <a:t>PRIMARY KEY (prsc_id),    </a:t>
            </a:r>
          </a:p>
          <a:p>
            <a:pPr marL="0" indent="0">
              <a:buNone/>
            </a:pPr>
            <a:r>
              <a:rPr lang="en-US" sz="1200"/>
              <a:t>CONSTRAINT fk_session_id_1 FOREIGN KEY (s_id)        REFERENCES Session (s_id)) </a:t>
            </a:r>
          </a:p>
          <a:p>
            <a:pPr marL="0" indent="0">
              <a:buNone/>
            </a:pPr>
            <a:r>
              <a:rPr lang="en-US" sz="1200"/>
              <a:t> ENGINE=INNODB;</a:t>
            </a:r>
          </a:p>
          <a:p>
            <a:pPr marL="0" indent="0">
              <a:buNone/>
            </a:pPr>
            <a:endParaRPr lang="en-US" sz="1200"/>
          </a:p>
          <a:p>
            <a:pPr marL="0" indent="0">
              <a:buNone/>
            </a:pPr>
            <a:r>
              <a:rPr lang="en-US" sz="1400" b="1"/>
              <a:t>Analysis:</a:t>
            </a:r>
          </a:p>
          <a:p>
            <a:pPr marL="0" indent="0">
              <a:buNone/>
            </a:pPr>
            <a:r>
              <a:rPr lang="en-US" sz="1200"/>
              <a:t>CREATE TABLE Analysis </a:t>
            </a:r>
          </a:p>
          <a:p>
            <a:pPr marL="0" indent="0">
              <a:buNone/>
            </a:pPr>
            <a:r>
              <a:rPr lang="en-US" sz="1200"/>
              <a:t>( a_id INT NOT NULL,	</a:t>
            </a:r>
          </a:p>
          <a:p>
            <a:pPr marL="0" indent="0">
              <a:buNone/>
            </a:pPr>
            <a:r>
              <a:rPr lang="en-US" sz="1200"/>
              <a:t>s_id INT NOT NULL,   </a:t>
            </a:r>
          </a:p>
          <a:p>
            <a:pPr marL="0" indent="0">
              <a:buNone/>
            </a:pPr>
            <a:r>
              <a:rPr lang="en-US" sz="1200"/>
              <a:t> a_RBC FLOAT,    </a:t>
            </a:r>
          </a:p>
          <a:p>
            <a:pPr marL="0" indent="0">
              <a:buNone/>
            </a:pPr>
            <a:r>
              <a:rPr lang="en-US" sz="1200"/>
              <a:t>a_WBC FLOAT,    </a:t>
            </a:r>
          </a:p>
          <a:p>
            <a:pPr marL="0" indent="0">
              <a:buNone/>
            </a:pPr>
            <a:r>
              <a:rPr lang="en-US" sz="1200"/>
              <a:t>a_HGB FLOAT,   </a:t>
            </a:r>
          </a:p>
          <a:p>
            <a:pPr marL="0" indent="0">
              <a:buNone/>
            </a:pPr>
            <a:r>
              <a:rPr lang="en-US" sz="1200"/>
              <a:t> PRIMARY KEY (a_id),    </a:t>
            </a:r>
          </a:p>
          <a:p>
            <a:pPr marL="0" indent="0">
              <a:buNone/>
            </a:pPr>
            <a:r>
              <a:rPr lang="en-US" sz="1200"/>
              <a:t>CONSTRAINT fk_session_id_2 FOREIGN KEY (s_id)        REFERENCES Session (s_id))  </a:t>
            </a:r>
          </a:p>
          <a:p>
            <a:pPr marL="0" indent="0">
              <a:buNone/>
            </a:pPr>
            <a:r>
              <a:rPr lang="en-US" sz="1200"/>
              <a:t>ENGINE=INNODB;</a:t>
            </a:r>
          </a:p>
        </p:txBody>
      </p:sp>
      <p:sp>
        <p:nvSpPr>
          <p:cNvPr id="4" name="Content Placeholder 2">
            <a:extLst>
              <a:ext uri="{FF2B5EF4-FFF2-40B4-BE49-F238E27FC236}">
                <a16:creationId xmlns:a16="http://schemas.microsoft.com/office/drawing/2014/main" id="{9D06EA66-9B5C-5056-3DA3-F38829A662C9}"/>
              </a:ext>
            </a:extLst>
          </p:cNvPr>
          <p:cNvSpPr txBox="1">
            <a:spLocks/>
          </p:cNvSpPr>
          <p:nvPr/>
        </p:nvSpPr>
        <p:spPr>
          <a:xfrm>
            <a:off x="4729019" y="104794"/>
            <a:ext cx="4143285" cy="6548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a:t>Diagnosis:</a:t>
            </a:r>
          </a:p>
          <a:p>
            <a:pPr marL="0" indent="0">
              <a:buFont typeface="Arial" panose="020B0604020202020204" pitchFamily="34" charset="0"/>
              <a:buNone/>
            </a:pPr>
            <a:r>
              <a:rPr lang="en-US" sz="1200"/>
              <a:t>CREATE TABLE Diagnosis </a:t>
            </a:r>
          </a:p>
          <a:p>
            <a:pPr marL="0" indent="0">
              <a:buFont typeface="Arial" panose="020B0604020202020204" pitchFamily="34" charset="0"/>
              <a:buNone/>
            </a:pPr>
            <a:r>
              <a:rPr lang="en-US" sz="1200"/>
              <a:t>( diag_id INT NOT NULL,   </a:t>
            </a:r>
          </a:p>
          <a:p>
            <a:pPr marL="0" indent="0">
              <a:buFont typeface="Arial" panose="020B0604020202020204" pitchFamily="34" charset="0"/>
              <a:buNone/>
            </a:pPr>
            <a:r>
              <a:rPr lang="en-US" sz="1200"/>
              <a:t> diag_name CHAR(30),    </a:t>
            </a:r>
          </a:p>
          <a:p>
            <a:pPr marL="0" indent="0">
              <a:buFont typeface="Arial" panose="020B0604020202020204" pitchFamily="34" charset="0"/>
              <a:buNone/>
            </a:pPr>
            <a:r>
              <a:rPr lang="en-US" sz="1200"/>
              <a:t>PRIMARY KEY (diag_id))  </a:t>
            </a:r>
          </a:p>
          <a:p>
            <a:pPr marL="0" indent="0">
              <a:buFont typeface="Arial" panose="020B0604020202020204" pitchFamily="34" charset="0"/>
              <a:buNone/>
            </a:pPr>
            <a:r>
              <a:rPr lang="en-US" sz="1200"/>
              <a:t>ENGINE=INNODB;</a:t>
            </a:r>
          </a:p>
          <a:p>
            <a:pPr marL="0" indent="0">
              <a:buFont typeface="Arial" panose="020B0604020202020204" pitchFamily="34" charset="0"/>
              <a:buNone/>
            </a:pPr>
            <a:endParaRPr lang="en-US" sz="1200"/>
          </a:p>
          <a:p>
            <a:pPr marL="0" indent="0">
              <a:buFont typeface="Arial" panose="020B0604020202020204" pitchFamily="34" charset="0"/>
              <a:buNone/>
            </a:pPr>
            <a:r>
              <a:rPr lang="en-US" sz="1400" b="1"/>
              <a:t>DOS(Diagnosis of Session) : </a:t>
            </a:r>
          </a:p>
          <a:p>
            <a:pPr marL="0" indent="0">
              <a:buFont typeface="Arial" panose="020B0604020202020204" pitchFamily="34" charset="0"/>
              <a:buNone/>
            </a:pPr>
            <a:r>
              <a:rPr lang="en-US" sz="1200"/>
              <a:t>CREATE TABLE DOS </a:t>
            </a:r>
          </a:p>
          <a:p>
            <a:pPr marL="0" indent="0">
              <a:buFont typeface="Arial" panose="020B0604020202020204" pitchFamily="34" charset="0"/>
              <a:buNone/>
            </a:pPr>
            <a:r>
              <a:rPr lang="en-US" sz="1200"/>
              <a:t>( diag_id INT NOT NULL,   </a:t>
            </a:r>
          </a:p>
          <a:p>
            <a:pPr marL="0" indent="0">
              <a:buFont typeface="Arial" panose="020B0604020202020204" pitchFamily="34" charset="0"/>
              <a:buNone/>
            </a:pPr>
            <a:r>
              <a:rPr lang="en-US" sz="1200"/>
              <a:t> s_id INT NOT NULL,        </a:t>
            </a:r>
          </a:p>
          <a:p>
            <a:pPr marL="0" indent="0">
              <a:buFont typeface="Arial" panose="020B0604020202020204" pitchFamily="34" charset="0"/>
              <a:buNone/>
            </a:pPr>
            <a:r>
              <a:rPr lang="en-US" sz="1200"/>
              <a:t>CONSTRAINT fk_diagnosis_id_1 FOREIGN KEY (diag_id)        REFERENCES Diagnosis (diag_id),   </a:t>
            </a:r>
          </a:p>
          <a:p>
            <a:pPr marL="0" indent="0">
              <a:buFont typeface="Arial" panose="020B0604020202020204" pitchFamily="34" charset="0"/>
              <a:buNone/>
            </a:pPr>
            <a:r>
              <a:rPr lang="en-US" sz="1200"/>
              <a:t> CONSTRAINT fk_session_id_3 FOREIGN KEY (s_id) REFERENCES Session (s_id))  </a:t>
            </a:r>
          </a:p>
          <a:p>
            <a:pPr marL="0" indent="0">
              <a:buFont typeface="Arial" panose="020B0604020202020204" pitchFamily="34" charset="0"/>
              <a:buNone/>
            </a:pPr>
            <a:r>
              <a:rPr lang="en-US" sz="1200"/>
              <a:t>ENGINE=INNODB;</a:t>
            </a:r>
          </a:p>
          <a:p>
            <a:pPr marL="0" indent="0">
              <a:buFont typeface="Arial" panose="020B0604020202020204" pitchFamily="34" charset="0"/>
              <a:buNone/>
            </a:pPr>
            <a:r>
              <a:rPr lang="en-US" sz="1200"/>
              <a:t>CREATE TABLE Medicine </a:t>
            </a:r>
          </a:p>
          <a:p>
            <a:pPr marL="0" indent="0">
              <a:buFont typeface="Arial" panose="020B0604020202020204" pitchFamily="34" charset="0"/>
              <a:buNone/>
            </a:pPr>
            <a:r>
              <a:rPr lang="en-US" sz="1200"/>
              <a:t>( m_id INT NOT NULL,   </a:t>
            </a:r>
          </a:p>
          <a:p>
            <a:pPr marL="0" indent="0">
              <a:buFont typeface="Arial" panose="020B0604020202020204" pitchFamily="34" charset="0"/>
              <a:buNone/>
            </a:pPr>
            <a:r>
              <a:rPr lang="en-US" sz="1200"/>
              <a:t> m_name CHAR(30),    </a:t>
            </a:r>
          </a:p>
          <a:p>
            <a:pPr marL="0" indent="0">
              <a:buFont typeface="Arial" panose="020B0604020202020204" pitchFamily="34" charset="0"/>
              <a:buNone/>
            </a:pPr>
            <a:r>
              <a:rPr lang="en-US" sz="1200"/>
              <a:t>PRIMARY KEY (m_id))  </a:t>
            </a:r>
          </a:p>
          <a:p>
            <a:pPr marL="0" indent="0">
              <a:buFont typeface="Arial" panose="020B0604020202020204" pitchFamily="34" charset="0"/>
              <a:buNone/>
            </a:pPr>
            <a:r>
              <a:rPr lang="en-US" sz="1200"/>
              <a:t>ENGINE=INNODB;</a:t>
            </a:r>
          </a:p>
          <a:p>
            <a:pPr marL="0" indent="0">
              <a:buFont typeface="Arial" panose="020B0604020202020204" pitchFamily="34" charset="0"/>
              <a:buNone/>
            </a:pPr>
            <a:endParaRPr lang="en-US" sz="1200"/>
          </a:p>
        </p:txBody>
      </p:sp>
      <p:sp>
        <p:nvSpPr>
          <p:cNvPr id="5" name="Content Placeholder 2">
            <a:extLst>
              <a:ext uri="{FF2B5EF4-FFF2-40B4-BE49-F238E27FC236}">
                <a16:creationId xmlns:a16="http://schemas.microsoft.com/office/drawing/2014/main" id="{A082AB6B-5A79-428F-32CF-655ACE16A8F0}"/>
              </a:ext>
            </a:extLst>
          </p:cNvPr>
          <p:cNvSpPr txBox="1">
            <a:spLocks/>
          </p:cNvSpPr>
          <p:nvPr/>
        </p:nvSpPr>
        <p:spPr>
          <a:xfrm>
            <a:off x="8607385" y="117052"/>
            <a:ext cx="3185812" cy="6548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a:p>
        </p:txBody>
      </p:sp>
      <p:sp>
        <p:nvSpPr>
          <p:cNvPr id="6" name="Content Placeholder 2">
            <a:extLst>
              <a:ext uri="{FF2B5EF4-FFF2-40B4-BE49-F238E27FC236}">
                <a16:creationId xmlns:a16="http://schemas.microsoft.com/office/drawing/2014/main" id="{8E28F02E-98EC-6FC4-0A58-85AE709884F7}"/>
              </a:ext>
            </a:extLst>
          </p:cNvPr>
          <p:cNvSpPr txBox="1">
            <a:spLocks/>
          </p:cNvSpPr>
          <p:nvPr/>
        </p:nvSpPr>
        <p:spPr>
          <a:xfrm>
            <a:off x="8872304" y="80279"/>
            <a:ext cx="3185812" cy="6548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a:p>
        </p:txBody>
      </p:sp>
      <p:sp>
        <p:nvSpPr>
          <p:cNvPr id="7" name="Content Placeholder 2">
            <a:extLst>
              <a:ext uri="{FF2B5EF4-FFF2-40B4-BE49-F238E27FC236}">
                <a16:creationId xmlns:a16="http://schemas.microsoft.com/office/drawing/2014/main" id="{A73C9B39-001F-4466-DC84-BAEE9A91D25F}"/>
              </a:ext>
            </a:extLst>
          </p:cNvPr>
          <p:cNvSpPr txBox="1">
            <a:spLocks/>
          </p:cNvSpPr>
          <p:nvPr/>
        </p:nvSpPr>
        <p:spPr>
          <a:xfrm>
            <a:off x="8805298" y="154709"/>
            <a:ext cx="3185812" cy="6548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t>Lines In Prescription:</a:t>
            </a:r>
          </a:p>
          <a:p>
            <a:pPr marL="0" indent="0">
              <a:buFont typeface="Arial" panose="020B0604020202020204" pitchFamily="34" charset="0"/>
              <a:buNone/>
            </a:pPr>
            <a:r>
              <a:rPr lang="en-US" sz="1200"/>
              <a:t>CREATE TABLE Lines_In_Prescription</a:t>
            </a:r>
          </a:p>
          <a:p>
            <a:pPr marL="0" indent="0">
              <a:buFont typeface="Arial" panose="020B0604020202020204" pitchFamily="34" charset="0"/>
              <a:buNone/>
            </a:pPr>
            <a:r>
              <a:rPr lang="en-US" sz="1200"/>
              <a:t> ( line_num INT NOT NULL,    </a:t>
            </a:r>
          </a:p>
          <a:p>
            <a:pPr marL="0" indent="0">
              <a:buFont typeface="Arial" panose="020B0604020202020204" pitchFamily="34" charset="0"/>
              <a:buNone/>
            </a:pPr>
            <a:r>
              <a:rPr lang="en-US" sz="1200"/>
              <a:t>prsc_id INT NOT NULL,    </a:t>
            </a:r>
          </a:p>
          <a:p>
            <a:pPr marL="0" indent="0">
              <a:buFont typeface="Arial" panose="020B0604020202020204" pitchFamily="34" charset="0"/>
              <a:buNone/>
            </a:pPr>
            <a:r>
              <a:rPr lang="en-US" sz="1200"/>
              <a:t>m_id INT NOT NULL,    </a:t>
            </a:r>
          </a:p>
          <a:p>
            <a:pPr marL="0" indent="0">
              <a:buFont typeface="Arial" panose="020B0604020202020204" pitchFamily="34" charset="0"/>
              <a:buNone/>
            </a:pPr>
            <a:r>
              <a:rPr lang="en-US" sz="1200"/>
              <a:t>lip_amount INT,        </a:t>
            </a:r>
          </a:p>
          <a:p>
            <a:pPr marL="0" indent="0">
              <a:buFont typeface="Arial" panose="020B0604020202020204" pitchFamily="34" charset="0"/>
              <a:buNone/>
            </a:pPr>
            <a:r>
              <a:rPr lang="en-US" sz="1200"/>
              <a:t>PRIMARY KEY (prsc_id, line_num),        CONSTRAINT fk_prescription_id_1 FOREIGN KEY (prsc_id) REFERENCES Prescription (prsc_id),    </a:t>
            </a:r>
          </a:p>
          <a:p>
            <a:pPr marL="0" indent="0">
              <a:buFont typeface="Arial" panose="020B0604020202020204" pitchFamily="34" charset="0"/>
              <a:buNone/>
            </a:pPr>
            <a:r>
              <a:rPr lang="en-US" sz="1200"/>
              <a:t>CONSTRAINT fk_medicine_id_1 FOREIGN KEY (m_id)    REFERENCES Medicine (m_id))  ENGINE=INNODB;;</a:t>
            </a:r>
          </a:p>
          <a:p>
            <a:pPr marL="0" indent="0">
              <a:buFont typeface="Arial" panose="020B0604020202020204" pitchFamily="34" charset="0"/>
              <a:buNone/>
            </a:pPr>
            <a:endParaRPr lang="en-US" sz="1200"/>
          </a:p>
        </p:txBody>
      </p:sp>
    </p:spTree>
    <p:extLst>
      <p:ext uri="{BB962C8B-B14F-4D97-AF65-F5344CB8AC3E}">
        <p14:creationId xmlns:p14="http://schemas.microsoft.com/office/powerpoint/2010/main" val="330499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96A70-BA19-8112-0313-F0DC6C372C3D}"/>
              </a:ext>
            </a:extLst>
          </p:cNvPr>
          <p:cNvSpPr>
            <a:spLocks noGrp="1"/>
          </p:cNvSpPr>
          <p:nvPr>
            <p:ph type="title"/>
          </p:nvPr>
        </p:nvSpPr>
        <p:spPr>
          <a:xfrm>
            <a:off x="1156851" y="637762"/>
            <a:ext cx="9888496" cy="900131"/>
          </a:xfrm>
        </p:spPr>
        <p:txBody>
          <a:bodyPr anchor="t">
            <a:normAutofit fontScale="90000"/>
          </a:bodyPr>
          <a:lstStyle/>
          <a:p>
            <a:r>
              <a:rPr lang="en-US" sz="4000">
                <a:solidFill>
                  <a:schemeClr val="bg1"/>
                </a:solidFill>
              </a:rPr>
              <a:t>				</a:t>
            </a:r>
            <a:r>
              <a:rPr lang="en-US" sz="6000">
                <a:solidFill>
                  <a:schemeClr val="bg1"/>
                </a:solidFill>
              </a:rPr>
              <a:t>Insertion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70347F-00BA-583D-40AD-A3B5ECF7C1AF}"/>
              </a:ext>
            </a:extLst>
          </p:cNvPr>
          <p:cNvSpPr>
            <a:spLocks noGrp="1"/>
          </p:cNvSpPr>
          <p:nvPr>
            <p:ph idx="1"/>
          </p:nvPr>
        </p:nvSpPr>
        <p:spPr>
          <a:xfrm>
            <a:off x="1155548" y="2217343"/>
            <a:ext cx="4349325" cy="3959619"/>
          </a:xfrm>
        </p:spPr>
        <p:txBody>
          <a:bodyPr>
            <a:normAutofit fontScale="85000" lnSpcReduction="20000"/>
          </a:bodyPr>
          <a:lstStyle/>
          <a:p>
            <a:pPr marL="0" indent="0">
              <a:buNone/>
            </a:pPr>
            <a:endParaRPr lang="en-US" sz="1000"/>
          </a:p>
          <a:p>
            <a:pPr marL="0" indent="0">
              <a:buNone/>
            </a:pPr>
            <a:r>
              <a:rPr lang="en-US" sz="1300"/>
              <a:t>insert into </a:t>
            </a:r>
            <a:r>
              <a:rPr lang="en-US" sz="1300" b="1"/>
              <a:t>Doctor</a:t>
            </a:r>
            <a:r>
              <a:rPr lang="en-US" sz="1300"/>
              <a:t> values				</a:t>
            </a:r>
          </a:p>
          <a:p>
            <a:pPr marL="0" indent="0">
              <a:buNone/>
            </a:pPr>
            <a:r>
              <a:rPr lang="en-US" sz="1300"/>
              <a:t>(341270111, "Ross", "Geller", 0, 20, '1994-9-8', null, null),</a:t>
            </a:r>
          </a:p>
          <a:p>
            <a:pPr marL="0" indent="0">
              <a:buNone/>
            </a:pPr>
            <a:r>
              <a:rPr lang="en-US" sz="1300"/>
              <a:t>(341270222, "Rachel", "Green", 1, 10, '1969-2-11', null, 341270111),</a:t>
            </a:r>
          </a:p>
          <a:p>
            <a:pPr marL="0" indent="0">
              <a:buNone/>
            </a:pPr>
            <a:r>
              <a:rPr lang="en-US" sz="1300"/>
              <a:t>(341270333, "Monika", "Geller", 1, 12, '1964-6-15', null, 341270111),</a:t>
            </a:r>
          </a:p>
          <a:p>
            <a:pPr marL="0" indent="0">
              <a:buNone/>
            </a:pPr>
            <a:r>
              <a:rPr lang="en-US" sz="1300"/>
              <a:t>(341270444, "Phoebe", "Buffay", 1, 5, '1963-7-30', null, 341270111),</a:t>
            </a:r>
          </a:p>
          <a:p>
            <a:pPr marL="0" indent="0">
              <a:buNone/>
            </a:pPr>
            <a:r>
              <a:rPr lang="en-US" sz="1300"/>
              <a:t>(341270555, "Joey", "Tribbiani", 0, 8, '1967-7-25', null, 341270111),</a:t>
            </a:r>
          </a:p>
          <a:p>
            <a:pPr marL="0" indent="0">
              <a:buNone/>
            </a:pPr>
            <a:r>
              <a:rPr lang="en-US" sz="1300"/>
              <a:t>(341270666, "Chandler", "Bing", 0, 14, '1969-8-19', null, 341270111);</a:t>
            </a:r>
          </a:p>
          <a:p>
            <a:pPr marL="0" indent="0">
              <a:buNone/>
            </a:pPr>
            <a:endParaRPr lang="en-US" sz="1300"/>
          </a:p>
          <a:p>
            <a:pPr marL="0" indent="0">
              <a:buNone/>
            </a:pPr>
            <a:r>
              <a:rPr lang="en-US" sz="1300"/>
              <a:t>INSERT INTO </a:t>
            </a:r>
            <a:r>
              <a:rPr lang="en-US" sz="1300" b="1"/>
              <a:t>Room</a:t>
            </a:r>
            <a:r>
              <a:rPr lang="en-US" sz="1300"/>
              <a:t> VALUES</a:t>
            </a:r>
          </a:p>
          <a:p>
            <a:pPr marL="0" indent="0">
              <a:buNone/>
            </a:pPr>
            <a:r>
              <a:rPr lang="en-US" sz="1300"/>
              <a:t>(1,"Lab"),(2,"Lab"),</a:t>
            </a:r>
          </a:p>
          <a:p>
            <a:pPr marL="0" indent="0">
              <a:buNone/>
            </a:pPr>
            <a:r>
              <a:rPr lang="en-US" sz="1300"/>
              <a:t>(3,"Examination"),</a:t>
            </a:r>
          </a:p>
          <a:p>
            <a:pPr marL="0" indent="0">
              <a:buNone/>
            </a:pPr>
            <a:r>
              <a:rPr lang="en-US" sz="1300"/>
              <a:t>(4,"Examination"),</a:t>
            </a:r>
          </a:p>
          <a:p>
            <a:pPr marL="0" indent="0">
              <a:buNone/>
            </a:pPr>
            <a:r>
              <a:rPr lang="en-US" sz="1300"/>
              <a:t>(5,"Examination"),</a:t>
            </a:r>
          </a:p>
          <a:p>
            <a:pPr marL="0" indent="0">
              <a:buNone/>
            </a:pPr>
            <a:r>
              <a:rPr lang="en-US" sz="1300"/>
              <a:t>(6,"Examination");</a:t>
            </a:r>
          </a:p>
        </p:txBody>
      </p:sp>
      <p:sp>
        <p:nvSpPr>
          <p:cNvPr id="9" name="Content Placeholder 2">
            <a:extLst>
              <a:ext uri="{FF2B5EF4-FFF2-40B4-BE49-F238E27FC236}">
                <a16:creationId xmlns:a16="http://schemas.microsoft.com/office/drawing/2014/main" id="{145ED693-68DE-5DBA-82CC-DB599D1BE8A2}"/>
              </a:ext>
            </a:extLst>
          </p:cNvPr>
          <p:cNvSpPr txBox="1">
            <a:spLocks/>
          </p:cNvSpPr>
          <p:nvPr/>
        </p:nvSpPr>
        <p:spPr>
          <a:xfrm>
            <a:off x="5668008" y="2355815"/>
            <a:ext cx="4349325" cy="3959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t>INSERT INTO </a:t>
            </a:r>
            <a:r>
              <a:rPr lang="en-US" sz="1200" b="1"/>
              <a:t>Diagnosis</a:t>
            </a:r>
            <a:r>
              <a:rPr lang="en-US" sz="1200"/>
              <a:t> VALUES</a:t>
            </a:r>
          </a:p>
          <a:p>
            <a:pPr marL="0" indent="0">
              <a:buFont typeface="Arial" panose="020B0604020202020204" pitchFamily="34" charset="0"/>
              <a:buNone/>
            </a:pPr>
            <a:r>
              <a:rPr lang="en-US" sz="1200"/>
              <a:t>(100,"Covid-19"),</a:t>
            </a:r>
          </a:p>
          <a:p>
            <a:pPr marL="0" indent="0">
              <a:buFont typeface="Arial" panose="020B0604020202020204" pitchFamily="34" charset="0"/>
              <a:buNone/>
            </a:pPr>
            <a:r>
              <a:rPr lang="en-US" sz="1200"/>
              <a:t>(101,"Flue"),</a:t>
            </a:r>
          </a:p>
          <a:p>
            <a:pPr marL="0" indent="0">
              <a:buFont typeface="Arial" panose="020B0604020202020204" pitchFamily="34" charset="0"/>
              <a:buNone/>
            </a:pPr>
            <a:r>
              <a:rPr lang="en-US" sz="1200"/>
              <a:t>(102,"Heart Stroke"),</a:t>
            </a:r>
          </a:p>
          <a:p>
            <a:pPr marL="0" indent="0">
              <a:buFont typeface="Arial" panose="020B0604020202020204" pitchFamily="34" charset="0"/>
              <a:buNone/>
            </a:pPr>
            <a:r>
              <a:rPr lang="en-US" sz="1200"/>
              <a:t>(103,"Cancer"),</a:t>
            </a:r>
          </a:p>
          <a:p>
            <a:pPr marL="0" indent="0">
              <a:buFont typeface="Arial" panose="020B0604020202020204" pitchFamily="34" charset="0"/>
              <a:buNone/>
            </a:pPr>
            <a:r>
              <a:rPr lang="en-US" sz="1200"/>
              <a:t>(104,"Diabetes"),</a:t>
            </a:r>
          </a:p>
          <a:p>
            <a:pPr marL="0" indent="0">
              <a:buFont typeface="Arial" panose="020B0604020202020204" pitchFamily="34" charset="0"/>
              <a:buNone/>
            </a:pPr>
            <a:r>
              <a:rPr lang="en-US" sz="1200"/>
              <a:t>(105,"Headaches"),</a:t>
            </a:r>
          </a:p>
          <a:p>
            <a:pPr marL="0" indent="0">
              <a:buFont typeface="Arial" panose="020B0604020202020204" pitchFamily="34" charset="0"/>
              <a:buNone/>
            </a:pPr>
            <a:r>
              <a:rPr lang="en-US" sz="1200"/>
              <a:t>(106,"Stomach Aches");</a:t>
            </a:r>
          </a:p>
          <a:p>
            <a:pPr marL="0" indent="0">
              <a:buFont typeface="Arial" panose="020B0604020202020204" pitchFamily="34" charset="0"/>
              <a:buNone/>
            </a:pPr>
            <a:endParaRPr lang="en-US" sz="1000"/>
          </a:p>
          <a:p>
            <a:pPr marL="0" indent="0">
              <a:buFont typeface="Arial" panose="020B0604020202020204" pitchFamily="34" charset="0"/>
              <a:buNone/>
            </a:pPr>
            <a:r>
              <a:rPr lang="en-US" sz="1300"/>
              <a:t>insert into </a:t>
            </a:r>
            <a:r>
              <a:rPr lang="en-US" sz="1300" b="1"/>
              <a:t>Clinic</a:t>
            </a:r>
            <a:r>
              <a:rPr lang="en-US" sz="1300"/>
              <a:t> values</a:t>
            </a:r>
          </a:p>
          <a:p>
            <a:pPr marL="0" indent="0">
              <a:buFont typeface="Arial" panose="020B0604020202020204" pitchFamily="34" charset="0"/>
              <a:buNone/>
            </a:pPr>
            <a:r>
              <a:rPr lang="en-US" sz="1300"/>
              <a:t>("Ocean Medical Clinic", </a:t>
            </a:r>
          </a:p>
          <a:p>
            <a:pPr marL="0" indent="0">
              <a:buFont typeface="Arial" panose="020B0604020202020204" pitchFamily="34" charset="0"/>
              <a:buNone/>
            </a:pPr>
            <a:r>
              <a:rPr lang="en-US" sz="1300"/>
              <a:t>"Trinity House 1-3 Ocean Village");</a:t>
            </a:r>
          </a:p>
        </p:txBody>
      </p:sp>
    </p:spTree>
    <p:extLst>
      <p:ext uri="{BB962C8B-B14F-4D97-AF65-F5344CB8AC3E}">
        <p14:creationId xmlns:p14="http://schemas.microsoft.com/office/powerpoint/2010/main" val="205117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12F69-7051-74A2-19AB-40F66712A272}"/>
              </a:ext>
            </a:extLst>
          </p:cNvPr>
          <p:cNvSpPr>
            <a:spLocks noGrp="1"/>
          </p:cNvSpPr>
          <p:nvPr>
            <p:ph idx="1"/>
          </p:nvPr>
        </p:nvSpPr>
        <p:spPr>
          <a:xfrm>
            <a:off x="504914" y="295928"/>
            <a:ext cx="3648342" cy="6562072"/>
          </a:xfrm>
        </p:spPr>
        <p:txBody>
          <a:bodyPr>
            <a:normAutofit lnSpcReduction="10000"/>
          </a:bodyPr>
          <a:lstStyle/>
          <a:p>
            <a:pPr marL="0" indent="0">
              <a:buNone/>
            </a:pPr>
            <a:r>
              <a:rPr lang="en-US" sz="1200"/>
              <a:t>insert into </a:t>
            </a:r>
            <a:r>
              <a:rPr lang="en-US" sz="1200" b="1"/>
              <a:t>Medicine</a:t>
            </a:r>
            <a:r>
              <a:rPr lang="en-US" sz="1200"/>
              <a:t> values</a:t>
            </a:r>
          </a:p>
          <a:p>
            <a:pPr marL="0" indent="0">
              <a:buNone/>
            </a:pPr>
            <a:r>
              <a:rPr lang="en-US" sz="1200"/>
              <a:t>(1,'levothyroxine’),</a:t>
            </a:r>
          </a:p>
          <a:p>
            <a:pPr marL="0" indent="0">
              <a:buNone/>
            </a:pPr>
            <a:r>
              <a:rPr lang="en-US" sz="1200"/>
              <a:t>(2,'rosuvastatin’),</a:t>
            </a:r>
          </a:p>
          <a:p>
            <a:pPr marL="0" indent="0">
              <a:buNone/>
            </a:pPr>
            <a:r>
              <a:rPr lang="en-US" sz="1200"/>
              <a:t>(3,'albuterol’),</a:t>
            </a:r>
          </a:p>
          <a:p>
            <a:pPr marL="0" indent="0">
              <a:buNone/>
            </a:pPr>
            <a:r>
              <a:rPr lang="en-US" sz="1200"/>
              <a:t>(4,'fluticasone’),</a:t>
            </a:r>
          </a:p>
          <a:p>
            <a:pPr marL="0" indent="0">
              <a:buNone/>
            </a:pPr>
            <a:r>
              <a:rPr lang="en-US" sz="1200"/>
              <a:t>(5,'esomeprazole’),</a:t>
            </a:r>
          </a:p>
          <a:p>
            <a:pPr marL="0" indent="0">
              <a:buNone/>
            </a:pPr>
            <a:r>
              <a:rPr lang="en-US" sz="1200"/>
              <a:t>(6,'insulin’),</a:t>
            </a:r>
          </a:p>
          <a:p>
            <a:pPr marL="0" indent="0">
              <a:buNone/>
            </a:pPr>
            <a:r>
              <a:rPr lang="en-US" sz="1200"/>
              <a:t>(7,'glargine’),</a:t>
            </a:r>
          </a:p>
          <a:p>
            <a:pPr marL="0" indent="0">
              <a:buNone/>
            </a:pPr>
            <a:r>
              <a:rPr lang="en-US" sz="1200"/>
              <a:t>(8,'sitagliptin’),</a:t>
            </a:r>
          </a:p>
          <a:p>
            <a:pPr marL="0" indent="0">
              <a:buNone/>
            </a:pPr>
            <a:r>
              <a:rPr lang="en-US" sz="1200"/>
              <a:t>(9,'tiotropium’),</a:t>
            </a:r>
          </a:p>
          <a:p>
            <a:pPr marL="0" indent="0">
              <a:buNone/>
            </a:pPr>
            <a:r>
              <a:rPr lang="en-US" sz="1200"/>
              <a:t>(10,'pregabalin’),</a:t>
            </a:r>
          </a:p>
          <a:p>
            <a:pPr marL="0" indent="0">
              <a:buNone/>
            </a:pPr>
            <a:r>
              <a:rPr lang="en-US" sz="1200"/>
              <a:t>(11,'Advil’);</a:t>
            </a:r>
          </a:p>
          <a:p>
            <a:pPr marL="0" indent="0">
              <a:buNone/>
            </a:pPr>
            <a:endParaRPr lang="en-US" sz="1200"/>
          </a:p>
          <a:p>
            <a:pPr marL="0" indent="0">
              <a:buNone/>
            </a:pPr>
            <a:r>
              <a:rPr lang="en-US" sz="1200"/>
              <a:t>insert into </a:t>
            </a:r>
            <a:r>
              <a:rPr lang="en-US" sz="1200" b="1"/>
              <a:t>Patient</a:t>
            </a:r>
            <a:r>
              <a:rPr lang="en-US" sz="1200"/>
              <a:t> values</a:t>
            </a:r>
          </a:p>
          <a:p>
            <a:pPr marL="0" indent="0">
              <a:buNone/>
            </a:pPr>
            <a:r>
              <a:rPr lang="en-US" sz="1200"/>
              <a:t>('321561231','Frank','Kohen','0','1960-11-10’,null),</a:t>
            </a:r>
          </a:p>
          <a:p>
            <a:pPr marL="0" indent="0">
              <a:buNone/>
            </a:pPr>
            <a:r>
              <a:rPr lang="en-US" sz="1200"/>
              <a:t>('213562145','Estelle','Costanza','1','1970-11-10', null),</a:t>
            </a:r>
          </a:p>
          <a:p>
            <a:pPr marL="0" indent="0">
              <a:buNone/>
            </a:pPr>
            <a:r>
              <a:rPr lang="en-US" sz="1200"/>
              <a:t>('342341231','Susan','Ross','1','1980-11-10', null),</a:t>
            </a:r>
          </a:p>
          <a:p>
            <a:pPr marL="0" indent="0">
              <a:buNone/>
            </a:pPr>
            <a:r>
              <a:rPr lang="en-US" sz="1200"/>
              <a:t>('634612239','Morty','Seinfeld','0','1990-11-10', null),</a:t>
            </a:r>
          </a:p>
          <a:p>
            <a:pPr marL="0" indent="0">
              <a:buNone/>
            </a:pPr>
            <a:r>
              <a:rPr lang="en-US" sz="1200"/>
              <a:t>('352345232','jerry','Seinfeld','0','1965-11-10', null),</a:t>
            </a:r>
          </a:p>
          <a:p>
            <a:pPr marL="0" indent="0">
              <a:buNone/>
            </a:pPr>
            <a:r>
              <a:rPr lang="en-US" sz="1200"/>
              <a:t>('321561234','George','Costanza','0','1982-11-10 null),</a:t>
            </a:r>
          </a:p>
          <a:p>
            <a:pPr marL="0" indent="0">
              <a:buNone/>
            </a:pPr>
            <a:r>
              <a:rPr lang="en-US" sz="1200"/>
              <a:t>('321565435','Elaine','Benes','1','1995-11-10', null),</a:t>
            </a:r>
          </a:p>
          <a:p>
            <a:pPr marL="0" indent="0">
              <a:buNone/>
            </a:pPr>
            <a:r>
              <a:rPr lang="en-US" sz="1200"/>
              <a:t>('323454237','Cosmo','Kramer','0','2000-11-10', null),</a:t>
            </a:r>
          </a:p>
          <a:p>
            <a:pPr marL="0" indent="0">
              <a:buNone/>
            </a:pPr>
            <a:r>
              <a:rPr lang="en-US" sz="1200"/>
              <a:t>('312853231',' Joe','Davola','0','1957-11-10', null),</a:t>
            </a:r>
          </a:p>
          <a:p>
            <a:pPr marL="0" indent="0">
              <a:buNone/>
            </a:pPr>
            <a:r>
              <a:rPr lang="en-US" sz="1200"/>
              <a:t>('223324236','Kenny','Bania','0','1955-11-10', null);</a:t>
            </a:r>
          </a:p>
        </p:txBody>
      </p:sp>
      <p:sp>
        <p:nvSpPr>
          <p:cNvPr id="4" name="Content Placeholder 2">
            <a:extLst>
              <a:ext uri="{FF2B5EF4-FFF2-40B4-BE49-F238E27FC236}">
                <a16:creationId xmlns:a16="http://schemas.microsoft.com/office/drawing/2014/main" id="{F3EF3EB1-E7AB-D44D-714E-405C2F6AA224}"/>
              </a:ext>
            </a:extLst>
          </p:cNvPr>
          <p:cNvSpPr txBox="1">
            <a:spLocks/>
          </p:cNvSpPr>
          <p:nvPr/>
        </p:nvSpPr>
        <p:spPr>
          <a:xfrm>
            <a:off x="5682240" y="295928"/>
            <a:ext cx="5299106" cy="6562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a:t>insert into </a:t>
            </a:r>
            <a:r>
              <a:rPr lang="en-US" sz="1200" b="1"/>
              <a:t>Schedules</a:t>
            </a:r>
            <a:r>
              <a:rPr lang="en-US" sz="1200"/>
              <a:t> values</a:t>
            </a:r>
          </a:p>
          <a:p>
            <a:pPr marL="0" indent="0">
              <a:buFont typeface="Arial" panose="020B0604020202020204" pitchFamily="34" charset="0"/>
              <a:buNone/>
            </a:pPr>
            <a:r>
              <a:rPr lang="en-US" sz="1200"/>
              <a:t>(221, 341270111, "Ocean Medical Clinic", "Sunday", '10:00:00', '16:00:00’),</a:t>
            </a:r>
          </a:p>
          <a:p>
            <a:pPr marL="0" indent="0">
              <a:buFont typeface="Arial" panose="020B0604020202020204" pitchFamily="34" charset="0"/>
              <a:buNone/>
            </a:pPr>
            <a:r>
              <a:rPr lang="en-US" sz="1200"/>
              <a:t>(222, 341270111, "Ocean Medical Clinic", "Thursday", '12:00:00', '17:00:00’),</a:t>
            </a:r>
          </a:p>
          <a:p>
            <a:pPr marL="0" indent="0">
              <a:buFont typeface="Arial" panose="020B0604020202020204" pitchFamily="34" charset="0"/>
              <a:buNone/>
            </a:pPr>
            <a:r>
              <a:rPr lang="en-US" sz="1200"/>
              <a:t>(223, 341270222, "Ocean Medical Clinic", "Monday", '08:00:00', '16:00:00’),</a:t>
            </a:r>
          </a:p>
          <a:p>
            <a:pPr marL="0" indent="0">
              <a:buFont typeface="Arial" panose="020B0604020202020204" pitchFamily="34" charset="0"/>
              <a:buNone/>
            </a:pPr>
            <a:r>
              <a:rPr lang="en-US" sz="1200"/>
              <a:t>(224, 341270222, "Ocean Medical Clinic", "Friday", '07:30:00', '13:00:00’),</a:t>
            </a:r>
          </a:p>
          <a:p>
            <a:pPr marL="0" indent="0">
              <a:buFont typeface="Arial" panose="020B0604020202020204" pitchFamily="34" charset="0"/>
              <a:buNone/>
            </a:pPr>
            <a:r>
              <a:rPr lang="en-US" sz="1200"/>
              <a:t>(225, 341270333, "Ocean Medical Clinic", "Tuesday", '08:00:00', '14:00:00’),</a:t>
            </a:r>
          </a:p>
          <a:p>
            <a:pPr marL="0" indent="0">
              <a:buFont typeface="Arial" panose="020B0604020202020204" pitchFamily="34" charset="0"/>
              <a:buNone/>
            </a:pPr>
            <a:r>
              <a:rPr lang="en-US" sz="1200"/>
              <a:t>(226, 341270333, "Ocean Medical Clinic", "Thursday", '08:00:00', '12:00:00’),</a:t>
            </a:r>
          </a:p>
          <a:p>
            <a:pPr marL="0" indent="0">
              <a:buFont typeface="Arial" panose="020B0604020202020204" pitchFamily="34" charset="0"/>
              <a:buNone/>
            </a:pPr>
            <a:r>
              <a:rPr lang="en-US" sz="1200"/>
              <a:t>(227, 341270444, "Ocean Medical Clinic", "Monday", '10:00:00', '16:00:00’),</a:t>
            </a:r>
          </a:p>
          <a:p>
            <a:pPr marL="0" indent="0">
              <a:buFont typeface="Arial" panose="020B0604020202020204" pitchFamily="34" charset="0"/>
              <a:buNone/>
            </a:pPr>
            <a:r>
              <a:rPr lang="en-US" sz="1200"/>
              <a:t>(228, 341270444, "Ocean Medical Clinic", "Wednesday", '12:00:00', '18:00:00’),</a:t>
            </a:r>
          </a:p>
          <a:p>
            <a:pPr marL="0" indent="0">
              <a:buFont typeface="Arial" panose="020B0604020202020204" pitchFamily="34" charset="0"/>
              <a:buNone/>
            </a:pPr>
            <a:r>
              <a:rPr lang="en-US" sz="1200"/>
              <a:t>(229, 341270555, "Ocean Medical Clinic", "Wednesday", '08:00:00', '14:00:00’),</a:t>
            </a:r>
          </a:p>
          <a:p>
            <a:pPr marL="0" indent="0">
              <a:buFont typeface="Arial" panose="020B0604020202020204" pitchFamily="34" charset="0"/>
              <a:buNone/>
            </a:pPr>
            <a:r>
              <a:rPr lang="en-US" sz="1200"/>
              <a:t>(230, 341270555, "Ocean Medical Clinic", "Moday", '14:00:00', '20:00:00’),</a:t>
            </a:r>
          </a:p>
          <a:p>
            <a:pPr marL="0" indent="0">
              <a:buFont typeface="Arial" panose="020B0604020202020204" pitchFamily="34" charset="0"/>
              <a:buNone/>
            </a:pPr>
            <a:r>
              <a:rPr lang="en-US" sz="1200"/>
              <a:t>(231, 341270666, "Ocean Medical Clinic", "Sunday", '08:00:00', '16:00:00’),</a:t>
            </a:r>
          </a:p>
          <a:p>
            <a:pPr marL="0" indent="0">
              <a:buFont typeface="Arial" panose="020B0604020202020204" pitchFamily="34" charset="0"/>
              <a:buNone/>
            </a:pPr>
            <a:r>
              <a:rPr lang="en-US" sz="1200"/>
              <a:t>(232, 341270666, "Ocean Medical Clinic", "Monday", '08:00:00', '16:00:00’);</a:t>
            </a:r>
          </a:p>
          <a:p>
            <a:pPr marL="0" indent="0">
              <a:buFont typeface="Arial" panose="020B0604020202020204" pitchFamily="34" charset="0"/>
              <a:buNone/>
            </a:pPr>
            <a:endParaRPr lang="en-US" sz="1200"/>
          </a:p>
          <a:p>
            <a:pPr marL="0" indent="0">
              <a:buFont typeface="Arial" panose="020B0604020202020204" pitchFamily="34" charset="0"/>
              <a:buNone/>
            </a:pPr>
            <a:r>
              <a:rPr lang="en-US" sz="1200"/>
              <a:t>insert into </a:t>
            </a:r>
            <a:r>
              <a:rPr lang="en-US" sz="1200" b="1"/>
              <a:t>Analysis</a:t>
            </a:r>
            <a:r>
              <a:rPr lang="en-US" sz="1200"/>
              <a:t> values</a:t>
            </a:r>
          </a:p>
          <a:p>
            <a:pPr marL="0" indent="0">
              <a:buFont typeface="Arial" panose="020B0604020202020204" pitchFamily="34" charset="0"/>
              <a:buNone/>
            </a:pPr>
            <a:r>
              <a:rPr lang="en-US" sz="1200"/>
              <a:t>(3000, 1014, 7.2, 3.4, 12.1),</a:t>
            </a:r>
          </a:p>
          <a:p>
            <a:pPr marL="0" indent="0">
              <a:buFont typeface="Arial" panose="020B0604020202020204" pitchFamily="34" charset="0"/>
              <a:buNone/>
            </a:pPr>
            <a:r>
              <a:rPr lang="en-US" sz="1200"/>
              <a:t>(3001, 1015, 5.5, 8.9, 16.0),</a:t>
            </a:r>
          </a:p>
          <a:p>
            <a:pPr marL="0" indent="0">
              <a:buFont typeface="Arial" panose="020B0604020202020204" pitchFamily="34" charset="0"/>
              <a:buNone/>
            </a:pPr>
            <a:r>
              <a:rPr lang="en-US" sz="1200"/>
              <a:t>(3002, 1016, 4.21, 3.98, 19.1),</a:t>
            </a:r>
          </a:p>
          <a:p>
            <a:pPr marL="0" indent="0">
              <a:buFont typeface="Arial" panose="020B0604020202020204" pitchFamily="34" charset="0"/>
              <a:buNone/>
            </a:pPr>
            <a:r>
              <a:rPr lang="en-US" sz="1200"/>
              <a:t>(3003, 1017, 5.64, 7.02, 20),</a:t>
            </a:r>
          </a:p>
          <a:p>
            <a:pPr marL="0" indent="0">
              <a:buFont typeface="Arial" panose="020B0604020202020204" pitchFamily="34" charset="0"/>
              <a:buNone/>
            </a:pPr>
            <a:r>
              <a:rPr lang="en-US" sz="1200"/>
              <a:t>(3004, 1018, 5.0, 4.0, 12.12);</a:t>
            </a:r>
          </a:p>
        </p:txBody>
      </p:sp>
    </p:spTree>
    <p:extLst>
      <p:ext uri="{BB962C8B-B14F-4D97-AF65-F5344CB8AC3E}">
        <p14:creationId xmlns:p14="http://schemas.microsoft.com/office/powerpoint/2010/main" val="293904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7A02C-04AD-2B38-2988-F9FAADDDBC76}"/>
              </a:ext>
            </a:extLst>
          </p:cNvPr>
          <p:cNvSpPr>
            <a:spLocks noGrp="1"/>
          </p:cNvSpPr>
          <p:nvPr>
            <p:ph idx="1"/>
          </p:nvPr>
        </p:nvSpPr>
        <p:spPr>
          <a:xfrm>
            <a:off x="838200" y="358923"/>
            <a:ext cx="4178181" cy="5818040"/>
          </a:xfrm>
        </p:spPr>
        <p:txBody>
          <a:bodyPr>
            <a:normAutofit fontScale="92500" lnSpcReduction="10000"/>
          </a:bodyPr>
          <a:lstStyle/>
          <a:p>
            <a:pPr marL="0" indent="0">
              <a:buNone/>
            </a:pPr>
            <a:r>
              <a:rPr lang="en-US" sz="1400"/>
              <a:t>insert into </a:t>
            </a:r>
            <a:r>
              <a:rPr lang="en-US" sz="1400" b="1"/>
              <a:t>Session</a:t>
            </a:r>
            <a:r>
              <a:rPr lang="en-US" sz="1400"/>
              <a:t> values</a:t>
            </a:r>
          </a:p>
          <a:p>
            <a:pPr marL="0" indent="0">
              <a:buNone/>
            </a:pPr>
            <a:r>
              <a:rPr lang="en-US" sz="1400"/>
              <a:t>(1000, 341270111, 321561231, 3, '2022-1-2', '10:00:00’),</a:t>
            </a:r>
          </a:p>
          <a:p>
            <a:pPr marL="0" indent="0">
              <a:buNone/>
            </a:pPr>
            <a:r>
              <a:rPr lang="en-US" sz="1400"/>
              <a:t>(1001, 341270111, 213562145, 3, '2022-1-2', '10:30:00’),</a:t>
            </a:r>
          </a:p>
          <a:p>
            <a:pPr marL="0" indent="0">
              <a:buNone/>
            </a:pPr>
            <a:r>
              <a:rPr lang="en-US" sz="1400"/>
              <a:t>(1002, 341270222, 213562145, 4, '2022-1-3', '08:00:00’),</a:t>
            </a:r>
          </a:p>
          <a:p>
            <a:pPr marL="0" indent="0">
              <a:buNone/>
            </a:pPr>
            <a:r>
              <a:rPr lang="en-US" sz="1400"/>
              <a:t>(1003, 341270222, 312853231, 4, '2022-1-3', '08:30:00’),</a:t>
            </a:r>
          </a:p>
          <a:p>
            <a:pPr marL="0" indent="0">
              <a:buNone/>
            </a:pPr>
            <a:r>
              <a:rPr lang="en-US" sz="1400"/>
              <a:t>(1004, 341270333, 342341231, 5, '2022-1-4', '13:00:00’),</a:t>
            </a:r>
          </a:p>
          <a:p>
            <a:pPr marL="0" indent="0">
              <a:buNone/>
            </a:pPr>
            <a:r>
              <a:rPr lang="en-US" sz="1400"/>
              <a:t>(1005, 341270333, 634612239, 5, '2022-1-4', '13:30:00’),</a:t>
            </a:r>
          </a:p>
          <a:p>
            <a:pPr marL="0" indent="0">
              <a:buNone/>
            </a:pPr>
            <a:r>
              <a:rPr lang="en-US" sz="1400"/>
              <a:t>(1006, 341270444, 352345232, 6, '2022-1-5', '12:00:00’),</a:t>
            </a:r>
          </a:p>
          <a:p>
            <a:pPr marL="0" indent="0">
              <a:buNone/>
            </a:pPr>
            <a:r>
              <a:rPr lang="en-US" sz="1400"/>
              <a:t>(1007, 341270444, 634612239, 6, '2022-1-5', '13:00:00’),</a:t>
            </a:r>
          </a:p>
          <a:p>
            <a:pPr marL="0" indent="0">
              <a:buNone/>
            </a:pPr>
            <a:r>
              <a:rPr lang="en-US" sz="1400"/>
              <a:t>(1008, 341270333, 223324236, 3, '2022-1-6', '08:00:00’),</a:t>
            </a:r>
          </a:p>
          <a:p>
            <a:pPr marL="0" indent="0">
              <a:buNone/>
            </a:pPr>
            <a:r>
              <a:rPr lang="en-US" sz="1400"/>
              <a:t>(1009, 341270111, 323454237, 4, '2022-1-6', '12:00:00’),</a:t>
            </a:r>
          </a:p>
          <a:p>
            <a:pPr marL="0" indent="0">
              <a:buNone/>
            </a:pPr>
            <a:r>
              <a:rPr lang="en-US" sz="1400"/>
              <a:t>(1010, 341270222, 321565435, 3, '2022-1-7', '07:00:00’),</a:t>
            </a:r>
          </a:p>
          <a:p>
            <a:pPr marL="0" indent="0">
              <a:buNone/>
            </a:pPr>
            <a:r>
              <a:rPr lang="en-US" sz="1400"/>
              <a:t>(1011, 341270222, 321561234, 3, '2022-1-7', '08:00:00’),</a:t>
            </a:r>
          </a:p>
          <a:p>
            <a:pPr marL="0" indent="0">
              <a:buNone/>
            </a:pPr>
            <a:r>
              <a:rPr lang="en-US" sz="1400"/>
              <a:t>(1012, 341270666, 321565435, 4, '2022-1-9', '08:00:00’),</a:t>
            </a:r>
          </a:p>
          <a:p>
            <a:pPr marL="0" indent="0">
              <a:buNone/>
            </a:pPr>
            <a:r>
              <a:rPr lang="en-US" sz="1400"/>
              <a:t>(1013, 341270666, 321561234, 5, '2022-1-9', '15:00:00’),</a:t>
            </a:r>
          </a:p>
          <a:p>
            <a:pPr marL="0" indent="0">
              <a:buNone/>
            </a:pPr>
            <a:r>
              <a:rPr lang="en-US" sz="1400"/>
              <a:t>(1014, 341270222, 321561234, 1, '2022-1-10', '08:00:00’),</a:t>
            </a:r>
          </a:p>
          <a:p>
            <a:pPr marL="0" indent="0">
              <a:buNone/>
            </a:pPr>
            <a:r>
              <a:rPr lang="en-US" sz="1400"/>
              <a:t>(1015, 341270333, 352345232, 2, '2022-1-11', '09:00:00’),</a:t>
            </a:r>
          </a:p>
          <a:p>
            <a:pPr marL="0" indent="0">
              <a:buNone/>
            </a:pPr>
            <a:r>
              <a:rPr lang="en-US" sz="1400"/>
              <a:t>(1016, 341270222, 634612239, 1, '2022-1-10', '09:00:00’),</a:t>
            </a:r>
          </a:p>
          <a:p>
            <a:pPr marL="0" indent="0">
              <a:buNone/>
            </a:pPr>
            <a:r>
              <a:rPr lang="en-US" sz="1400"/>
              <a:t>(1017, 341270333, 342341231, 2, '2022-1-11', '10:00:00’),</a:t>
            </a:r>
          </a:p>
          <a:p>
            <a:pPr marL="0" indent="0">
              <a:buNone/>
            </a:pPr>
            <a:r>
              <a:rPr lang="en-US" sz="1400"/>
              <a:t>(1018, 341270222, 213562145, 1, '2022-1-10', '10:00:00');</a:t>
            </a:r>
          </a:p>
        </p:txBody>
      </p:sp>
      <p:sp>
        <p:nvSpPr>
          <p:cNvPr id="4" name="Content Placeholder 2">
            <a:extLst>
              <a:ext uri="{FF2B5EF4-FFF2-40B4-BE49-F238E27FC236}">
                <a16:creationId xmlns:a16="http://schemas.microsoft.com/office/drawing/2014/main" id="{066ED0FD-145D-EA89-91D7-BCB9D5239735}"/>
              </a:ext>
            </a:extLst>
          </p:cNvPr>
          <p:cNvSpPr txBox="1">
            <a:spLocks/>
          </p:cNvSpPr>
          <p:nvPr/>
        </p:nvSpPr>
        <p:spPr>
          <a:xfrm>
            <a:off x="5947161" y="358923"/>
            <a:ext cx="4178181" cy="5818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t>insert into </a:t>
            </a:r>
            <a:r>
              <a:rPr lang="en-US" sz="1400" b="1"/>
              <a:t>DOS</a:t>
            </a:r>
            <a:r>
              <a:rPr lang="en-US" sz="1400"/>
              <a:t> values</a:t>
            </a:r>
          </a:p>
          <a:p>
            <a:pPr marL="0" indent="0">
              <a:buFont typeface="Arial" panose="020B0604020202020204" pitchFamily="34" charset="0"/>
              <a:buNone/>
            </a:pPr>
            <a:r>
              <a:rPr lang="en-US" sz="1400"/>
              <a:t>(100,1000),</a:t>
            </a:r>
          </a:p>
          <a:p>
            <a:pPr marL="0" indent="0">
              <a:buFont typeface="Arial" panose="020B0604020202020204" pitchFamily="34" charset="0"/>
              <a:buNone/>
            </a:pPr>
            <a:r>
              <a:rPr lang="en-US" sz="1400"/>
              <a:t>(105,1000),</a:t>
            </a:r>
          </a:p>
          <a:p>
            <a:pPr marL="0" indent="0">
              <a:buFont typeface="Arial" panose="020B0604020202020204" pitchFamily="34" charset="0"/>
              <a:buNone/>
            </a:pPr>
            <a:r>
              <a:rPr lang="en-US" sz="1400"/>
              <a:t>(103,1001),</a:t>
            </a:r>
          </a:p>
          <a:p>
            <a:pPr marL="0" indent="0">
              <a:buFont typeface="Arial" panose="020B0604020202020204" pitchFamily="34" charset="0"/>
              <a:buNone/>
            </a:pPr>
            <a:r>
              <a:rPr lang="en-US" sz="1400"/>
              <a:t>(105,1001),</a:t>
            </a:r>
          </a:p>
          <a:p>
            <a:pPr marL="0" indent="0">
              <a:buFont typeface="Arial" panose="020B0604020202020204" pitchFamily="34" charset="0"/>
              <a:buNone/>
            </a:pPr>
            <a:r>
              <a:rPr lang="en-US" sz="1400"/>
              <a:t>(102,1002),</a:t>
            </a:r>
          </a:p>
          <a:p>
            <a:pPr marL="0" indent="0">
              <a:buFont typeface="Arial" panose="020B0604020202020204" pitchFamily="34" charset="0"/>
              <a:buNone/>
            </a:pPr>
            <a:r>
              <a:rPr lang="en-US" sz="1400"/>
              <a:t>(104,1003),</a:t>
            </a:r>
          </a:p>
          <a:p>
            <a:pPr marL="0" indent="0">
              <a:buFont typeface="Arial" panose="020B0604020202020204" pitchFamily="34" charset="0"/>
              <a:buNone/>
            </a:pPr>
            <a:r>
              <a:rPr lang="en-US" sz="1400"/>
              <a:t>(106,1004),</a:t>
            </a:r>
          </a:p>
          <a:p>
            <a:pPr marL="0" indent="0">
              <a:buFont typeface="Arial" panose="020B0604020202020204" pitchFamily="34" charset="0"/>
              <a:buNone/>
            </a:pPr>
            <a:r>
              <a:rPr lang="en-US" sz="1400"/>
              <a:t>(101,1005),</a:t>
            </a:r>
          </a:p>
          <a:p>
            <a:pPr marL="0" indent="0">
              <a:buFont typeface="Arial" panose="020B0604020202020204" pitchFamily="34" charset="0"/>
              <a:buNone/>
            </a:pPr>
            <a:r>
              <a:rPr lang="en-US" sz="1400"/>
              <a:t>(101,1006),</a:t>
            </a:r>
          </a:p>
          <a:p>
            <a:pPr marL="0" indent="0">
              <a:buFont typeface="Arial" panose="020B0604020202020204" pitchFamily="34" charset="0"/>
              <a:buNone/>
            </a:pPr>
            <a:r>
              <a:rPr lang="en-US" sz="1400"/>
              <a:t>(104,1007),</a:t>
            </a:r>
          </a:p>
          <a:p>
            <a:pPr marL="0" indent="0">
              <a:buFont typeface="Arial" panose="020B0604020202020204" pitchFamily="34" charset="0"/>
              <a:buNone/>
            </a:pPr>
            <a:r>
              <a:rPr lang="en-US" sz="1400"/>
              <a:t>(104,1008),</a:t>
            </a:r>
          </a:p>
          <a:p>
            <a:pPr marL="0" indent="0">
              <a:buFont typeface="Arial" panose="020B0604020202020204" pitchFamily="34" charset="0"/>
              <a:buNone/>
            </a:pPr>
            <a:r>
              <a:rPr lang="en-US" sz="1400"/>
              <a:t>(106,1009),</a:t>
            </a:r>
          </a:p>
          <a:p>
            <a:pPr marL="0" indent="0">
              <a:buFont typeface="Arial" panose="020B0604020202020204" pitchFamily="34" charset="0"/>
              <a:buNone/>
            </a:pPr>
            <a:r>
              <a:rPr lang="en-US" sz="1400"/>
              <a:t>(105,1010),</a:t>
            </a:r>
          </a:p>
          <a:p>
            <a:pPr marL="0" indent="0">
              <a:buFont typeface="Arial" panose="020B0604020202020204" pitchFamily="34" charset="0"/>
              <a:buNone/>
            </a:pPr>
            <a:r>
              <a:rPr lang="en-US" sz="1400"/>
              <a:t>(105,1011),</a:t>
            </a:r>
          </a:p>
          <a:p>
            <a:pPr marL="0" indent="0">
              <a:buFont typeface="Arial" panose="020B0604020202020204" pitchFamily="34" charset="0"/>
              <a:buNone/>
            </a:pPr>
            <a:r>
              <a:rPr lang="en-US" sz="1400"/>
              <a:t>(105,1012),</a:t>
            </a:r>
          </a:p>
          <a:p>
            <a:pPr marL="0" indent="0">
              <a:buFont typeface="Arial" panose="020B0604020202020204" pitchFamily="34" charset="0"/>
              <a:buNone/>
            </a:pPr>
            <a:r>
              <a:rPr lang="en-US" sz="1400"/>
              <a:t>(103,1013);</a:t>
            </a:r>
          </a:p>
        </p:txBody>
      </p:sp>
    </p:spTree>
    <p:extLst>
      <p:ext uri="{BB962C8B-B14F-4D97-AF65-F5344CB8AC3E}">
        <p14:creationId xmlns:p14="http://schemas.microsoft.com/office/powerpoint/2010/main" val="286678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0904B-5DAA-EBBE-C8E6-6A9607C846E3}"/>
              </a:ext>
            </a:extLst>
          </p:cNvPr>
          <p:cNvSpPr>
            <a:spLocks noGrp="1"/>
          </p:cNvSpPr>
          <p:nvPr>
            <p:ph idx="1"/>
          </p:nvPr>
        </p:nvSpPr>
        <p:spPr>
          <a:xfrm>
            <a:off x="838200" y="333286"/>
            <a:ext cx="10515600" cy="5843677"/>
          </a:xfrm>
        </p:spPr>
        <p:txBody>
          <a:bodyPr>
            <a:normAutofit lnSpcReduction="10000"/>
          </a:bodyPr>
          <a:lstStyle/>
          <a:p>
            <a:pPr marL="0" indent="0">
              <a:buNone/>
            </a:pPr>
            <a:r>
              <a:rPr lang="en-US" sz="1400"/>
              <a:t>insert into </a:t>
            </a:r>
            <a:r>
              <a:rPr lang="en-US" sz="1400" b="1"/>
              <a:t>Prescription</a:t>
            </a:r>
            <a:r>
              <a:rPr lang="en-US" sz="1400"/>
              <a:t> values</a:t>
            </a:r>
            <a:endParaRPr lang="he-IL" sz="1400"/>
          </a:p>
          <a:p>
            <a:pPr marL="0" indent="0">
              <a:buNone/>
            </a:pPr>
            <a:r>
              <a:rPr lang="en-US" sz="1400"/>
              <a:t>(4000, 1003, '2022-1-3'),</a:t>
            </a:r>
            <a:endParaRPr lang="he-IL" sz="1400"/>
          </a:p>
          <a:p>
            <a:pPr marL="0" indent="0">
              <a:buNone/>
            </a:pPr>
            <a:r>
              <a:rPr lang="en-US" sz="1400"/>
              <a:t>(4001, 1002, '2022-1-3'),</a:t>
            </a:r>
            <a:endParaRPr lang="he-IL" sz="1400"/>
          </a:p>
          <a:p>
            <a:pPr marL="0" indent="0">
              <a:buNone/>
            </a:pPr>
            <a:r>
              <a:rPr lang="en-US" sz="1400"/>
              <a:t>(4002, 1004, '2022-1-4'),</a:t>
            </a:r>
            <a:endParaRPr lang="he-IL" sz="1400"/>
          </a:p>
          <a:p>
            <a:pPr marL="0" indent="0">
              <a:buNone/>
            </a:pPr>
            <a:r>
              <a:rPr lang="en-US" sz="1400"/>
              <a:t>(4003, 1006, '2022-1-5'),</a:t>
            </a:r>
            <a:endParaRPr lang="he-IL" sz="1400"/>
          </a:p>
          <a:p>
            <a:pPr marL="0" indent="0">
              <a:buNone/>
            </a:pPr>
            <a:r>
              <a:rPr lang="en-US" sz="1400"/>
              <a:t>(4004, 1007, '2022-1-5'),</a:t>
            </a:r>
            <a:endParaRPr lang="he-IL" sz="1400"/>
          </a:p>
          <a:p>
            <a:pPr marL="0" indent="0">
              <a:buNone/>
            </a:pPr>
            <a:r>
              <a:rPr lang="en-US" sz="1400"/>
              <a:t>(4005, 1008, '2022-1-6');</a:t>
            </a:r>
            <a:endParaRPr lang="he-IL" sz="1400"/>
          </a:p>
          <a:p>
            <a:pPr marL="0" indent="0">
              <a:buNone/>
            </a:pPr>
            <a:endParaRPr lang="he-IL" sz="1400"/>
          </a:p>
          <a:p>
            <a:pPr marL="0" indent="0">
              <a:buNone/>
            </a:pPr>
            <a:r>
              <a:rPr lang="en-US" sz="1400"/>
              <a:t>insert into </a:t>
            </a:r>
            <a:r>
              <a:rPr lang="en-US" sz="1400" b="1"/>
              <a:t>Lines_In_Prescription </a:t>
            </a:r>
            <a:r>
              <a:rPr lang="en-US" sz="1400"/>
              <a:t>values</a:t>
            </a:r>
          </a:p>
          <a:p>
            <a:pPr marL="0" indent="0">
              <a:buNone/>
            </a:pPr>
            <a:r>
              <a:rPr lang="en-US" sz="1400"/>
              <a:t>(1, 4000, 6, 10),</a:t>
            </a:r>
          </a:p>
          <a:p>
            <a:pPr marL="0" indent="0">
              <a:buNone/>
            </a:pPr>
            <a:r>
              <a:rPr lang="en-US" sz="1400"/>
              <a:t>(1, 4001, 2, 10),</a:t>
            </a:r>
          </a:p>
          <a:p>
            <a:pPr marL="0" indent="0">
              <a:buNone/>
            </a:pPr>
            <a:r>
              <a:rPr lang="en-US" sz="1400"/>
              <a:t>(2, 4001, 3, 10),</a:t>
            </a:r>
          </a:p>
          <a:p>
            <a:pPr marL="0" indent="0">
              <a:buNone/>
            </a:pPr>
            <a:r>
              <a:rPr lang="en-US" sz="1400"/>
              <a:t>(1, 4002, 4, 5),</a:t>
            </a:r>
          </a:p>
          <a:p>
            <a:pPr marL="0" indent="0">
              <a:buNone/>
            </a:pPr>
            <a:r>
              <a:rPr lang="en-US" sz="1400"/>
              <a:t>(2, 4002, 5, 6),</a:t>
            </a:r>
          </a:p>
          <a:p>
            <a:pPr marL="0" indent="0">
              <a:buNone/>
            </a:pPr>
            <a:r>
              <a:rPr lang="en-US" sz="1400"/>
              <a:t>(1, 4003, 11, 10),</a:t>
            </a:r>
          </a:p>
          <a:p>
            <a:pPr marL="0" indent="0">
              <a:buNone/>
            </a:pPr>
            <a:r>
              <a:rPr lang="en-US" sz="1400"/>
              <a:t>(2, 4003, 8, 11),</a:t>
            </a:r>
          </a:p>
          <a:p>
            <a:pPr marL="0" indent="0">
              <a:buNone/>
            </a:pPr>
            <a:r>
              <a:rPr lang="en-US" sz="1400"/>
              <a:t>(3, 4003, 9, 12),</a:t>
            </a:r>
          </a:p>
          <a:p>
            <a:pPr marL="0" indent="0">
              <a:buNone/>
            </a:pPr>
            <a:r>
              <a:rPr lang="en-US" sz="1400"/>
              <a:t>(1, 4004, 6, 10),</a:t>
            </a:r>
          </a:p>
          <a:p>
            <a:pPr marL="0" indent="0">
              <a:buNone/>
            </a:pPr>
            <a:r>
              <a:rPr lang="en-US" sz="1400"/>
              <a:t>(1, 4005, 6, 10);</a:t>
            </a:r>
          </a:p>
        </p:txBody>
      </p:sp>
    </p:spTree>
    <p:extLst>
      <p:ext uri="{BB962C8B-B14F-4D97-AF65-F5344CB8AC3E}">
        <p14:creationId xmlns:p14="http://schemas.microsoft.com/office/powerpoint/2010/main" val="256872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86FE3-BA56-D590-25EB-1E7737CD159A}"/>
              </a:ext>
            </a:extLst>
          </p:cNvPr>
          <p:cNvSpPr>
            <a:spLocks noGrp="1"/>
          </p:cNvSpPr>
          <p:nvPr>
            <p:ph idx="1"/>
          </p:nvPr>
        </p:nvSpPr>
        <p:spPr>
          <a:xfrm>
            <a:off x="239282" y="145279"/>
            <a:ext cx="11114518" cy="6477712"/>
          </a:xfrm>
        </p:spPr>
        <p:txBody>
          <a:bodyPr>
            <a:normAutofit fontScale="62500" lnSpcReduction="20000"/>
          </a:bodyPr>
          <a:lstStyle/>
          <a:p>
            <a:pPr marL="0" indent="0">
              <a:buNone/>
            </a:pPr>
            <a:r>
              <a:rPr lang="en-US" sz="3100"/>
              <a:t> calculate Patient table age:</a:t>
            </a:r>
          </a:p>
          <a:p>
            <a:pPr marL="0" indent="0">
              <a:buNone/>
            </a:pPr>
            <a:r>
              <a:rPr lang="en-US" sz="1700"/>
              <a:t>DELIMITER $$</a:t>
            </a:r>
          </a:p>
          <a:p>
            <a:pPr marL="0" indent="0">
              <a:buNone/>
            </a:pPr>
            <a:r>
              <a:rPr lang="en-US" sz="1700"/>
              <a:t>CREATE PROCEDURE UpdatePatientAge( in pid INT)</a:t>
            </a:r>
          </a:p>
          <a:p>
            <a:pPr marL="0" indent="0">
              <a:buNone/>
            </a:pPr>
            <a:r>
              <a:rPr lang="en-US" sz="1700"/>
              <a:t>BEGIN	</a:t>
            </a:r>
          </a:p>
          <a:p>
            <a:pPr marL="0" indent="0">
              <a:buNone/>
            </a:pPr>
            <a:r>
              <a:rPr lang="en-US" sz="1800">
                <a:solidFill>
                  <a:schemeClr val="accent5"/>
                </a:solidFill>
              </a:rPr>
              <a:t># get patient DOB  </a:t>
            </a:r>
          </a:p>
          <a:p>
            <a:pPr marL="0" indent="0">
              <a:buNone/>
            </a:pPr>
            <a:r>
              <a:rPr lang="en-US" sz="1700"/>
              <a:t>SELECT Patient.p_dob INTO @DOB FROM Patient </a:t>
            </a:r>
          </a:p>
          <a:p>
            <a:pPr marL="0" indent="0">
              <a:buNone/>
            </a:pPr>
            <a:r>
              <a:rPr lang="en-US" sz="1700"/>
              <a:t>WHERE Patient.p_id = pid;    # get patient age based on DOB    </a:t>
            </a:r>
          </a:p>
          <a:p>
            <a:pPr marL="0" indent="0">
              <a:buNone/>
            </a:pPr>
            <a:r>
              <a:rPr lang="en-US" sz="1700"/>
              <a:t>SELECT timestampdiff(YEAR, @DOB, CURDATE()) INTO @AGE;    </a:t>
            </a:r>
          </a:p>
          <a:p>
            <a:pPr marL="0" indent="0">
              <a:buNone/>
            </a:pPr>
            <a:r>
              <a:rPr lang="en-US" sz="1800">
                <a:solidFill>
                  <a:schemeClr val="accent5"/>
                </a:solidFill>
              </a:rPr>
              <a:t># update patient age    </a:t>
            </a:r>
          </a:p>
          <a:p>
            <a:pPr marL="0" indent="0">
              <a:buNone/>
            </a:pPr>
            <a:r>
              <a:rPr lang="en-US" sz="1900"/>
              <a:t>UPDATE Patient SET Patient.p_age = @age </a:t>
            </a:r>
          </a:p>
          <a:p>
            <a:pPr marL="0" indent="0">
              <a:buNone/>
            </a:pPr>
            <a:r>
              <a:rPr lang="en-US" sz="1900"/>
              <a:t>WHERE Patient.p_id = pid;END$$DELIMITER ;</a:t>
            </a:r>
          </a:p>
          <a:p>
            <a:pPr marL="0" indent="0">
              <a:buNone/>
            </a:pPr>
            <a:r>
              <a:rPr lang="en-US" sz="1900"/>
              <a:t>DROP PROCEDURE IF EXISTS UpdatePatientTableAge;DELIMITER $$CREATE PROCEDURE UpdatePatientTableAge()</a:t>
            </a:r>
          </a:p>
          <a:p>
            <a:pPr marL="0" indent="0">
              <a:buNone/>
            </a:pPr>
            <a:r>
              <a:rPr lang="en-US" sz="1900"/>
              <a:t>BEGIN	</a:t>
            </a:r>
          </a:p>
          <a:p>
            <a:pPr marL="0" indent="0">
              <a:buNone/>
            </a:pPr>
            <a:r>
              <a:rPr lang="en-US" sz="1900"/>
              <a:t>DECLARE n INT DEFAULT 0;    </a:t>
            </a:r>
          </a:p>
          <a:p>
            <a:pPr marL="0" indent="0">
              <a:buNone/>
            </a:pPr>
            <a:r>
              <a:rPr lang="en-US" sz="1900"/>
              <a:t>DECLARE i INT DEFAULT 0;        </a:t>
            </a:r>
          </a:p>
          <a:p>
            <a:pPr marL="0" indent="0">
              <a:buNone/>
            </a:pPr>
            <a:r>
              <a:rPr lang="en-US" sz="1900"/>
              <a:t>SELECT count(*) INTO n from Patient;    </a:t>
            </a:r>
          </a:p>
          <a:p>
            <a:pPr marL="0" indent="0">
              <a:buNone/>
            </a:pPr>
            <a:r>
              <a:rPr lang="en-US" sz="1900"/>
              <a:t>SET i = 0;        </a:t>
            </a:r>
          </a:p>
          <a:p>
            <a:pPr marL="0" indent="0">
              <a:buNone/>
            </a:pPr>
            <a:r>
              <a:rPr lang="en-US" sz="1900"/>
              <a:t>WHILE i &lt; n DO		</a:t>
            </a:r>
          </a:p>
          <a:p>
            <a:pPr marL="0" indent="0">
              <a:buNone/>
            </a:pPr>
            <a:r>
              <a:rPr lang="en-US" sz="1900"/>
              <a:t>SELECT Patient.p_id INTO @pid FROM Patient LIMIT i, 1;        </a:t>
            </a:r>
          </a:p>
          <a:p>
            <a:pPr marL="0" indent="0">
              <a:buNone/>
            </a:pPr>
            <a:r>
              <a:rPr lang="en-US" sz="1900"/>
              <a:t>call UpdatePatientAge(@pid);        </a:t>
            </a:r>
          </a:p>
          <a:p>
            <a:pPr marL="0" indent="0">
              <a:buNone/>
            </a:pPr>
            <a:r>
              <a:rPr lang="en-US" sz="1900"/>
              <a:t>SET i = i + 1;    </a:t>
            </a:r>
          </a:p>
          <a:p>
            <a:pPr marL="0" indent="0">
              <a:buNone/>
            </a:pPr>
            <a:r>
              <a:rPr lang="en-US" sz="1900"/>
              <a:t>END WHILE;    </a:t>
            </a:r>
          </a:p>
          <a:p>
            <a:pPr marL="0" indent="0">
              <a:buNone/>
            </a:pPr>
            <a:r>
              <a:rPr lang="en-US" sz="1900"/>
              <a:t>END$$</a:t>
            </a:r>
          </a:p>
          <a:p>
            <a:pPr marL="0" indent="0">
              <a:buNone/>
            </a:pPr>
            <a:r>
              <a:rPr lang="en-US" sz="1900"/>
              <a:t>DELIMITER ;</a:t>
            </a:r>
          </a:p>
          <a:p>
            <a:pPr marL="0" indent="0">
              <a:buNone/>
            </a:pPr>
            <a:r>
              <a:rPr lang="en-US" sz="1900"/>
              <a:t>call UpdatePatientTableAge();</a:t>
            </a:r>
          </a:p>
          <a:p>
            <a:pPr marL="0" indent="0">
              <a:buNone/>
            </a:pPr>
            <a:endParaRPr lang="en-US"/>
          </a:p>
        </p:txBody>
      </p:sp>
    </p:spTree>
    <p:extLst>
      <p:ext uri="{BB962C8B-B14F-4D97-AF65-F5344CB8AC3E}">
        <p14:creationId xmlns:p14="http://schemas.microsoft.com/office/powerpoint/2010/main" val="50376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F136F-6D8E-7916-EE92-2992B622FFD2}"/>
              </a:ext>
            </a:extLst>
          </p:cNvPr>
          <p:cNvSpPr>
            <a:spLocks noGrp="1"/>
          </p:cNvSpPr>
          <p:nvPr>
            <p:ph type="title"/>
          </p:nvPr>
        </p:nvSpPr>
        <p:spPr>
          <a:xfrm>
            <a:off x="1036778" y="258012"/>
            <a:ext cx="9888496" cy="900131"/>
          </a:xfrm>
        </p:spPr>
        <p:txBody>
          <a:bodyPr anchor="t">
            <a:normAutofit fontScale="90000"/>
          </a:bodyPr>
          <a:lstStyle/>
          <a:p>
            <a:r>
              <a:rPr lang="en-US" sz="4000">
                <a:solidFill>
                  <a:schemeClr val="bg1"/>
                </a:solidFill>
              </a:rPr>
              <a:t>				</a:t>
            </a:r>
            <a:r>
              <a:rPr lang="en-US" sz="6000">
                <a:solidFill>
                  <a:schemeClr val="bg1"/>
                </a:solidFill>
              </a:rPr>
              <a:t>Queries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3E71CA-29FB-E9E1-9778-E575F55D86E0}"/>
              </a:ext>
            </a:extLst>
          </p:cNvPr>
          <p:cNvSpPr>
            <a:spLocks noGrp="1"/>
          </p:cNvSpPr>
          <p:nvPr>
            <p:ph idx="1"/>
          </p:nvPr>
        </p:nvSpPr>
        <p:spPr>
          <a:xfrm>
            <a:off x="1155549" y="2217343"/>
            <a:ext cx="4639944" cy="3959619"/>
          </a:xfrm>
        </p:spPr>
        <p:txBody>
          <a:bodyPr>
            <a:normAutofit fontScale="55000" lnSpcReduction="20000"/>
          </a:bodyPr>
          <a:lstStyle/>
          <a:p>
            <a:pPr marL="0" indent="0">
              <a:buNone/>
            </a:pPr>
            <a:r>
              <a:rPr lang="en-US" sz="2400" b="1"/>
              <a:t>Patient Queries:</a:t>
            </a:r>
          </a:p>
          <a:p>
            <a:pPr marL="0" indent="0">
              <a:buNone/>
            </a:pPr>
            <a:r>
              <a:rPr lang="en-US" sz="2000" b="1">
                <a:solidFill>
                  <a:schemeClr val="accent5"/>
                </a:solidFill>
              </a:rPr>
              <a:t># </a:t>
            </a:r>
            <a:r>
              <a:rPr lang="en-US" sz="2500" b="1">
                <a:solidFill>
                  <a:schemeClr val="accent5"/>
                </a:solidFill>
              </a:rPr>
              <a:t>1 - Display all Prescription(including lines) written for a patient (using patient_id)</a:t>
            </a:r>
          </a:p>
          <a:p>
            <a:pPr marL="0" indent="0">
              <a:buNone/>
            </a:pPr>
            <a:r>
              <a:rPr lang="en-US" sz="2300"/>
              <a:t>CREATE PROCEDURE GetPrcPerPait1( in pai_Id varchar(255))</a:t>
            </a:r>
          </a:p>
          <a:p>
            <a:pPr marL="0" indent="0">
              <a:buNone/>
            </a:pPr>
            <a:r>
              <a:rPr lang="en-US" sz="2300"/>
              <a:t>BEGIN</a:t>
            </a:r>
          </a:p>
          <a:p>
            <a:pPr marL="0" indent="0">
              <a:buNone/>
            </a:pPr>
            <a:r>
              <a:rPr lang="en-US" sz="2300"/>
              <a:t>select line.prsc_id,</a:t>
            </a:r>
          </a:p>
          <a:p>
            <a:pPr marL="0" indent="0">
              <a:buNone/>
            </a:pPr>
            <a:r>
              <a:rPr lang="en-US" sz="2300"/>
              <a:t>Medicine.m_name,</a:t>
            </a:r>
          </a:p>
          <a:p>
            <a:pPr marL="0" indent="0">
              <a:buNone/>
            </a:pPr>
            <a:r>
              <a:rPr lang="en-US" sz="2300"/>
              <a:t>line.lip_amount as amount from Lines_In_Prescription as line,</a:t>
            </a:r>
          </a:p>
          <a:p>
            <a:pPr marL="0" indent="0">
              <a:buNone/>
            </a:pPr>
            <a:r>
              <a:rPr lang="en-US" sz="2300"/>
              <a:t>(select pre.prsc_id  from Prescription as pre,Session as si,	</a:t>
            </a:r>
          </a:p>
          <a:p>
            <a:pPr marL="0" indent="0">
              <a:buNone/>
            </a:pPr>
            <a:r>
              <a:rPr lang="en-US" sz="2300"/>
              <a:t>Patient  as pai  where    pai.p_id  = si.p_id    and pre.s_id = si.s_id    and pai.p_id  = pai_Id) as tmp,Medicine    </a:t>
            </a:r>
          </a:p>
          <a:p>
            <a:pPr marL="0" indent="0">
              <a:buNone/>
            </a:pPr>
            <a:r>
              <a:rPr lang="en-US" sz="2300"/>
              <a:t>where  tmp.prsc_id = line.prsc_id and line.m_id=Medicine.m_id;</a:t>
            </a:r>
          </a:p>
          <a:p>
            <a:pPr marL="0" indent="0">
              <a:buNone/>
            </a:pPr>
            <a:r>
              <a:rPr lang="en-US" sz="2300"/>
              <a:t>END$$</a:t>
            </a:r>
          </a:p>
          <a:p>
            <a:pPr marL="0" indent="0">
              <a:buNone/>
            </a:pPr>
            <a:r>
              <a:rPr lang="en-US" sz="2300"/>
              <a:t>DELIMITER ;</a:t>
            </a:r>
          </a:p>
          <a:p>
            <a:pPr marL="0" indent="0">
              <a:buNone/>
            </a:pPr>
            <a:r>
              <a:rPr lang="en-US" sz="2300"/>
              <a:t>call GetPrcPerPait1(</a:t>
            </a:r>
            <a:r>
              <a:rPr lang="en-US" sz="2300">
                <a:solidFill>
                  <a:schemeClr val="accent2"/>
                </a:solidFill>
              </a:rPr>
              <a:t>'213562145</a:t>
            </a:r>
            <a:r>
              <a:rPr lang="en-US" sz="2300"/>
              <a:t>');</a:t>
            </a:r>
          </a:p>
        </p:txBody>
      </p:sp>
      <p:sp>
        <p:nvSpPr>
          <p:cNvPr id="9" name="Content Placeholder 2">
            <a:extLst>
              <a:ext uri="{FF2B5EF4-FFF2-40B4-BE49-F238E27FC236}">
                <a16:creationId xmlns:a16="http://schemas.microsoft.com/office/drawing/2014/main" id="{2BEF847B-C4B8-464A-C589-FD73C047C500}"/>
              </a:ext>
            </a:extLst>
          </p:cNvPr>
          <p:cNvSpPr txBox="1">
            <a:spLocks/>
          </p:cNvSpPr>
          <p:nvPr/>
        </p:nvSpPr>
        <p:spPr>
          <a:xfrm>
            <a:off x="5795493" y="2293541"/>
            <a:ext cx="4639944" cy="3959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300"/>
          </a:p>
        </p:txBody>
      </p:sp>
      <p:pic>
        <p:nvPicPr>
          <p:cNvPr id="7" name="Picture 6" descr="Text&#10;&#10;Description automatically generated with medium confidence">
            <a:extLst>
              <a:ext uri="{FF2B5EF4-FFF2-40B4-BE49-F238E27FC236}">
                <a16:creationId xmlns:a16="http://schemas.microsoft.com/office/drawing/2014/main" id="{B7EC8645-318E-5F8B-ECB5-EA7D2BAEF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914" y="2566739"/>
            <a:ext cx="3501359" cy="1000388"/>
          </a:xfrm>
          <a:prstGeom prst="rect">
            <a:avLst/>
          </a:prstGeom>
        </p:spPr>
      </p:pic>
    </p:spTree>
    <p:extLst>
      <p:ext uri="{BB962C8B-B14F-4D97-AF65-F5344CB8AC3E}">
        <p14:creationId xmlns:p14="http://schemas.microsoft.com/office/powerpoint/2010/main" val="128072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0772E-8615-91E8-C156-3A3584BEB001}"/>
              </a:ext>
            </a:extLst>
          </p:cNvPr>
          <p:cNvSpPr>
            <a:spLocks noGrp="1"/>
          </p:cNvSpPr>
          <p:nvPr>
            <p:ph idx="1"/>
          </p:nvPr>
        </p:nvSpPr>
        <p:spPr>
          <a:xfrm>
            <a:off x="386145" y="61676"/>
            <a:ext cx="4792606" cy="6476503"/>
          </a:xfrm>
        </p:spPr>
        <p:txBody>
          <a:bodyPr>
            <a:normAutofit lnSpcReduction="10000"/>
          </a:bodyPr>
          <a:lstStyle/>
          <a:p>
            <a:pPr marL="0" indent="0">
              <a:buNone/>
            </a:pPr>
            <a:r>
              <a:rPr lang="en-US" sz="1400" b="1">
                <a:solidFill>
                  <a:schemeClr val="accent5"/>
                </a:solidFill>
              </a:rPr>
              <a:t># 2 - for a given patient id and doctor name display all sessions that the patient had with the doctor</a:t>
            </a:r>
          </a:p>
          <a:p>
            <a:pPr marL="0" indent="0">
              <a:buNone/>
            </a:pPr>
            <a:r>
              <a:rPr lang="en-US" sz="1100"/>
              <a:t>DELIMITER $$</a:t>
            </a:r>
          </a:p>
          <a:p>
            <a:pPr marL="0" indent="0">
              <a:buNone/>
            </a:pPr>
            <a:r>
              <a:rPr lang="en-US" sz="1100"/>
              <a:t>CREATE PROCEDURE DisplaySessionOfPatientWithDoctor(in pid INT, dname CHAR(25))</a:t>
            </a:r>
          </a:p>
          <a:p>
            <a:pPr marL="0" indent="0">
              <a:buNone/>
            </a:pPr>
            <a:r>
              <a:rPr lang="en-US" sz="1100"/>
              <a:t>BEGIN</a:t>
            </a:r>
          </a:p>
          <a:p>
            <a:pPr marL="0" indent="0">
              <a:buNone/>
            </a:pPr>
            <a:r>
              <a:rPr lang="en-US" sz="1100"/>
              <a:t>select * from patient, session, doctor</a:t>
            </a:r>
            <a:r>
              <a:rPr lang="he-IL" sz="1100"/>
              <a:t> </a:t>
            </a:r>
          </a:p>
          <a:p>
            <a:pPr marL="0" indent="0">
              <a:buNone/>
            </a:pPr>
            <a:r>
              <a:rPr lang="en-US" sz="1100"/>
              <a:t>where    patient.p_id = session.p_id and session.d_id = doctor.d_id and patient.p_id = pid and doctor.d_f_name like dname;</a:t>
            </a:r>
          </a:p>
          <a:p>
            <a:pPr marL="0" indent="0">
              <a:buNone/>
            </a:pPr>
            <a:r>
              <a:rPr lang="en-US" sz="1100"/>
              <a:t>END$$DELIMITER ;</a:t>
            </a:r>
          </a:p>
          <a:p>
            <a:pPr marL="0" indent="0">
              <a:buNone/>
            </a:pPr>
            <a:r>
              <a:rPr lang="en-US" sz="1100"/>
              <a:t>call DisplaySessionOfPatientWithDoctor(</a:t>
            </a:r>
            <a:r>
              <a:rPr lang="en-US" sz="1100">
                <a:solidFill>
                  <a:schemeClr val="accent2"/>
                </a:solidFill>
              </a:rPr>
              <a:t>321565435</a:t>
            </a:r>
            <a:r>
              <a:rPr lang="en-US" sz="1100"/>
              <a:t>, "</a:t>
            </a:r>
            <a:r>
              <a:rPr lang="en-US" sz="1100">
                <a:solidFill>
                  <a:schemeClr val="accent2"/>
                </a:solidFill>
              </a:rPr>
              <a:t>rachel</a:t>
            </a:r>
            <a:r>
              <a:rPr lang="en-US" sz="1100"/>
              <a:t>");</a:t>
            </a:r>
          </a:p>
          <a:p>
            <a:pPr marL="0" indent="0">
              <a:buNone/>
            </a:pPr>
            <a:endParaRPr lang="en-US" sz="1400">
              <a:solidFill>
                <a:schemeClr val="accent5"/>
              </a:solidFill>
            </a:endParaRPr>
          </a:p>
          <a:p>
            <a:pPr marL="0" indent="0">
              <a:buNone/>
            </a:pPr>
            <a:endParaRPr lang="en-US" sz="1400">
              <a:solidFill>
                <a:schemeClr val="accent5"/>
              </a:solidFill>
            </a:endParaRPr>
          </a:p>
          <a:p>
            <a:pPr marL="0" indent="0">
              <a:buNone/>
            </a:pPr>
            <a:r>
              <a:rPr lang="en-US" sz="1400" b="1">
                <a:solidFill>
                  <a:schemeClr val="accent5"/>
                </a:solidFill>
              </a:rPr>
              <a:t># 3 - for a given doctor id and day, display the schedule of that doctor</a:t>
            </a:r>
          </a:p>
          <a:p>
            <a:pPr marL="0" indent="0">
              <a:buNone/>
            </a:pPr>
            <a:r>
              <a:rPr lang="en-US" sz="1200"/>
              <a:t>DELIMITER $$</a:t>
            </a:r>
          </a:p>
          <a:p>
            <a:pPr marL="0" indent="0">
              <a:buNone/>
            </a:pPr>
            <a:r>
              <a:rPr lang="en-US" sz="1200"/>
              <a:t>CREATE PROCEDURE DisplayDoctorScheduleOfDay( in did INT, scday CHAR(25))</a:t>
            </a:r>
          </a:p>
          <a:p>
            <a:pPr marL="0" indent="0">
              <a:buNone/>
            </a:pPr>
            <a:r>
              <a:rPr lang="en-US" sz="1200"/>
              <a:t>BEGIN</a:t>
            </a:r>
          </a:p>
          <a:p>
            <a:pPr marL="0" indent="0">
              <a:buNone/>
            </a:pPr>
            <a:r>
              <a:rPr lang="en-US" sz="1200"/>
              <a:t>select * from doctor, </a:t>
            </a:r>
          </a:p>
          <a:p>
            <a:pPr marL="0" indent="0">
              <a:buNone/>
            </a:pPr>
            <a:r>
              <a:rPr lang="en-US" sz="1200"/>
              <a:t>Schedules where doctor.d_id = schedules.d_id and doctor.d_id = did and schedules.sc_day like scday;</a:t>
            </a:r>
          </a:p>
          <a:p>
            <a:pPr marL="0" indent="0">
              <a:buNone/>
            </a:pPr>
            <a:r>
              <a:rPr lang="en-US" sz="1200"/>
              <a:t>END$$</a:t>
            </a:r>
          </a:p>
          <a:p>
            <a:pPr marL="0" indent="0">
              <a:buNone/>
            </a:pPr>
            <a:r>
              <a:rPr lang="en-US" sz="1200"/>
              <a:t>DELIMITER ;</a:t>
            </a:r>
          </a:p>
          <a:p>
            <a:pPr marL="0" indent="0">
              <a:buNone/>
            </a:pPr>
            <a:r>
              <a:rPr lang="en-US" sz="1200"/>
              <a:t>call DisplayDoctorScheduleOfDay(</a:t>
            </a:r>
            <a:r>
              <a:rPr lang="en-US" sz="1200">
                <a:solidFill>
                  <a:schemeClr val="accent2"/>
                </a:solidFill>
              </a:rPr>
              <a:t>341270666</a:t>
            </a:r>
            <a:r>
              <a:rPr lang="en-US" sz="1200"/>
              <a:t>, "</a:t>
            </a:r>
            <a:r>
              <a:rPr lang="en-US" sz="1200">
                <a:solidFill>
                  <a:schemeClr val="accent2"/>
                </a:solidFill>
              </a:rPr>
              <a:t>sunday</a:t>
            </a:r>
            <a:r>
              <a:rPr lang="en-US" sz="1200"/>
              <a:t>");</a:t>
            </a:r>
          </a:p>
          <a:p>
            <a:pPr marL="0" indent="0">
              <a:buNone/>
            </a:pPr>
            <a:endParaRPr lang="en-US" sz="1200"/>
          </a:p>
          <a:p>
            <a:pPr marL="0" indent="0">
              <a:buNone/>
            </a:pPr>
            <a:endParaRPr lang="en-US" sz="1200"/>
          </a:p>
        </p:txBody>
      </p:sp>
      <p:pic>
        <p:nvPicPr>
          <p:cNvPr id="5" name="Picture 4">
            <a:extLst>
              <a:ext uri="{FF2B5EF4-FFF2-40B4-BE49-F238E27FC236}">
                <a16:creationId xmlns:a16="http://schemas.microsoft.com/office/drawing/2014/main" id="{00F16941-D47A-270F-4BC8-8F005E72F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45" y="2702280"/>
            <a:ext cx="11419709" cy="345007"/>
          </a:xfrm>
          <a:prstGeom prst="rect">
            <a:avLst/>
          </a:prstGeom>
        </p:spPr>
      </p:pic>
      <p:pic>
        <p:nvPicPr>
          <p:cNvPr id="7" name="Picture 6">
            <a:extLst>
              <a:ext uri="{FF2B5EF4-FFF2-40B4-BE49-F238E27FC236}">
                <a16:creationId xmlns:a16="http://schemas.microsoft.com/office/drawing/2014/main" id="{893CB94F-F1F5-49EC-B8DF-20EA95D00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67" y="6249133"/>
            <a:ext cx="10882254" cy="371475"/>
          </a:xfrm>
          <a:prstGeom prst="rect">
            <a:avLst/>
          </a:prstGeom>
        </p:spPr>
      </p:pic>
    </p:spTree>
    <p:extLst>
      <p:ext uri="{BB962C8B-B14F-4D97-AF65-F5344CB8AC3E}">
        <p14:creationId xmlns:p14="http://schemas.microsoft.com/office/powerpoint/2010/main" val="332516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F8676-1F7C-34D7-579C-335E3DCCF46D}"/>
              </a:ext>
            </a:extLst>
          </p:cNvPr>
          <p:cNvSpPr>
            <a:spLocks noGrp="1"/>
          </p:cNvSpPr>
          <p:nvPr>
            <p:ph idx="1"/>
          </p:nvPr>
        </p:nvSpPr>
        <p:spPr>
          <a:xfrm>
            <a:off x="134596" y="36320"/>
            <a:ext cx="11063654" cy="6585438"/>
          </a:xfrm>
        </p:spPr>
        <p:txBody>
          <a:bodyPr>
            <a:normAutofit fontScale="92500" lnSpcReduction="10000"/>
          </a:bodyPr>
          <a:lstStyle/>
          <a:p>
            <a:pPr marL="0" indent="0">
              <a:buNone/>
            </a:pPr>
            <a:r>
              <a:rPr lang="en-US" sz="1400" b="1">
                <a:solidFill>
                  <a:schemeClr val="accent5"/>
                </a:solidFill>
              </a:rPr>
              <a:t># 4 - for a given patient id display all of his diagnostics</a:t>
            </a:r>
          </a:p>
          <a:p>
            <a:pPr marL="0" indent="0">
              <a:buNone/>
            </a:pPr>
            <a:r>
              <a:rPr lang="en-US" sz="1100"/>
              <a:t>DELIMITER $$</a:t>
            </a:r>
          </a:p>
          <a:p>
            <a:pPr marL="0" indent="0">
              <a:buNone/>
            </a:pPr>
            <a:r>
              <a:rPr lang="en-US" sz="1100"/>
              <a:t>CREATE PROCEDURE DisplayDIagnosticsOfPatient( in pid INT</a:t>
            </a:r>
          </a:p>
          <a:p>
            <a:pPr marL="0" indent="0">
              <a:buNone/>
            </a:pPr>
            <a:r>
              <a:rPr lang="en-US" sz="1100"/>
              <a:t>)BEGIN	</a:t>
            </a:r>
          </a:p>
          <a:p>
            <a:pPr marL="0" indent="0">
              <a:buNone/>
            </a:pPr>
            <a:r>
              <a:rPr lang="en-US" sz="1100"/>
              <a:t>select * from patient, session, DOS, Diagnosis	</a:t>
            </a:r>
          </a:p>
          <a:p>
            <a:pPr marL="0" indent="0">
              <a:buNone/>
            </a:pPr>
            <a:r>
              <a:rPr lang="en-US" sz="1100"/>
              <a:t>where    patient.p_id = session.p_id and session.s_id = DOS.s_id and DOS.diag_id = diagnosis.diag_id and patient.p_id = pid;</a:t>
            </a:r>
          </a:p>
          <a:p>
            <a:pPr marL="0" indent="0">
              <a:buNone/>
            </a:pPr>
            <a:r>
              <a:rPr lang="en-US" sz="1100"/>
              <a:t>END$$</a:t>
            </a:r>
          </a:p>
          <a:p>
            <a:pPr marL="0" indent="0">
              <a:buNone/>
            </a:pPr>
            <a:r>
              <a:rPr lang="en-US" sz="1100"/>
              <a:t>DELIMITER ;</a:t>
            </a:r>
          </a:p>
          <a:p>
            <a:pPr marL="0" indent="0">
              <a:buNone/>
            </a:pPr>
            <a:r>
              <a:rPr lang="en-US" sz="1200"/>
              <a:t>call DisplayDIagnosticsOfPatient(</a:t>
            </a:r>
            <a:r>
              <a:rPr lang="en-US" sz="1200">
                <a:solidFill>
                  <a:schemeClr val="accent2"/>
                </a:solidFill>
              </a:rPr>
              <a:t>321561231</a:t>
            </a:r>
            <a:r>
              <a:rPr lang="en-US" sz="1200"/>
              <a:t>);</a:t>
            </a:r>
          </a:p>
          <a:p>
            <a:pPr marL="0" indent="0">
              <a:buNone/>
            </a:pPr>
            <a:endParaRPr lang="en-US" sz="1200"/>
          </a:p>
          <a:p>
            <a:pPr marL="0" indent="0">
              <a:buNone/>
            </a:pPr>
            <a:endParaRPr lang="en-US" sz="1200"/>
          </a:p>
          <a:p>
            <a:pPr marL="0" indent="0">
              <a:buNone/>
            </a:pPr>
            <a:endParaRPr lang="en-US" sz="1200"/>
          </a:p>
          <a:p>
            <a:pPr marL="0" indent="0">
              <a:buNone/>
            </a:pPr>
            <a:r>
              <a:rPr lang="en-US" sz="1400" b="1">
                <a:solidFill>
                  <a:schemeClr val="accent5"/>
                </a:solidFill>
              </a:rPr>
              <a:t># 5 - for a given patient id show all sessions that had more than 1 line in the prescription</a:t>
            </a:r>
          </a:p>
          <a:p>
            <a:pPr marL="0" indent="0">
              <a:buNone/>
            </a:pPr>
            <a:r>
              <a:rPr lang="en-US" sz="1100"/>
              <a:t>DELIMITER $$</a:t>
            </a:r>
          </a:p>
          <a:p>
            <a:pPr marL="0" indent="0">
              <a:buNone/>
            </a:pPr>
            <a:r>
              <a:rPr lang="en-US" sz="1100"/>
              <a:t>CREATE PROCEDURE DisplayPrescriptionWIthMoreThanOneLine( in pid INT)</a:t>
            </a:r>
          </a:p>
          <a:p>
            <a:pPr marL="0" indent="0">
              <a:buNone/>
            </a:pPr>
            <a:r>
              <a:rPr lang="en-US" sz="1100"/>
              <a:t>BEGIN	</a:t>
            </a:r>
          </a:p>
          <a:p>
            <a:pPr marL="0" indent="0">
              <a:buNone/>
            </a:pPr>
            <a:r>
              <a:rPr lang="en-US" sz="1100"/>
              <a:t>select *from patient, session,   </a:t>
            </a:r>
          </a:p>
          <a:p>
            <a:pPr marL="0" indent="0">
              <a:buNone/>
            </a:pPr>
            <a:r>
              <a:rPr lang="en-US" sz="1100"/>
              <a:t> (select prescription.s_id, </a:t>
            </a:r>
          </a:p>
          <a:p>
            <a:pPr marL="0" indent="0">
              <a:buNone/>
            </a:pPr>
            <a:r>
              <a:rPr lang="en-US" sz="1100"/>
              <a:t>prescription.prsc_id, </a:t>
            </a:r>
          </a:p>
          <a:p>
            <a:pPr marL="0" indent="0">
              <a:buNone/>
            </a:pPr>
            <a:r>
              <a:rPr lang="en-US" sz="1100"/>
              <a:t>count(lip.prsc_id) as lip_count	from prescription, </a:t>
            </a:r>
          </a:p>
          <a:p>
            <a:pPr marL="0" indent="0">
              <a:buNone/>
            </a:pPr>
            <a:r>
              <a:rPr lang="en-US" sz="1100"/>
              <a:t>Lines_In_Prescription as lip    </a:t>
            </a:r>
          </a:p>
          <a:p>
            <a:pPr marL="0" indent="0">
              <a:buNone/>
            </a:pPr>
            <a:r>
              <a:rPr lang="en-US" sz="1100"/>
              <a:t>where    prescription.prsc_id = lip.prsc_id    group by lip.prsc_id) as TMP       </a:t>
            </a:r>
          </a:p>
          <a:p>
            <a:pPr marL="0" indent="0">
              <a:buNone/>
            </a:pPr>
            <a:r>
              <a:rPr lang="en-US" sz="1100"/>
              <a:t> where patient.p_id = session.p_id and session.s_id = TMP.s_id and TMP.lip_count &gt; 1 and patient.p_id = pid;</a:t>
            </a:r>
          </a:p>
          <a:p>
            <a:pPr marL="0" indent="0">
              <a:buNone/>
            </a:pPr>
            <a:r>
              <a:rPr lang="en-US" sz="1100"/>
              <a:t>END$$</a:t>
            </a:r>
          </a:p>
          <a:p>
            <a:pPr marL="0" indent="0">
              <a:buNone/>
            </a:pPr>
            <a:r>
              <a:rPr lang="en-US" sz="1100"/>
              <a:t>DELIMITER ;</a:t>
            </a:r>
          </a:p>
          <a:p>
            <a:pPr marL="0" indent="0">
              <a:buNone/>
            </a:pPr>
            <a:r>
              <a:rPr lang="en-US" sz="1100"/>
              <a:t>call DisplayPrescriptionWIthMoreThanOneLine(</a:t>
            </a:r>
            <a:r>
              <a:rPr lang="en-US" sz="1100">
                <a:solidFill>
                  <a:schemeClr val="accent2"/>
                </a:solidFill>
              </a:rPr>
              <a:t>213562145</a:t>
            </a:r>
            <a:r>
              <a:rPr lang="en-US" sz="1100"/>
              <a:t>);</a:t>
            </a:r>
          </a:p>
          <a:p>
            <a:pPr marL="0" indent="0">
              <a:buNone/>
            </a:pPr>
            <a:endParaRPr lang="en-US" sz="1200"/>
          </a:p>
        </p:txBody>
      </p:sp>
      <p:pic>
        <p:nvPicPr>
          <p:cNvPr id="5" name="Picture 4">
            <a:extLst>
              <a:ext uri="{FF2B5EF4-FFF2-40B4-BE49-F238E27FC236}">
                <a16:creationId xmlns:a16="http://schemas.microsoft.com/office/drawing/2014/main" id="{D1E61CB3-B4EC-B4EA-17EA-913F94352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43458"/>
            <a:ext cx="9391650" cy="514350"/>
          </a:xfrm>
          <a:prstGeom prst="rect">
            <a:avLst/>
          </a:prstGeom>
        </p:spPr>
      </p:pic>
      <p:pic>
        <p:nvPicPr>
          <p:cNvPr id="7" name="Picture 6">
            <a:extLst>
              <a:ext uri="{FF2B5EF4-FFF2-40B4-BE49-F238E27FC236}">
                <a16:creationId xmlns:a16="http://schemas.microsoft.com/office/drawing/2014/main" id="{355E5B8E-C444-2376-B889-2F7EDA822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252" y="6071088"/>
            <a:ext cx="6925355" cy="514350"/>
          </a:xfrm>
          <a:prstGeom prst="rect">
            <a:avLst/>
          </a:prstGeom>
        </p:spPr>
      </p:pic>
    </p:spTree>
    <p:extLst>
      <p:ext uri="{BB962C8B-B14F-4D97-AF65-F5344CB8AC3E}">
        <p14:creationId xmlns:p14="http://schemas.microsoft.com/office/powerpoint/2010/main" val="314931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5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5C783-5CC1-4914-7642-E2176AA3C562}"/>
              </a:ext>
            </a:extLst>
          </p:cNvPr>
          <p:cNvSpPr>
            <a:spLocks noGrp="1"/>
          </p:cNvSpPr>
          <p:nvPr>
            <p:ph type="title"/>
          </p:nvPr>
        </p:nvSpPr>
        <p:spPr>
          <a:xfrm>
            <a:off x="9093496" y="618681"/>
            <a:ext cx="2613872" cy="5460147"/>
          </a:xfrm>
        </p:spPr>
        <p:txBody>
          <a:bodyPr vert="horz" lIns="91440" tIns="45720" rIns="91440" bIns="45720" rtlCol="0" anchor="ctr">
            <a:normAutofit/>
          </a:bodyPr>
          <a:lstStyle/>
          <a:p>
            <a:pPr>
              <a:spcAft>
                <a:spcPts val="800"/>
              </a:spcAft>
            </a:pPr>
            <a:r>
              <a:rPr lang="en-US" sz="2000" b="1">
                <a:solidFill>
                  <a:srgbClr val="FFFFFF"/>
                </a:solidFill>
                <a:effectLst/>
              </a:rPr>
              <a:t>System Requirements</a:t>
            </a:r>
            <a:br>
              <a:rPr lang="en-US" sz="2000">
                <a:solidFill>
                  <a:srgbClr val="FFFFFF"/>
                </a:solidFill>
                <a:effectLst/>
              </a:rPr>
            </a:br>
            <a:r>
              <a:rPr lang="en-US" sz="2000">
                <a:solidFill>
                  <a:srgbClr val="FFFFFF"/>
                </a:solidFill>
                <a:effectLst/>
              </a:rPr>
              <a:t>– The new Data Base will provide an efficient way to manage the clinic’s data, manage the doctors schedule and keep track of their session and prescriptions.</a:t>
            </a:r>
            <a:br>
              <a:rPr lang="en-US" sz="2000">
                <a:solidFill>
                  <a:srgbClr val="FFFFFF"/>
                </a:solidFill>
                <a:effectLst/>
              </a:rPr>
            </a:br>
            <a:r>
              <a:rPr lang="en-US" sz="2000">
                <a:solidFill>
                  <a:srgbClr val="FFFFFF"/>
                </a:solidFill>
                <a:effectLst/>
              </a:rPr>
              <a:t>The system also manages the patient medical history by keeping a record of the patient’s previous sessions including his analysis and diagnosis.</a:t>
            </a:r>
            <a:br>
              <a:rPr lang="en-US" sz="2000">
                <a:solidFill>
                  <a:srgbClr val="FFFFFF"/>
                </a:solidFill>
                <a:effectLst/>
              </a:rPr>
            </a:br>
            <a:endParaRPr lang="en-US" sz="200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o, company name&#10;&#10;Description automatically generated">
            <a:extLst>
              <a:ext uri="{FF2B5EF4-FFF2-40B4-BE49-F238E27FC236}">
                <a16:creationId xmlns:a16="http://schemas.microsoft.com/office/drawing/2014/main" id="{82E4F0D1-5AB4-D9B2-007C-688885F932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36" b="3787"/>
          <a:stretch/>
        </p:blipFill>
        <p:spPr>
          <a:xfrm>
            <a:off x="976251" y="942538"/>
            <a:ext cx="7163222" cy="4808332"/>
          </a:xfrm>
          <a:prstGeom prst="rect">
            <a:avLst/>
          </a:prstGeom>
          <a:effectLst/>
        </p:spPr>
      </p:pic>
    </p:spTree>
    <p:extLst>
      <p:ext uri="{BB962C8B-B14F-4D97-AF65-F5344CB8AC3E}">
        <p14:creationId xmlns:p14="http://schemas.microsoft.com/office/powerpoint/2010/main" val="223077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75D23-0BE8-DFD7-0846-B794E6DF6D9D}"/>
              </a:ext>
            </a:extLst>
          </p:cNvPr>
          <p:cNvSpPr>
            <a:spLocks noGrp="1"/>
          </p:cNvSpPr>
          <p:nvPr>
            <p:ph idx="1"/>
          </p:nvPr>
        </p:nvSpPr>
        <p:spPr>
          <a:xfrm>
            <a:off x="309093" y="90152"/>
            <a:ext cx="11044707" cy="6467666"/>
          </a:xfrm>
        </p:spPr>
        <p:txBody>
          <a:bodyPr>
            <a:normAutofit fontScale="92500" lnSpcReduction="10000"/>
          </a:bodyPr>
          <a:lstStyle/>
          <a:p>
            <a:pPr marL="0" indent="0">
              <a:buNone/>
            </a:pPr>
            <a:r>
              <a:rPr lang="en-US" sz="1400" b="1">
                <a:solidFill>
                  <a:schemeClr val="accent5"/>
                </a:solidFill>
              </a:rPr>
              <a:t># 6 - for a given patient id show all sessions that had more than 1 diagnosis</a:t>
            </a:r>
          </a:p>
          <a:p>
            <a:pPr marL="0" indent="0">
              <a:buNone/>
            </a:pPr>
            <a:r>
              <a:rPr lang="en-US" sz="1100"/>
              <a:t>DELIMITER $$</a:t>
            </a:r>
          </a:p>
          <a:p>
            <a:pPr marL="0" indent="0">
              <a:buNone/>
            </a:pPr>
            <a:r>
              <a:rPr lang="en-US" sz="1100"/>
              <a:t>CREATE PROCEDURE DisplaySessionsOfPatientWithMoreThanOneDiagnostic( in pid INT)</a:t>
            </a:r>
          </a:p>
          <a:p>
            <a:pPr marL="0" indent="0">
              <a:buNone/>
            </a:pPr>
            <a:r>
              <a:rPr lang="en-US" sz="1100"/>
              <a:t>BEGIN	</a:t>
            </a:r>
          </a:p>
          <a:p>
            <a:pPr marL="0" indent="0">
              <a:buNone/>
            </a:pPr>
            <a:r>
              <a:rPr lang="en-US" sz="1100"/>
              <a:t>select * from patient,session,</a:t>
            </a:r>
          </a:p>
          <a:p>
            <a:pPr marL="0" indent="0">
              <a:buNone/>
            </a:pPr>
            <a:r>
              <a:rPr lang="en-US" sz="1100"/>
              <a:t>(select DOS.s_id, count(DOS.s_id) as count from patient, session, DOS </a:t>
            </a:r>
          </a:p>
          <a:p>
            <a:pPr marL="0" indent="0">
              <a:buNone/>
            </a:pPr>
            <a:r>
              <a:rPr lang="en-US" sz="1100"/>
              <a:t>where patient.p_id = session.p_id and session.s_id = DOS.s_id group by DOS.s_id) as TMP</a:t>
            </a:r>
          </a:p>
          <a:p>
            <a:pPr marL="0" indent="0">
              <a:buNone/>
            </a:pPr>
            <a:r>
              <a:rPr lang="en-US" sz="1100"/>
              <a:t>where patient.p_id = session.p_id and session.s_id = TMP.s_id and TMP.count &gt; 1 and patient.p_id = pid;</a:t>
            </a:r>
          </a:p>
          <a:p>
            <a:pPr marL="0" indent="0">
              <a:buNone/>
            </a:pPr>
            <a:r>
              <a:rPr lang="en-US" sz="1100"/>
              <a:t>END</a:t>
            </a:r>
          </a:p>
          <a:p>
            <a:pPr marL="0" indent="0">
              <a:buNone/>
            </a:pPr>
            <a:r>
              <a:rPr lang="en-US" sz="1100"/>
              <a:t>$$DELIMITER ;</a:t>
            </a:r>
          </a:p>
          <a:p>
            <a:pPr marL="0" indent="0">
              <a:buNone/>
            </a:pPr>
            <a:r>
              <a:rPr lang="en-US" sz="1100"/>
              <a:t>call DisplaySessionsOfPatientWithMoreThanOneDiagnostic(</a:t>
            </a:r>
            <a:r>
              <a:rPr lang="en-US" sz="1100">
                <a:solidFill>
                  <a:schemeClr val="accent2"/>
                </a:solidFill>
              </a:rPr>
              <a:t>321561231</a:t>
            </a:r>
            <a:r>
              <a:rPr lang="en-US" sz="1100"/>
              <a:t>);</a:t>
            </a:r>
          </a:p>
          <a:p>
            <a:pPr marL="0" indent="0">
              <a:buNone/>
            </a:pPr>
            <a:endParaRPr lang="en-US" sz="1100"/>
          </a:p>
          <a:p>
            <a:pPr marL="0" indent="0">
              <a:buNone/>
            </a:pPr>
            <a:endParaRPr lang="en-US" sz="1100"/>
          </a:p>
          <a:p>
            <a:pPr marL="0" indent="0">
              <a:buNone/>
            </a:pPr>
            <a:endParaRPr lang="en-US" sz="1100"/>
          </a:p>
          <a:p>
            <a:pPr marL="0" indent="0">
              <a:buNone/>
            </a:pPr>
            <a:r>
              <a:rPr lang="en-US" sz="1400" b="1">
                <a:solidFill>
                  <a:schemeClr val="accent5"/>
                </a:solidFill>
              </a:rPr>
              <a:t># 7 - for a given patient id display all doctors info that had a session with that patient</a:t>
            </a:r>
          </a:p>
          <a:p>
            <a:pPr marL="0" indent="0">
              <a:buNone/>
            </a:pPr>
            <a:r>
              <a:rPr lang="en-US" sz="1100"/>
              <a:t>DELIMITER $$</a:t>
            </a:r>
          </a:p>
          <a:p>
            <a:pPr marL="0" indent="0">
              <a:buNone/>
            </a:pPr>
            <a:r>
              <a:rPr lang="en-US" sz="1100"/>
              <a:t>CREATE PROCEDURE DisplayDoctorInfoThatHadSessionWithPatient( in pid INT)</a:t>
            </a:r>
          </a:p>
          <a:p>
            <a:pPr marL="0" indent="0">
              <a:buNone/>
            </a:pPr>
            <a:r>
              <a:rPr lang="en-US" sz="1100"/>
              <a:t>BEGIN	</a:t>
            </a:r>
          </a:p>
          <a:p>
            <a:pPr marL="0" indent="0">
              <a:buNone/>
            </a:pPr>
            <a:r>
              <a:rPr lang="en-US" sz="1100"/>
              <a:t>select distinct *	from doctor,    </a:t>
            </a:r>
          </a:p>
          <a:p>
            <a:pPr marL="0" indent="0">
              <a:buNone/>
            </a:pPr>
            <a:r>
              <a:rPr lang="en-US" sz="1100"/>
              <a:t> (select session.d_id from patient, session    </a:t>
            </a:r>
          </a:p>
          <a:p>
            <a:pPr marL="0" indent="0">
              <a:buNone/>
            </a:pPr>
            <a:r>
              <a:rPr lang="en-US" sz="1100"/>
              <a:t>where patient.p_id = session.p_id and patient.p_id = pid) as TMP	    </a:t>
            </a:r>
          </a:p>
          <a:p>
            <a:pPr marL="0" indent="0">
              <a:buNone/>
            </a:pPr>
            <a:r>
              <a:rPr lang="en-US" sz="1100"/>
              <a:t>Where doctor.d_id = TMP.d_id;</a:t>
            </a:r>
          </a:p>
          <a:p>
            <a:pPr marL="0" indent="0">
              <a:buNone/>
            </a:pPr>
            <a:r>
              <a:rPr lang="en-US" sz="1100"/>
              <a:t>END$$</a:t>
            </a:r>
          </a:p>
          <a:p>
            <a:pPr marL="0" indent="0">
              <a:buNone/>
            </a:pPr>
            <a:r>
              <a:rPr lang="en-US" sz="1100"/>
              <a:t>DELIMITER ;</a:t>
            </a:r>
          </a:p>
          <a:p>
            <a:pPr marL="0" indent="0">
              <a:buNone/>
            </a:pPr>
            <a:r>
              <a:rPr lang="en-US" sz="1100"/>
              <a:t>call DisplayDoctorInfoThatHadSessionWithPatient(</a:t>
            </a:r>
            <a:r>
              <a:rPr lang="en-US" sz="1100">
                <a:solidFill>
                  <a:schemeClr val="accent2"/>
                </a:solidFill>
              </a:rPr>
              <a:t>213562145</a:t>
            </a:r>
            <a:r>
              <a:rPr lang="en-US" sz="1100"/>
              <a:t>);</a:t>
            </a:r>
          </a:p>
          <a:p>
            <a:pPr marL="0" indent="0">
              <a:buNone/>
            </a:pPr>
            <a:endParaRPr lang="en-US" sz="1100"/>
          </a:p>
          <a:p>
            <a:pPr marL="0" indent="0">
              <a:buNone/>
            </a:pPr>
            <a:endParaRPr lang="en-US" sz="1100"/>
          </a:p>
          <a:p>
            <a:pPr marL="0" indent="0">
              <a:buNone/>
            </a:pPr>
            <a:endParaRPr lang="en-US" sz="1000"/>
          </a:p>
          <a:p>
            <a:pPr marL="0" indent="0">
              <a:buNone/>
            </a:pPr>
            <a:endParaRPr lang="en-US" sz="1000"/>
          </a:p>
          <a:p>
            <a:pPr marL="0" indent="0">
              <a:buNone/>
            </a:pPr>
            <a:endParaRPr lang="en-US" sz="1000"/>
          </a:p>
          <a:p>
            <a:pPr marL="0" indent="0">
              <a:buNone/>
            </a:pPr>
            <a:endParaRPr lang="en-US" sz="1100"/>
          </a:p>
        </p:txBody>
      </p:sp>
      <p:pic>
        <p:nvPicPr>
          <p:cNvPr id="5" name="Picture 4">
            <a:extLst>
              <a:ext uri="{FF2B5EF4-FFF2-40B4-BE49-F238E27FC236}">
                <a16:creationId xmlns:a16="http://schemas.microsoft.com/office/drawing/2014/main" id="{C9041C5F-B17C-00B2-7105-275F70AEA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3128722"/>
            <a:ext cx="7966689" cy="390525"/>
          </a:xfrm>
          <a:prstGeom prst="rect">
            <a:avLst/>
          </a:prstGeom>
        </p:spPr>
      </p:pic>
      <p:pic>
        <p:nvPicPr>
          <p:cNvPr id="7" name="Picture 6">
            <a:extLst>
              <a:ext uri="{FF2B5EF4-FFF2-40B4-BE49-F238E27FC236}">
                <a16:creationId xmlns:a16="http://schemas.microsoft.com/office/drawing/2014/main" id="{107FAE51-BE72-3AB4-5A95-1E908E431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124" y="5439265"/>
            <a:ext cx="6172200" cy="542925"/>
          </a:xfrm>
          <a:prstGeom prst="rect">
            <a:avLst/>
          </a:prstGeom>
        </p:spPr>
      </p:pic>
    </p:spTree>
    <p:extLst>
      <p:ext uri="{BB962C8B-B14F-4D97-AF65-F5344CB8AC3E}">
        <p14:creationId xmlns:p14="http://schemas.microsoft.com/office/powerpoint/2010/main" val="288734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1D21F-14F9-B3BD-64AF-A47404683AFD}"/>
              </a:ext>
            </a:extLst>
          </p:cNvPr>
          <p:cNvSpPr>
            <a:spLocks noGrp="1"/>
          </p:cNvSpPr>
          <p:nvPr>
            <p:ph idx="1"/>
          </p:nvPr>
        </p:nvSpPr>
        <p:spPr>
          <a:xfrm>
            <a:off x="273466" y="85458"/>
            <a:ext cx="8334826" cy="6469166"/>
          </a:xfrm>
        </p:spPr>
        <p:txBody>
          <a:bodyPr>
            <a:normAutofit/>
          </a:bodyPr>
          <a:lstStyle/>
          <a:p>
            <a:pPr marL="0" indent="0">
              <a:buNone/>
            </a:pPr>
            <a:r>
              <a:rPr lang="en-US" sz="1400" b="1">
                <a:solidFill>
                  <a:schemeClr val="accent5"/>
                </a:solidFill>
              </a:rPr>
              <a:t># 8 - for a given patient id show all sessions that had an analysis</a:t>
            </a:r>
          </a:p>
          <a:p>
            <a:pPr marL="0" indent="0">
              <a:buNone/>
            </a:pPr>
            <a:r>
              <a:rPr lang="en-US" sz="1100"/>
              <a:t>DELIMITER $$</a:t>
            </a:r>
          </a:p>
          <a:p>
            <a:pPr marL="0" indent="0">
              <a:buNone/>
            </a:pPr>
            <a:r>
              <a:rPr lang="en-US" sz="1100"/>
              <a:t>CREATE PROCEDURE DisplayAnlysisOfPatient( in pid INT)</a:t>
            </a:r>
          </a:p>
          <a:p>
            <a:pPr marL="0" indent="0">
              <a:buNone/>
            </a:pPr>
            <a:r>
              <a:rPr lang="en-US" sz="1100"/>
              <a:t>BEGIN	</a:t>
            </a:r>
          </a:p>
          <a:p>
            <a:pPr marL="0" indent="0">
              <a:buNone/>
            </a:pPr>
            <a:r>
              <a:rPr lang="en-US" sz="1100"/>
              <a:t>select *    from Analysis, Session, Patient     </a:t>
            </a:r>
          </a:p>
          <a:p>
            <a:pPr marL="0" indent="0">
              <a:buNone/>
            </a:pPr>
            <a:r>
              <a:rPr lang="en-US" sz="1100"/>
              <a:t>where    Analysis.s_id = Session.s_id and Patient.p_id = Session.p_id and Patient.p_id = pid;</a:t>
            </a:r>
          </a:p>
          <a:p>
            <a:pPr marL="0" indent="0">
              <a:buNone/>
            </a:pPr>
            <a:r>
              <a:rPr lang="en-US" sz="1100"/>
              <a:t>END$$</a:t>
            </a:r>
          </a:p>
          <a:p>
            <a:pPr marL="0" indent="0">
              <a:buNone/>
            </a:pPr>
            <a:r>
              <a:rPr lang="en-US" sz="1100"/>
              <a:t>DELIMITER ;</a:t>
            </a:r>
          </a:p>
          <a:p>
            <a:pPr marL="0" indent="0">
              <a:buNone/>
            </a:pPr>
            <a:r>
              <a:rPr lang="en-US" sz="1100"/>
              <a:t>call DisplayAnlysisOfPatient(</a:t>
            </a:r>
            <a:r>
              <a:rPr lang="en-US" sz="1100">
                <a:solidFill>
                  <a:schemeClr val="accent2"/>
                </a:solidFill>
              </a:rPr>
              <a:t>321561234</a:t>
            </a:r>
            <a:r>
              <a:rPr lang="en-US" sz="1100"/>
              <a:t>);</a:t>
            </a:r>
          </a:p>
          <a:p>
            <a:pPr marL="0" indent="0">
              <a:buNone/>
            </a:pPr>
            <a:endParaRPr lang="en-US" sz="1100"/>
          </a:p>
          <a:p>
            <a:pPr marL="0" indent="0">
              <a:buNone/>
            </a:pPr>
            <a:endParaRPr lang="en-US" sz="1100"/>
          </a:p>
          <a:p>
            <a:pPr marL="0" indent="0">
              <a:buNone/>
            </a:pPr>
            <a:endParaRPr lang="en-US" sz="1100"/>
          </a:p>
          <a:p>
            <a:pPr marL="0" indent="0">
              <a:buNone/>
            </a:pPr>
            <a:r>
              <a:rPr lang="en-US" sz="1400" b="1">
                <a:solidFill>
                  <a:schemeClr val="accent5"/>
                </a:solidFill>
              </a:rPr>
              <a:t># 9 - for a given patient id count the number of sessions</a:t>
            </a:r>
          </a:p>
          <a:p>
            <a:pPr marL="0" indent="0">
              <a:buNone/>
            </a:pPr>
            <a:r>
              <a:rPr lang="en-US" sz="1100"/>
              <a:t>DELIMITER $$</a:t>
            </a:r>
          </a:p>
          <a:p>
            <a:pPr marL="0" indent="0">
              <a:buNone/>
            </a:pPr>
            <a:r>
              <a:rPr lang="en-US" sz="1100"/>
              <a:t>CREATE PROCEDURE ShowNumberOfSessionForAPatient( in pid INT)</a:t>
            </a:r>
          </a:p>
          <a:p>
            <a:pPr marL="0" indent="0">
              <a:buNone/>
            </a:pPr>
            <a:r>
              <a:rPr lang="en-US" sz="1100"/>
              <a:t>BEGIN	</a:t>
            </a:r>
          </a:p>
          <a:p>
            <a:pPr marL="0" indent="0">
              <a:buNone/>
            </a:pPr>
            <a:r>
              <a:rPr lang="en-US" sz="1100"/>
              <a:t>select *, count(session.p_id) as number_of_sessions from session where session.p_id = pid group by session.p_id;</a:t>
            </a:r>
          </a:p>
          <a:p>
            <a:pPr marL="0" indent="0">
              <a:buNone/>
            </a:pPr>
            <a:r>
              <a:rPr lang="en-US" sz="1100"/>
              <a:t>END$$</a:t>
            </a:r>
          </a:p>
          <a:p>
            <a:pPr marL="0" indent="0">
              <a:buNone/>
            </a:pPr>
            <a:r>
              <a:rPr lang="en-US" sz="1100"/>
              <a:t>DELIMITER ;</a:t>
            </a:r>
          </a:p>
          <a:p>
            <a:pPr marL="0" indent="0">
              <a:buNone/>
            </a:pPr>
            <a:r>
              <a:rPr lang="en-US" sz="1100"/>
              <a:t>call ShowNumberOfSessionForAPatient(</a:t>
            </a:r>
            <a:r>
              <a:rPr lang="en-US" sz="1100">
                <a:solidFill>
                  <a:schemeClr val="accent2"/>
                </a:solidFill>
              </a:rPr>
              <a:t>213562145</a:t>
            </a:r>
            <a:r>
              <a:rPr lang="en-US" sz="1100"/>
              <a:t>);</a:t>
            </a:r>
          </a:p>
          <a:p>
            <a:pPr marL="0" indent="0">
              <a:buNone/>
            </a:pPr>
            <a:endParaRPr lang="en-US" sz="1100"/>
          </a:p>
        </p:txBody>
      </p:sp>
      <p:pic>
        <p:nvPicPr>
          <p:cNvPr id="5" name="Picture 4">
            <a:extLst>
              <a:ext uri="{FF2B5EF4-FFF2-40B4-BE49-F238E27FC236}">
                <a16:creationId xmlns:a16="http://schemas.microsoft.com/office/drawing/2014/main" id="{4E90C6CC-9199-FF35-95CE-221EFC124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66" y="2747450"/>
            <a:ext cx="7349384" cy="371765"/>
          </a:xfrm>
          <a:prstGeom prst="rect">
            <a:avLst/>
          </a:prstGeom>
        </p:spPr>
      </p:pic>
      <p:pic>
        <p:nvPicPr>
          <p:cNvPr id="7" name="Picture 6">
            <a:extLst>
              <a:ext uri="{FF2B5EF4-FFF2-40B4-BE49-F238E27FC236}">
                <a16:creationId xmlns:a16="http://schemas.microsoft.com/office/drawing/2014/main" id="{8744B359-3582-B68D-502B-50FE730A0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65" y="5998792"/>
            <a:ext cx="4857750" cy="390525"/>
          </a:xfrm>
          <a:prstGeom prst="rect">
            <a:avLst/>
          </a:prstGeom>
        </p:spPr>
      </p:pic>
      <p:sp>
        <p:nvSpPr>
          <p:cNvPr id="8" name="Content Placeholder 2">
            <a:extLst>
              <a:ext uri="{FF2B5EF4-FFF2-40B4-BE49-F238E27FC236}">
                <a16:creationId xmlns:a16="http://schemas.microsoft.com/office/drawing/2014/main" id="{43B33D03-8848-6686-4925-7A2FD5080EC5}"/>
              </a:ext>
            </a:extLst>
          </p:cNvPr>
          <p:cNvSpPr txBox="1">
            <a:spLocks/>
          </p:cNvSpPr>
          <p:nvPr/>
        </p:nvSpPr>
        <p:spPr>
          <a:xfrm>
            <a:off x="8753919" y="85458"/>
            <a:ext cx="3022534" cy="6469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a:solidFill>
                  <a:schemeClr val="accent5"/>
                </a:solidFill>
              </a:rPr>
              <a:t># 10 - for a given patient id display the rooms he had sessions in</a:t>
            </a:r>
          </a:p>
          <a:p>
            <a:pPr marL="0" indent="0">
              <a:buNone/>
            </a:pPr>
            <a:r>
              <a:rPr lang="en-US" sz="1200"/>
              <a:t>DELIMITER $$</a:t>
            </a:r>
          </a:p>
          <a:p>
            <a:pPr marL="0" indent="0">
              <a:buNone/>
            </a:pPr>
            <a:r>
              <a:rPr lang="en-US" sz="1200"/>
              <a:t>CREATE PROCEDURE ShowRoomsThatPatientVisited( in pid INT)</a:t>
            </a:r>
          </a:p>
          <a:p>
            <a:pPr marL="0" indent="0">
              <a:buNone/>
            </a:pPr>
            <a:r>
              <a:rPr lang="en-US" sz="1200"/>
              <a:t>BEGIN	</a:t>
            </a:r>
          </a:p>
          <a:p>
            <a:pPr marL="0" indent="0">
              <a:buNone/>
            </a:pPr>
            <a:r>
              <a:rPr lang="en-US" sz="1200"/>
              <a:t>select room.* from session, room where session.p_id = pid and session.r_num = room.r_num;</a:t>
            </a:r>
          </a:p>
          <a:p>
            <a:pPr marL="0" indent="0">
              <a:buNone/>
            </a:pPr>
            <a:r>
              <a:rPr lang="en-US" sz="1200"/>
              <a:t>END$$</a:t>
            </a:r>
          </a:p>
          <a:p>
            <a:pPr marL="0" indent="0">
              <a:buNone/>
            </a:pPr>
            <a:r>
              <a:rPr lang="en-US" sz="1200"/>
              <a:t>DELIMITER ;</a:t>
            </a:r>
          </a:p>
          <a:p>
            <a:pPr marL="0" indent="0">
              <a:buNone/>
            </a:pPr>
            <a:r>
              <a:rPr lang="en-US" sz="1200"/>
              <a:t>call ShowRoomsThatPatientVisited(</a:t>
            </a:r>
            <a:r>
              <a:rPr lang="en-US" sz="1200">
                <a:solidFill>
                  <a:schemeClr val="accent2"/>
                </a:solidFill>
              </a:rPr>
              <a:t>213562145</a:t>
            </a:r>
            <a:r>
              <a:rPr lang="en-US" sz="1200"/>
              <a:t>);</a:t>
            </a:r>
          </a:p>
          <a:p>
            <a:pPr marL="0" indent="0">
              <a:buFont typeface="Arial" panose="020B0604020202020204" pitchFamily="34" charset="0"/>
              <a:buNone/>
            </a:pPr>
            <a:endParaRPr lang="en-US" sz="1100"/>
          </a:p>
        </p:txBody>
      </p:sp>
      <p:pic>
        <p:nvPicPr>
          <p:cNvPr id="9" name="Picture 8" descr="Graphical user interface, application&#10;&#10;Description automatically generated">
            <a:extLst>
              <a:ext uri="{FF2B5EF4-FFF2-40B4-BE49-F238E27FC236}">
                <a16:creationId xmlns:a16="http://schemas.microsoft.com/office/drawing/2014/main" id="{8BC0F829-686A-5463-A4F6-327ADD9EF8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7361" y="3320041"/>
            <a:ext cx="1539117" cy="759433"/>
          </a:xfrm>
          <a:prstGeom prst="rect">
            <a:avLst/>
          </a:prstGeom>
        </p:spPr>
      </p:pic>
    </p:spTree>
    <p:extLst>
      <p:ext uri="{BB962C8B-B14F-4D97-AF65-F5344CB8AC3E}">
        <p14:creationId xmlns:p14="http://schemas.microsoft.com/office/powerpoint/2010/main" val="322001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7FA40A4-78A8-B0C8-A8E9-89EBADBEA8E0}"/>
              </a:ext>
            </a:extLst>
          </p:cNvPr>
          <p:cNvSpPr>
            <a:spLocks noGrp="1"/>
          </p:cNvSpPr>
          <p:nvPr>
            <p:ph idx="1"/>
          </p:nvPr>
        </p:nvSpPr>
        <p:spPr>
          <a:xfrm>
            <a:off x="838200" y="92364"/>
            <a:ext cx="10515600" cy="6659418"/>
          </a:xfrm>
        </p:spPr>
        <p:txBody>
          <a:bodyPr>
            <a:normAutofit/>
          </a:bodyPr>
          <a:lstStyle/>
          <a:p>
            <a:pPr marL="0" indent="0">
              <a:buNone/>
            </a:pPr>
            <a:r>
              <a:rPr lang="en-US" sz="2000"/>
              <a:t>Doctor Queries:</a:t>
            </a:r>
          </a:p>
          <a:p>
            <a:pPr marL="0" indent="0">
              <a:buNone/>
            </a:pPr>
            <a:r>
              <a:rPr lang="en-US" sz="1400" b="1">
                <a:solidFill>
                  <a:schemeClr val="accent5"/>
                </a:solidFill>
              </a:rPr>
              <a:t># 1 - for a given doctor id show all the prescriptions he wrote</a:t>
            </a:r>
          </a:p>
          <a:p>
            <a:pPr marL="0" indent="0">
              <a:buNone/>
            </a:pPr>
            <a:r>
              <a:rPr lang="en-US" sz="1100"/>
              <a:t>DELIMITER $$</a:t>
            </a:r>
          </a:p>
          <a:p>
            <a:pPr marL="0" indent="0">
              <a:buNone/>
            </a:pPr>
            <a:r>
              <a:rPr lang="en-US" sz="1100"/>
              <a:t>CREATE PROCEDURE  DisplayPrescriptionsWrittenByDoctor( in did INT)</a:t>
            </a:r>
          </a:p>
          <a:p>
            <a:pPr marL="0" indent="0">
              <a:buNone/>
            </a:pPr>
            <a:r>
              <a:rPr lang="en-US" sz="1100"/>
              <a:t>BEGIN	</a:t>
            </a:r>
          </a:p>
          <a:p>
            <a:pPr marL="0" indent="0">
              <a:buNone/>
            </a:pPr>
            <a:r>
              <a:rPr lang="en-US" sz="1100"/>
              <a:t>select * from session, prescription where session.s_id = prescription.s_id and session.d_id = did;</a:t>
            </a:r>
          </a:p>
          <a:p>
            <a:pPr marL="0" indent="0">
              <a:buNone/>
            </a:pPr>
            <a:r>
              <a:rPr lang="en-US" sz="1100"/>
              <a:t>END$$</a:t>
            </a:r>
          </a:p>
          <a:p>
            <a:pPr marL="0" indent="0">
              <a:buNone/>
            </a:pPr>
            <a:r>
              <a:rPr lang="en-US" sz="1100"/>
              <a:t>DELIMITER ;</a:t>
            </a:r>
          </a:p>
          <a:p>
            <a:pPr marL="0" indent="0">
              <a:buNone/>
            </a:pPr>
            <a:r>
              <a:rPr lang="en-US" sz="1100"/>
              <a:t>call DisplayPrescriptionsWrittenByDoctor(</a:t>
            </a:r>
            <a:r>
              <a:rPr lang="en-US" sz="1100">
                <a:solidFill>
                  <a:schemeClr val="accent2"/>
                </a:solidFill>
              </a:rPr>
              <a:t>341270222</a:t>
            </a:r>
            <a:r>
              <a:rPr lang="en-US" sz="1100"/>
              <a:t>);</a:t>
            </a:r>
          </a:p>
          <a:p>
            <a:pPr marL="0" indent="0">
              <a:buNone/>
            </a:pPr>
            <a:endParaRPr lang="en-US" sz="1100"/>
          </a:p>
          <a:p>
            <a:pPr marL="0" indent="0">
              <a:buNone/>
            </a:pPr>
            <a:r>
              <a:rPr lang="en-US" sz="1100"/>
              <a:t> </a:t>
            </a:r>
          </a:p>
          <a:p>
            <a:pPr marL="0" indent="0">
              <a:buNone/>
            </a:pPr>
            <a:endParaRPr lang="en-US" sz="1100"/>
          </a:p>
          <a:p>
            <a:pPr marL="0" indent="0">
              <a:buNone/>
            </a:pPr>
            <a:r>
              <a:rPr lang="en-US" sz="1400" b="1">
                <a:solidFill>
                  <a:schemeClr val="accent5"/>
                </a:solidFill>
              </a:rPr>
              <a:t># 2 - for a given doctor id show all his patients</a:t>
            </a:r>
          </a:p>
          <a:p>
            <a:pPr marL="0" indent="0">
              <a:buNone/>
            </a:pPr>
            <a:r>
              <a:rPr lang="en-US" sz="1100"/>
              <a:t>DELIMITER $$</a:t>
            </a:r>
          </a:p>
          <a:p>
            <a:pPr marL="0" indent="0">
              <a:buNone/>
            </a:pPr>
            <a:r>
              <a:rPr lang="en-US" sz="1100"/>
              <a:t>CREATE PROCEDURE ShowPatientsOfDoctor( in did INT)</a:t>
            </a:r>
          </a:p>
          <a:p>
            <a:pPr marL="0" indent="0">
              <a:buNone/>
            </a:pPr>
            <a:r>
              <a:rPr lang="en-US" sz="1100"/>
              <a:t>BEGIN	</a:t>
            </a:r>
          </a:p>
          <a:p>
            <a:pPr marL="0" indent="0">
              <a:buNone/>
            </a:pPr>
            <a:r>
              <a:rPr lang="en-US" sz="1100"/>
              <a:t>select patient.* from patient, session where patient.p_id = session.p_id and session.d_id = did;</a:t>
            </a:r>
          </a:p>
          <a:p>
            <a:pPr marL="0" indent="0">
              <a:buNone/>
            </a:pPr>
            <a:r>
              <a:rPr lang="en-US" sz="1100"/>
              <a:t>END$$</a:t>
            </a:r>
          </a:p>
          <a:p>
            <a:pPr marL="0" indent="0">
              <a:buNone/>
            </a:pPr>
            <a:r>
              <a:rPr lang="en-US" sz="1100"/>
              <a:t>DELIMITER ;</a:t>
            </a:r>
          </a:p>
          <a:p>
            <a:pPr marL="0" indent="0">
              <a:buNone/>
            </a:pPr>
            <a:r>
              <a:rPr lang="en-US" sz="1100"/>
              <a:t>call ShowPatientsOfDoctor(</a:t>
            </a:r>
            <a:r>
              <a:rPr lang="en-US" sz="1100">
                <a:solidFill>
                  <a:schemeClr val="accent2"/>
                </a:solidFill>
              </a:rPr>
              <a:t>341270222</a:t>
            </a:r>
            <a:r>
              <a:rPr lang="en-US" sz="1100"/>
              <a:t>);</a:t>
            </a:r>
          </a:p>
        </p:txBody>
      </p:sp>
      <p:pic>
        <p:nvPicPr>
          <p:cNvPr id="11" name="Picture 10">
            <a:extLst>
              <a:ext uri="{FF2B5EF4-FFF2-40B4-BE49-F238E27FC236}">
                <a16:creationId xmlns:a16="http://schemas.microsoft.com/office/drawing/2014/main" id="{53246D1B-5876-0C13-4871-E311CD3DC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522" y="2267330"/>
            <a:ext cx="4759295" cy="561975"/>
          </a:xfrm>
          <a:prstGeom prst="rect">
            <a:avLst/>
          </a:prstGeom>
        </p:spPr>
      </p:pic>
      <p:pic>
        <p:nvPicPr>
          <p:cNvPr id="13" name="Picture 12" descr="A screenshot of a computer&#10;&#10;Description automatically generated with low confidence">
            <a:extLst>
              <a:ext uri="{FF2B5EF4-FFF2-40B4-BE49-F238E27FC236}">
                <a16:creationId xmlns:a16="http://schemas.microsoft.com/office/drawing/2014/main" id="{D26610A6-4458-ED71-47F4-5DF4AEB65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522" y="5168247"/>
            <a:ext cx="3905250" cy="1409700"/>
          </a:xfrm>
          <a:prstGeom prst="rect">
            <a:avLst/>
          </a:prstGeom>
        </p:spPr>
      </p:pic>
    </p:spTree>
    <p:extLst>
      <p:ext uri="{BB962C8B-B14F-4D97-AF65-F5344CB8AC3E}">
        <p14:creationId xmlns:p14="http://schemas.microsoft.com/office/powerpoint/2010/main" val="1430543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5094C-ADC5-1404-A7E5-ADEAE813DB11}"/>
              </a:ext>
            </a:extLst>
          </p:cNvPr>
          <p:cNvSpPr>
            <a:spLocks noGrp="1"/>
          </p:cNvSpPr>
          <p:nvPr>
            <p:ph idx="1"/>
          </p:nvPr>
        </p:nvSpPr>
        <p:spPr>
          <a:xfrm>
            <a:off x="838200" y="102550"/>
            <a:ext cx="10515600" cy="6682811"/>
          </a:xfrm>
        </p:spPr>
        <p:txBody>
          <a:bodyPr>
            <a:normAutofit lnSpcReduction="10000"/>
          </a:bodyPr>
          <a:lstStyle/>
          <a:p>
            <a:pPr marL="0" indent="0">
              <a:buNone/>
            </a:pPr>
            <a:r>
              <a:rPr lang="en-US" sz="1400" b="1">
                <a:solidFill>
                  <a:schemeClr val="accent5"/>
                </a:solidFill>
              </a:rPr>
              <a:t># 3 - for a given doctor id display his manager info</a:t>
            </a:r>
          </a:p>
          <a:p>
            <a:pPr marL="0" indent="0">
              <a:buNone/>
            </a:pPr>
            <a:r>
              <a:rPr lang="en-US" sz="1100"/>
              <a:t>DELIMITER $$</a:t>
            </a:r>
          </a:p>
          <a:p>
            <a:pPr marL="0" indent="0">
              <a:buNone/>
            </a:pPr>
            <a:r>
              <a:rPr lang="en-US" sz="1100"/>
              <a:t>CREATE PROCEDURE DisplayManagerOfDoctor( in did INT)</a:t>
            </a:r>
          </a:p>
          <a:p>
            <a:pPr marL="0" indent="0">
              <a:buNone/>
            </a:pPr>
            <a:r>
              <a:rPr lang="en-US" sz="1100"/>
              <a:t>BEGIN	</a:t>
            </a:r>
          </a:p>
          <a:p>
            <a:pPr marL="0" indent="0">
              <a:buNone/>
            </a:pPr>
            <a:r>
              <a:rPr lang="en-US" sz="1100"/>
              <a:t>select * from doctor,        </a:t>
            </a:r>
          </a:p>
          <a:p>
            <a:pPr marL="0" indent="0">
              <a:buNone/>
            </a:pPr>
            <a:r>
              <a:rPr lang="en-US" sz="1100"/>
              <a:t>(select doctor.manager_id from doctor where doctor.d_id = did) as TMP	</a:t>
            </a:r>
          </a:p>
          <a:p>
            <a:pPr marL="0" indent="0">
              <a:buNone/>
            </a:pPr>
            <a:r>
              <a:rPr lang="en-US" sz="1100"/>
              <a:t>where    doctor.d_id = TMP.manager_id;</a:t>
            </a:r>
          </a:p>
          <a:p>
            <a:pPr marL="0" indent="0">
              <a:buNone/>
            </a:pPr>
            <a:r>
              <a:rPr lang="en-US" sz="1100"/>
              <a:t>END$$</a:t>
            </a:r>
          </a:p>
          <a:p>
            <a:pPr marL="0" indent="0">
              <a:buNone/>
            </a:pPr>
            <a:r>
              <a:rPr lang="en-US" sz="1100"/>
              <a:t>DELIMITER ;</a:t>
            </a:r>
          </a:p>
          <a:p>
            <a:pPr marL="0" indent="0">
              <a:buNone/>
            </a:pPr>
            <a:r>
              <a:rPr lang="en-US" sz="1100"/>
              <a:t>call DisplayManagerOfDoctor(</a:t>
            </a:r>
            <a:r>
              <a:rPr lang="en-US" sz="1100">
                <a:solidFill>
                  <a:schemeClr val="accent2"/>
                </a:solidFill>
              </a:rPr>
              <a:t>341270222</a:t>
            </a:r>
            <a:r>
              <a:rPr lang="en-US" sz="1100"/>
              <a:t>);</a:t>
            </a:r>
          </a:p>
          <a:p>
            <a:pPr marL="0" indent="0">
              <a:buNone/>
            </a:pPr>
            <a:endParaRPr lang="en-US" sz="1100"/>
          </a:p>
          <a:p>
            <a:pPr marL="0" indent="0">
              <a:buNone/>
            </a:pPr>
            <a:endParaRPr lang="en-US" sz="1100"/>
          </a:p>
          <a:p>
            <a:pPr marL="0" indent="0">
              <a:buNone/>
            </a:pPr>
            <a:r>
              <a:rPr lang="en-US" sz="1400" b="1">
                <a:solidFill>
                  <a:schemeClr val="accent5"/>
                </a:solidFill>
              </a:rPr>
              <a:t># 4 - for a given doctor id show all sessions that had more than 1 line in prescription</a:t>
            </a:r>
          </a:p>
          <a:p>
            <a:pPr marL="0" indent="0">
              <a:buNone/>
            </a:pPr>
            <a:r>
              <a:rPr lang="en-US" sz="1100"/>
              <a:t>DELIMITER $$</a:t>
            </a:r>
          </a:p>
          <a:p>
            <a:pPr marL="0" indent="0">
              <a:buNone/>
            </a:pPr>
            <a:r>
              <a:rPr lang="en-US" sz="1100"/>
              <a:t>CREATE PROCEDURE ShowPrescriptionsWithMoreThanOneLineWrittenByDoctor( in did INT)</a:t>
            </a:r>
          </a:p>
          <a:p>
            <a:pPr marL="0" indent="0">
              <a:buNone/>
            </a:pPr>
            <a:r>
              <a:rPr lang="en-US" sz="1100"/>
              <a:t>BEGIN	</a:t>
            </a:r>
          </a:p>
          <a:p>
            <a:pPr marL="0" indent="0">
              <a:buNone/>
            </a:pPr>
            <a:r>
              <a:rPr lang="en-US" sz="1100"/>
              <a:t>select *from session,    </a:t>
            </a:r>
          </a:p>
          <a:p>
            <a:pPr marL="0" indent="0">
              <a:buNone/>
            </a:pPr>
            <a:r>
              <a:rPr lang="en-US" sz="1100"/>
              <a:t>(select prescription.prsc_id, prescription.s_id, count(prescription.prsc_id) as lip_count	</a:t>
            </a:r>
          </a:p>
          <a:p>
            <a:pPr marL="0" indent="0">
              <a:buNone/>
            </a:pPr>
            <a:r>
              <a:rPr lang="en-US" sz="1100"/>
              <a:t>from prescription, Lines_In_Prescription as lip	</a:t>
            </a:r>
          </a:p>
          <a:p>
            <a:pPr marL="0" indent="0">
              <a:buNone/>
            </a:pPr>
            <a:r>
              <a:rPr lang="en-US" sz="1100"/>
              <a:t>Where prescription.prsc_id = lip.prsc_id	</a:t>
            </a:r>
          </a:p>
          <a:p>
            <a:pPr marL="0" indent="0">
              <a:buNone/>
            </a:pPr>
            <a:r>
              <a:rPr lang="en-US" sz="1100"/>
              <a:t>group by prescription.prsc_id) as TMPwhere session.d_id = 341270222 and session.s_id = TMP.s_id and TMP.lip_count &gt; 1;</a:t>
            </a:r>
          </a:p>
          <a:p>
            <a:pPr marL="0" indent="0">
              <a:buNone/>
            </a:pPr>
            <a:r>
              <a:rPr lang="en-US" sz="1100"/>
              <a:t>END$$</a:t>
            </a:r>
          </a:p>
          <a:p>
            <a:pPr marL="0" indent="0">
              <a:buNone/>
            </a:pPr>
            <a:r>
              <a:rPr lang="en-US" sz="1100"/>
              <a:t>DELIMITER ;</a:t>
            </a:r>
          </a:p>
          <a:p>
            <a:pPr marL="0" indent="0">
              <a:buNone/>
            </a:pPr>
            <a:r>
              <a:rPr lang="en-US" sz="1100"/>
              <a:t>call ShowPrescriptionsWithMoreThanOneLineWrittenByDoctor(</a:t>
            </a:r>
            <a:r>
              <a:rPr lang="en-US" sz="1100">
                <a:solidFill>
                  <a:schemeClr val="accent2"/>
                </a:solidFill>
              </a:rPr>
              <a:t>341270222</a:t>
            </a:r>
            <a:r>
              <a:rPr lang="en-US" sz="1100"/>
              <a:t>);</a:t>
            </a:r>
          </a:p>
          <a:p>
            <a:pPr marL="0" indent="0">
              <a:buNone/>
            </a:pPr>
            <a:endParaRPr lang="en-US" sz="1100"/>
          </a:p>
        </p:txBody>
      </p:sp>
      <p:pic>
        <p:nvPicPr>
          <p:cNvPr id="5" name="Picture 4">
            <a:extLst>
              <a:ext uri="{FF2B5EF4-FFF2-40B4-BE49-F238E27FC236}">
                <a16:creationId xmlns:a16="http://schemas.microsoft.com/office/drawing/2014/main" id="{1147D025-B095-A48C-7635-3A56ED55F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316" y="1936089"/>
            <a:ext cx="6181725" cy="390525"/>
          </a:xfrm>
          <a:prstGeom prst="rect">
            <a:avLst/>
          </a:prstGeom>
        </p:spPr>
      </p:pic>
      <p:pic>
        <p:nvPicPr>
          <p:cNvPr id="7" name="Picture 6">
            <a:extLst>
              <a:ext uri="{FF2B5EF4-FFF2-40B4-BE49-F238E27FC236}">
                <a16:creationId xmlns:a16="http://schemas.microsoft.com/office/drawing/2014/main" id="{8EE23A7C-2628-BF2B-3634-AAB288226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007" y="6052870"/>
            <a:ext cx="5181600" cy="409575"/>
          </a:xfrm>
          <a:prstGeom prst="rect">
            <a:avLst/>
          </a:prstGeom>
        </p:spPr>
      </p:pic>
    </p:spTree>
    <p:extLst>
      <p:ext uri="{BB962C8B-B14F-4D97-AF65-F5344CB8AC3E}">
        <p14:creationId xmlns:p14="http://schemas.microsoft.com/office/powerpoint/2010/main" val="2105738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A9DAB-3490-7234-1253-D4E2BA64361E}"/>
              </a:ext>
            </a:extLst>
          </p:cNvPr>
          <p:cNvSpPr>
            <a:spLocks noGrp="1"/>
          </p:cNvSpPr>
          <p:nvPr>
            <p:ph idx="1"/>
          </p:nvPr>
        </p:nvSpPr>
        <p:spPr>
          <a:xfrm>
            <a:off x="838200" y="68366"/>
            <a:ext cx="10515600" cy="6789634"/>
          </a:xfrm>
        </p:spPr>
        <p:txBody>
          <a:bodyPr>
            <a:normAutofit/>
          </a:bodyPr>
          <a:lstStyle/>
          <a:p>
            <a:pPr marL="0" indent="0">
              <a:buNone/>
            </a:pPr>
            <a:r>
              <a:rPr lang="en-US" sz="1400" b="1">
                <a:solidFill>
                  <a:schemeClr val="accent5"/>
                </a:solidFill>
              </a:rPr>
              <a:t># 5 - for a given doctor id count the number of session he had.</a:t>
            </a:r>
          </a:p>
          <a:p>
            <a:pPr marL="0" indent="0">
              <a:buNone/>
            </a:pPr>
            <a:r>
              <a:rPr lang="en-US" sz="1100"/>
              <a:t>DELIMITER $$</a:t>
            </a:r>
          </a:p>
          <a:p>
            <a:pPr marL="0" indent="0">
              <a:buNone/>
            </a:pPr>
            <a:r>
              <a:rPr lang="en-US" sz="1100"/>
              <a:t>CREATE PROCEDURE ShowNumberOfsessionOfDoctor( in did INT)</a:t>
            </a:r>
          </a:p>
          <a:p>
            <a:pPr marL="0" indent="0">
              <a:buNone/>
            </a:pPr>
            <a:r>
              <a:rPr lang="en-US" sz="1100"/>
              <a:t>BEGIN	</a:t>
            </a:r>
          </a:p>
          <a:p>
            <a:pPr marL="0" indent="0">
              <a:buNone/>
            </a:pPr>
            <a:r>
              <a:rPr lang="en-US" sz="1100"/>
              <a:t>select TMP.d_id, TMP.session_count from </a:t>
            </a:r>
          </a:p>
          <a:p>
            <a:pPr marL="0" indent="0">
              <a:buNone/>
            </a:pPr>
            <a:r>
              <a:rPr lang="en-US" sz="1100"/>
              <a:t>(select *, count(session.d_id) as session_count from session group by session.d_id) as TMP	</a:t>
            </a:r>
          </a:p>
          <a:p>
            <a:pPr marL="0" indent="0">
              <a:buNone/>
            </a:pPr>
            <a:r>
              <a:rPr lang="en-US" sz="1100"/>
              <a:t>where TMP.d_id = did;</a:t>
            </a:r>
          </a:p>
          <a:p>
            <a:pPr marL="0" indent="0">
              <a:buNone/>
            </a:pPr>
            <a:r>
              <a:rPr lang="en-US" sz="1100"/>
              <a:t>END$$</a:t>
            </a:r>
          </a:p>
          <a:p>
            <a:pPr marL="0" indent="0">
              <a:buNone/>
            </a:pPr>
            <a:r>
              <a:rPr lang="en-US" sz="1100"/>
              <a:t>DELIMITER ;</a:t>
            </a:r>
          </a:p>
          <a:p>
            <a:pPr marL="0" indent="0">
              <a:buNone/>
            </a:pPr>
            <a:r>
              <a:rPr lang="en-US" sz="1100"/>
              <a:t>call ShowNumberOfsessionOfDoctor(</a:t>
            </a:r>
            <a:r>
              <a:rPr lang="en-US" sz="1100">
                <a:solidFill>
                  <a:schemeClr val="accent2"/>
                </a:solidFill>
              </a:rPr>
              <a:t>341270222</a:t>
            </a:r>
            <a:r>
              <a:rPr lang="en-US" sz="1100"/>
              <a:t>);</a:t>
            </a:r>
          </a:p>
          <a:p>
            <a:pPr marL="0" indent="0">
              <a:buNone/>
            </a:pPr>
            <a:endParaRPr lang="en-US" sz="1100"/>
          </a:p>
          <a:p>
            <a:pPr marL="0" indent="0">
              <a:buNone/>
            </a:pPr>
            <a:r>
              <a:rPr lang="en-US" sz="1400" b="1">
                <a:solidFill>
                  <a:schemeClr val="accent5"/>
                </a:solidFill>
              </a:rPr>
              <a:t># 6 - for a given doctor id display the medicines he prescribed</a:t>
            </a:r>
          </a:p>
          <a:p>
            <a:pPr marL="0" indent="0">
              <a:buNone/>
            </a:pPr>
            <a:r>
              <a:rPr lang="en-US" sz="1100"/>
              <a:t>DELIMITER $$</a:t>
            </a:r>
          </a:p>
          <a:p>
            <a:pPr marL="0" indent="0">
              <a:buNone/>
            </a:pPr>
            <a:r>
              <a:rPr lang="en-US" sz="1100"/>
              <a:t>CREATE PROCEDURE ShowMedicinesDoctorPrescribed( in did INT)</a:t>
            </a:r>
          </a:p>
          <a:p>
            <a:pPr marL="0" indent="0">
              <a:buNone/>
            </a:pPr>
            <a:r>
              <a:rPr lang="en-US" sz="1100"/>
              <a:t>BEGIN	</a:t>
            </a:r>
          </a:p>
          <a:p>
            <a:pPr marL="0" indent="0">
              <a:buNone/>
            </a:pPr>
            <a:r>
              <a:rPr lang="en-US" sz="1100"/>
              <a:t>select medicine.* from medicine	</a:t>
            </a:r>
          </a:p>
          <a:p>
            <a:pPr marL="0" indent="0">
              <a:buNone/>
            </a:pPr>
            <a:r>
              <a:rPr lang="en-US" sz="1100"/>
              <a:t>inner join 	</a:t>
            </a:r>
          </a:p>
          <a:p>
            <a:pPr marL="0" indent="0">
              <a:buNone/>
            </a:pPr>
            <a:r>
              <a:rPr lang="en-US" sz="1100"/>
              <a:t>(select prescription.s_id, prescription.prsc_id, lip.m_id	</a:t>
            </a:r>
          </a:p>
          <a:p>
            <a:pPr marL="0" indent="0">
              <a:buNone/>
            </a:pPr>
            <a:r>
              <a:rPr lang="en-US" sz="1100"/>
              <a:t>from session, prescription, Lines_In_Prescription as lip	</a:t>
            </a:r>
          </a:p>
          <a:p>
            <a:pPr marL="0" indent="0">
              <a:buNone/>
            </a:pPr>
            <a:r>
              <a:rPr lang="en-US" sz="1100"/>
              <a:t>where session.s_id = prescription.s_id and prescription.prsc_id = lip.prsc_id and session.d_id = did) as TMP	</a:t>
            </a:r>
          </a:p>
          <a:p>
            <a:pPr marL="0" indent="0">
              <a:buNone/>
            </a:pPr>
            <a:r>
              <a:rPr lang="en-US" sz="1100"/>
              <a:t>ON TMP.m_id = medicine.m_id;</a:t>
            </a:r>
          </a:p>
          <a:p>
            <a:pPr marL="0" indent="0">
              <a:buNone/>
            </a:pPr>
            <a:r>
              <a:rPr lang="en-US" sz="1100"/>
              <a:t>END$$</a:t>
            </a:r>
          </a:p>
          <a:p>
            <a:pPr marL="0" indent="0">
              <a:buNone/>
            </a:pPr>
            <a:r>
              <a:rPr lang="en-US" sz="1100"/>
              <a:t>DELIMITER ;</a:t>
            </a:r>
          </a:p>
          <a:p>
            <a:pPr marL="0" indent="0">
              <a:buNone/>
            </a:pPr>
            <a:r>
              <a:rPr lang="en-US" sz="1100"/>
              <a:t>call ShowMedicinesDoctorPrescribed(</a:t>
            </a:r>
            <a:r>
              <a:rPr lang="en-US" sz="1100">
                <a:solidFill>
                  <a:schemeClr val="accent2"/>
                </a:solidFill>
              </a:rPr>
              <a:t>341270222</a:t>
            </a:r>
            <a:r>
              <a:rPr lang="en-US" sz="1100"/>
              <a:t>);</a:t>
            </a:r>
          </a:p>
        </p:txBody>
      </p:sp>
      <p:pic>
        <p:nvPicPr>
          <p:cNvPr id="5" name="Picture 4">
            <a:extLst>
              <a:ext uri="{FF2B5EF4-FFF2-40B4-BE49-F238E27FC236}">
                <a16:creationId xmlns:a16="http://schemas.microsoft.com/office/drawing/2014/main" id="{AF594ADD-8613-5CF9-FA67-7B4831891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59" y="2504541"/>
            <a:ext cx="1752600" cy="36195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E549664-0C49-D72D-0CE6-A822069D9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18" y="5938437"/>
            <a:ext cx="1371600" cy="723900"/>
          </a:xfrm>
          <a:prstGeom prst="rect">
            <a:avLst/>
          </a:prstGeom>
        </p:spPr>
      </p:pic>
    </p:spTree>
    <p:extLst>
      <p:ext uri="{BB962C8B-B14F-4D97-AF65-F5344CB8AC3E}">
        <p14:creationId xmlns:p14="http://schemas.microsoft.com/office/powerpoint/2010/main" val="105359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83A7C-FD29-18D8-C246-DB78FBF9B52A}"/>
              </a:ext>
            </a:extLst>
          </p:cNvPr>
          <p:cNvSpPr>
            <a:spLocks noGrp="1"/>
          </p:cNvSpPr>
          <p:nvPr>
            <p:ph idx="1"/>
          </p:nvPr>
        </p:nvSpPr>
        <p:spPr>
          <a:xfrm>
            <a:off x="838200" y="153824"/>
            <a:ext cx="10515600" cy="6023139"/>
          </a:xfrm>
        </p:spPr>
        <p:txBody>
          <a:bodyPr>
            <a:normAutofit/>
          </a:bodyPr>
          <a:lstStyle/>
          <a:p>
            <a:pPr marL="0" indent="0">
              <a:buNone/>
            </a:pPr>
            <a:r>
              <a:rPr lang="en-US" sz="1400" b="1">
                <a:solidFill>
                  <a:schemeClr val="accent5"/>
                </a:solidFill>
              </a:rPr>
              <a:t># 7 - for a given doctor id display the number of prescriptions he wrote</a:t>
            </a:r>
          </a:p>
          <a:p>
            <a:pPr marL="0" indent="0">
              <a:buNone/>
            </a:pPr>
            <a:r>
              <a:rPr lang="en-US" sz="1100"/>
              <a:t>DELIMITER $$</a:t>
            </a:r>
          </a:p>
          <a:p>
            <a:pPr marL="0" indent="0">
              <a:buNone/>
            </a:pPr>
            <a:r>
              <a:rPr lang="en-US" sz="1100"/>
              <a:t>CREATE PROCEDURE SHowNumberOfPrescriptionsWrittenByDoctor( in did INT)</a:t>
            </a:r>
          </a:p>
          <a:p>
            <a:pPr marL="0" indent="0">
              <a:buNone/>
            </a:pPr>
            <a:r>
              <a:rPr lang="en-US" sz="1100"/>
              <a:t>BEGIN	</a:t>
            </a:r>
          </a:p>
          <a:p>
            <a:pPr marL="0" indent="0">
              <a:buNone/>
            </a:pPr>
            <a:r>
              <a:rPr lang="en-US" sz="1100"/>
              <a:t>select count(session.d_id) as num_of_prsc_written from session, prescription </a:t>
            </a:r>
          </a:p>
          <a:p>
            <a:pPr marL="0" indent="0">
              <a:buNone/>
            </a:pPr>
            <a:r>
              <a:rPr lang="en-US" sz="1100"/>
              <a:t>where session.s_id = prescription.s_id and session.d_id = did group by session.d_id;</a:t>
            </a:r>
          </a:p>
          <a:p>
            <a:pPr marL="0" indent="0">
              <a:buNone/>
            </a:pPr>
            <a:r>
              <a:rPr lang="en-US" sz="1100"/>
              <a:t>END$$</a:t>
            </a:r>
          </a:p>
          <a:p>
            <a:pPr marL="0" indent="0">
              <a:buNone/>
            </a:pPr>
            <a:r>
              <a:rPr lang="en-US" sz="1100"/>
              <a:t>DELIMITER ;</a:t>
            </a:r>
          </a:p>
          <a:p>
            <a:pPr marL="0" indent="0">
              <a:buNone/>
            </a:pPr>
            <a:r>
              <a:rPr lang="en-US" sz="1100"/>
              <a:t>call SHowNumberOfPrescriptionsWrittenByDoctor(</a:t>
            </a:r>
            <a:r>
              <a:rPr lang="en-US" sz="1100">
                <a:solidFill>
                  <a:schemeClr val="accent2"/>
                </a:solidFill>
              </a:rPr>
              <a:t>341270222</a:t>
            </a:r>
            <a:r>
              <a:rPr lang="en-US" sz="1100"/>
              <a:t>);</a:t>
            </a:r>
          </a:p>
          <a:p>
            <a:pPr marL="0" indent="0">
              <a:buNone/>
            </a:pPr>
            <a:endParaRPr lang="en-US" sz="1100"/>
          </a:p>
          <a:p>
            <a:pPr marL="0" indent="0">
              <a:buNone/>
            </a:pPr>
            <a:r>
              <a:rPr lang="en-US" sz="1400" b="1">
                <a:solidFill>
                  <a:schemeClr val="accent5"/>
                </a:solidFill>
              </a:rPr>
              <a:t># 8 - for a given doctor id show the number of diagnostics he gave</a:t>
            </a:r>
          </a:p>
          <a:p>
            <a:pPr marL="0" indent="0">
              <a:buNone/>
            </a:pPr>
            <a:r>
              <a:rPr lang="en-US" sz="1100"/>
              <a:t>DELIMITER $$</a:t>
            </a:r>
          </a:p>
          <a:p>
            <a:pPr marL="0" indent="0">
              <a:buNone/>
            </a:pPr>
            <a:r>
              <a:rPr lang="en-US" sz="1100"/>
              <a:t>CREATE PROCEDURE ShowNumOfDiagnosisByDoctor( in did INT)</a:t>
            </a:r>
          </a:p>
          <a:p>
            <a:pPr marL="0" indent="0">
              <a:buNone/>
            </a:pPr>
            <a:r>
              <a:rPr lang="en-US" sz="1100"/>
              <a:t>BEGIN	</a:t>
            </a:r>
          </a:p>
          <a:p>
            <a:pPr marL="0" indent="0">
              <a:buNone/>
            </a:pPr>
            <a:r>
              <a:rPr lang="en-US" sz="1100"/>
              <a:t>select count(session.d_id) as NUM_OF_DIAG_BY_DOCTOR from Session, DOS where Session.s_id = DOS.s_id and session.d_id = did group by session.d_id;</a:t>
            </a:r>
          </a:p>
          <a:p>
            <a:pPr marL="0" indent="0">
              <a:buNone/>
            </a:pPr>
            <a:r>
              <a:rPr lang="en-US" sz="1100"/>
              <a:t>END$$</a:t>
            </a:r>
          </a:p>
          <a:p>
            <a:pPr marL="0" indent="0">
              <a:buNone/>
            </a:pPr>
            <a:r>
              <a:rPr lang="en-US" sz="1100"/>
              <a:t>DELIMITER ;</a:t>
            </a:r>
          </a:p>
          <a:p>
            <a:pPr marL="0" indent="0">
              <a:buNone/>
            </a:pPr>
            <a:r>
              <a:rPr lang="en-US" sz="1100"/>
              <a:t>call ShowNumOfDiagnosisByDoctor(</a:t>
            </a:r>
            <a:r>
              <a:rPr lang="en-US" sz="1100">
                <a:solidFill>
                  <a:schemeClr val="accent2"/>
                </a:solidFill>
              </a:rPr>
              <a:t>341270111</a:t>
            </a:r>
            <a:r>
              <a:rPr lang="en-US" sz="1100"/>
              <a:t>);</a:t>
            </a:r>
          </a:p>
          <a:p>
            <a:pPr marL="0" indent="0">
              <a:buNone/>
            </a:pPr>
            <a:endParaRPr lang="en-US" sz="1100"/>
          </a:p>
          <a:p>
            <a:pPr marL="0" indent="0">
              <a:buNone/>
            </a:pPr>
            <a:endParaRPr lang="en-US" sz="1100"/>
          </a:p>
        </p:txBody>
      </p:sp>
      <p:pic>
        <p:nvPicPr>
          <p:cNvPr id="5" name="Picture 4">
            <a:extLst>
              <a:ext uri="{FF2B5EF4-FFF2-40B4-BE49-F238E27FC236}">
                <a16:creationId xmlns:a16="http://schemas.microsoft.com/office/drawing/2014/main" id="{17BE3475-B3C5-9CFE-D580-A11ABA925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309" y="2276393"/>
            <a:ext cx="1438275" cy="381000"/>
          </a:xfrm>
          <a:prstGeom prst="rect">
            <a:avLst/>
          </a:prstGeom>
        </p:spPr>
      </p:pic>
      <p:pic>
        <p:nvPicPr>
          <p:cNvPr id="7" name="Picture 6">
            <a:extLst>
              <a:ext uri="{FF2B5EF4-FFF2-40B4-BE49-F238E27FC236}">
                <a16:creationId xmlns:a16="http://schemas.microsoft.com/office/drawing/2014/main" id="{D4467DAD-2998-890D-A822-F8D683F8A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383" y="4861222"/>
            <a:ext cx="1762125" cy="400050"/>
          </a:xfrm>
          <a:prstGeom prst="rect">
            <a:avLst/>
          </a:prstGeom>
        </p:spPr>
      </p:pic>
    </p:spTree>
    <p:extLst>
      <p:ext uri="{BB962C8B-B14F-4D97-AF65-F5344CB8AC3E}">
        <p14:creationId xmlns:p14="http://schemas.microsoft.com/office/powerpoint/2010/main" val="2919859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18E27-9D3C-8808-0424-9109D2B851CA}"/>
              </a:ext>
            </a:extLst>
          </p:cNvPr>
          <p:cNvSpPr>
            <a:spLocks noGrp="1"/>
          </p:cNvSpPr>
          <p:nvPr>
            <p:ph idx="1"/>
          </p:nvPr>
        </p:nvSpPr>
        <p:spPr>
          <a:xfrm>
            <a:off x="838200" y="85458"/>
            <a:ext cx="10515600" cy="6091505"/>
          </a:xfrm>
        </p:spPr>
        <p:txBody>
          <a:bodyPr>
            <a:normAutofit/>
          </a:bodyPr>
          <a:lstStyle/>
          <a:p>
            <a:pPr marL="0" indent="0">
              <a:buNone/>
            </a:pPr>
            <a:r>
              <a:rPr lang="en-US" sz="1400" b="1">
                <a:solidFill>
                  <a:schemeClr val="accent5"/>
                </a:solidFill>
              </a:rPr>
              <a:t># 9 - for a given doctor id show the session that had a diagnosis of diabetes </a:t>
            </a:r>
          </a:p>
          <a:p>
            <a:pPr marL="0" indent="0">
              <a:buNone/>
            </a:pPr>
            <a:r>
              <a:rPr lang="en-US" sz="1100"/>
              <a:t>DELIMITER $$</a:t>
            </a:r>
          </a:p>
          <a:p>
            <a:pPr marL="0" indent="0">
              <a:buNone/>
            </a:pPr>
            <a:r>
              <a:rPr lang="en-US" sz="1100"/>
              <a:t>CREATE PROCEDURE ShowSessionofDoctorWithDiabetes( in did INT)</a:t>
            </a:r>
          </a:p>
          <a:p>
            <a:pPr marL="0" indent="0">
              <a:buNone/>
            </a:pPr>
            <a:r>
              <a:rPr lang="en-US" sz="1100"/>
              <a:t>BEGIN	</a:t>
            </a:r>
          </a:p>
          <a:p>
            <a:pPr marL="0" indent="0">
              <a:buNone/>
            </a:pPr>
            <a:r>
              <a:rPr lang="en-US" sz="1100"/>
              <a:t>select session.*, diagnosis.diag_name as Diagnosis from diagnosis, DOS, Session</a:t>
            </a:r>
          </a:p>
          <a:p>
            <a:pPr marL="0" indent="0">
              <a:buNone/>
            </a:pPr>
            <a:r>
              <a:rPr lang="en-US" sz="1100"/>
              <a:t>where diagnosis.diag_id = DOS.diag_id and DOS.s_id = session.s_id and diagnosis.diag_name like "diabetes" and session.d_id = did;</a:t>
            </a:r>
          </a:p>
          <a:p>
            <a:pPr marL="0" indent="0">
              <a:buNone/>
            </a:pPr>
            <a:r>
              <a:rPr lang="en-US" sz="1100"/>
              <a:t>END$$</a:t>
            </a:r>
          </a:p>
          <a:p>
            <a:pPr marL="0" indent="0">
              <a:buNone/>
            </a:pPr>
            <a:r>
              <a:rPr lang="en-US" sz="1100"/>
              <a:t>DELIMITER ;</a:t>
            </a:r>
          </a:p>
          <a:p>
            <a:pPr marL="0" indent="0">
              <a:buNone/>
            </a:pPr>
            <a:r>
              <a:rPr lang="en-US" sz="1100"/>
              <a:t>call ShowSessionofDoctorWithDiabetes(</a:t>
            </a:r>
            <a:r>
              <a:rPr lang="en-US" sz="1100">
                <a:solidFill>
                  <a:schemeClr val="accent2"/>
                </a:solidFill>
              </a:rPr>
              <a:t>341270222</a:t>
            </a:r>
            <a:r>
              <a:rPr lang="en-US" sz="1100"/>
              <a:t>);</a:t>
            </a:r>
          </a:p>
          <a:p>
            <a:pPr marL="0" indent="0">
              <a:buNone/>
            </a:pPr>
            <a:endParaRPr lang="en-US" sz="1100"/>
          </a:p>
          <a:p>
            <a:pPr marL="0" indent="0">
              <a:buNone/>
            </a:pPr>
            <a:r>
              <a:rPr lang="en-US" sz="1400" b="1">
                <a:solidFill>
                  <a:schemeClr val="accent5"/>
                </a:solidFill>
              </a:rPr>
              <a:t># 10 - for a given doctor id display his schedule</a:t>
            </a:r>
          </a:p>
          <a:p>
            <a:pPr marL="0" indent="0">
              <a:buNone/>
            </a:pPr>
            <a:r>
              <a:rPr lang="en-US" sz="1100"/>
              <a:t>DELIMITER $$</a:t>
            </a:r>
          </a:p>
          <a:p>
            <a:pPr marL="0" indent="0">
              <a:buNone/>
            </a:pPr>
            <a:r>
              <a:rPr lang="en-US" sz="1100"/>
              <a:t>CREATE PROCEDURE DisplayDoctorSchedules( in did INT)</a:t>
            </a:r>
          </a:p>
          <a:p>
            <a:pPr marL="0" indent="0">
              <a:buNone/>
            </a:pPr>
            <a:r>
              <a:rPr lang="en-US" sz="1100"/>
              <a:t>BEGIN	</a:t>
            </a:r>
          </a:p>
          <a:p>
            <a:pPr marL="0" indent="0">
              <a:buNone/>
            </a:pPr>
            <a:r>
              <a:rPr lang="en-US" sz="1100"/>
              <a:t>select * from schedules as sc where sc.d_id = did;</a:t>
            </a:r>
          </a:p>
          <a:p>
            <a:pPr marL="0" indent="0">
              <a:buNone/>
            </a:pPr>
            <a:r>
              <a:rPr lang="en-US" sz="1100"/>
              <a:t>END$$</a:t>
            </a:r>
          </a:p>
          <a:p>
            <a:pPr marL="0" indent="0">
              <a:buNone/>
            </a:pPr>
            <a:r>
              <a:rPr lang="en-US" sz="1100"/>
              <a:t>DELIMITER ;</a:t>
            </a:r>
          </a:p>
          <a:p>
            <a:pPr marL="0" indent="0">
              <a:buNone/>
            </a:pPr>
            <a:r>
              <a:rPr lang="en-US" sz="1100"/>
              <a:t>call DisplayDoctorSchedules(</a:t>
            </a:r>
            <a:r>
              <a:rPr lang="en-US" sz="1100">
                <a:solidFill>
                  <a:schemeClr val="accent2"/>
                </a:solidFill>
              </a:rPr>
              <a:t>341270111</a:t>
            </a:r>
            <a:r>
              <a:rPr lang="en-US" sz="1100"/>
              <a:t>);</a:t>
            </a:r>
          </a:p>
          <a:p>
            <a:pPr marL="0" indent="0">
              <a:buNone/>
            </a:pPr>
            <a:endParaRPr lang="en-US" sz="1100"/>
          </a:p>
          <a:p>
            <a:pPr marL="0" indent="0">
              <a:buNone/>
            </a:pPr>
            <a:endParaRPr lang="en-US" sz="1100"/>
          </a:p>
        </p:txBody>
      </p:sp>
      <p:pic>
        <p:nvPicPr>
          <p:cNvPr id="5" name="Picture 4">
            <a:extLst>
              <a:ext uri="{FF2B5EF4-FFF2-40B4-BE49-F238E27FC236}">
                <a16:creationId xmlns:a16="http://schemas.microsoft.com/office/drawing/2014/main" id="{7AEB1721-1607-2512-C6AB-C270C0C27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707" y="1917686"/>
            <a:ext cx="4286250" cy="390525"/>
          </a:xfrm>
          <a:prstGeom prst="rect">
            <a:avLst/>
          </a:prstGeom>
        </p:spPr>
      </p:pic>
      <p:pic>
        <p:nvPicPr>
          <p:cNvPr id="7" name="Picture 6">
            <a:extLst>
              <a:ext uri="{FF2B5EF4-FFF2-40B4-BE49-F238E27FC236}">
                <a16:creationId xmlns:a16="http://schemas.microsoft.com/office/drawing/2014/main" id="{8DD1F52E-A3B9-885B-9A16-EAEFCE6AE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707" y="5046157"/>
            <a:ext cx="4524375" cy="542925"/>
          </a:xfrm>
          <a:prstGeom prst="rect">
            <a:avLst/>
          </a:prstGeom>
        </p:spPr>
      </p:pic>
    </p:spTree>
    <p:extLst>
      <p:ext uri="{BB962C8B-B14F-4D97-AF65-F5344CB8AC3E}">
        <p14:creationId xmlns:p14="http://schemas.microsoft.com/office/powerpoint/2010/main" val="376117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F8D18-DF7D-926A-CA7B-D4BDB94A6742}"/>
              </a:ext>
            </a:extLst>
          </p:cNvPr>
          <p:cNvSpPr>
            <a:spLocks noGrp="1"/>
          </p:cNvSpPr>
          <p:nvPr>
            <p:ph idx="1"/>
          </p:nvPr>
        </p:nvSpPr>
        <p:spPr>
          <a:xfrm>
            <a:off x="838200" y="59820"/>
            <a:ext cx="10515600" cy="6588807"/>
          </a:xfrm>
        </p:spPr>
        <p:txBody>
          <a:bodyPr>
            <a:normAutofit/>
          </a:bodyPr>
          <a:lstStyle/>
          <a:p>
            <a:pPr marL="0" indent="0">
              <a:buNone/>
            </a:pPr>
            <a:r>
              <a:rPr lang="en-US" sz="2400"/>
              <a:t>Manager Queries:</a:t>
            </a:r>
          </a:p>
          <a:p>
            <a:pPr marL="0" indent="0">
              <a:buNone/>
            </a:pPr>
            <a:r>
              <a:rPr lang="en-US" sz="1400" b="1">
                <a:solidFill>
                  <a:schemeClr val="accent5"/>
                </a:solidFill>
              </a:rPr>
              <a:t># 1 - display the doctor that diagnosed the youngest patient with diabetes</a:t>
            </a:r>
          </a:p>
          <a:p>
            <a:pPr marL="0" indent="0">
              <a:buNone/>
            </a:pPr>
            <a:r>
              <a:rPr lang="en-US" sz="1100"/>
              <a:t>select doctor.*from Session,    DOS,    doctor,    </a:t>
            </a:r>
          </a:p>
          <a:p>
            <a:pPr marL="0" indent="0">
              <a:buNone/>
            </a:pPr>
            <a:r>
              <a:rPr lang="en-US" sz="1100"/>
              <a:t>(select TMP2.p_id	</a:t>
            </a:r>
          </a:p>
          <a:p>
            <a:pPr marL="0" indent="0">
              <a:buNone/>
            </a:pPr>
            <a:r>
              <a:rPr lang="en-US" sz="1100"/>
              <a:t>From (select min(patient.p_age) as p_age from DOS, Session, patient </a:t>
            </a:r>
          </a:p>
          <a:p>
            <a:pPr marL="0" indent="0">
              <a:buNone/>
            </a:pPr>
            <a:r>
              <a:rPr lang="en-US" sz="1100"/>
              <a:t>where DOS.s_id = Session.s_id and Session.p_id = patient.p_id and DOS.diag_id = 104) as TMP1,		</a:t>
            </a:r>
          </a:p>
          <a:p>
            <a:pPr marL="0" indent="0">
              <a:buNone/>
            </a:pPr>
            <a:r>
              <a:rPr lang="en-US" sz="1100"/>
              <a:t>(select patient.* from DOS, Session, patient where DOS.s_id = Session.s_id and Session.p_id = patient.p_id and DOS.diag_id = 104) as TMP2	</a:t>
            </a:r>
          </a:p>
          <a:p>
            <a:pPr marL="0" indent="0">
              <a:buNone/>
            </a:pPr>
            <a:r>
              <a:rPr lang="en-US" sz="1100"/>
              <a:t>Where TMP2.p_age = TMP1.p_age) as TMP1</a:t>
            </a:r>
          </a:p>
          <a:p>
            <a:pPr marL="0" indent="0">
              <a:buNone/>
            </a:pPr>
            <a:r>
              <a:rPr lang="en-US" sz="1100"/>
              <a:t>Where Session.p_id = TMP1.p_id and Session.s_id = DOS.s_id and DOS.diag_id = 104 and doctor.d_id = Session.d_id;</a:t>
            </a:r>
          </a:p>
          <a:p>
            <a:pPr marL="0" indent="0">
              <a:buNone/>
            </a:pPr>
            <a:endParaRPr lang="en-US" sz="1100"/>
          </a:p>
          <a:p>
            <a:pPr marL="0" indent="0">
              <a:buNone/>
            </a:pPr>
            <a:endParaRPr lang="en-US" sz="1100"/>
          </a:p>
          <a:p>
            <a:pPr marL="0" indent="0">
              <a:buNone/>
            </a:pPr>
            <a:endParaRPr lang="en-US" sz="1100"/>
          </a:p>
          <a:p>
            <a:pPr marL="0" indent="0">
              <a:buNone/>
            </a:pPr>
            <a:r>
              <a:rPr lang="en-US" sz="1400" b="1">
                <a:solidFill>
                  <a:schemeClr val="accent5"/>
                </a:solidFill>
              </a:rPr>
              <a:t># 2 - Display all the male Patients that are older than 45 , sorted by asc age</a:t>
            </a:r>
          </a:p>
          <a:p>
            <a:pPr marL="0" indent="0">
              <a:buNone/>
            </a:pPr>
            <a:r>
              <a:rPr lang="en-US" sz="1100"/>
              <a:t>select pa.* from Patient as pa	</a:t>
            </a:r>
          </a:p>
          <a:p>
            <a:pPr marL="0" indent="0">
              <a:buNone/>
            </a:pPr>
            <a:r>
              <a:rPr lang="en-US" sz="1100"/>
              <a:t>where pa.d_gender = 0	</a:t>
            </a:r>
          </a:p>
          <a:p>
            <a:pPr marL="0" indent="0">
              <a:buNone/>
            </a:pPr>
            <a:r>
              <a:rPr lang="en-US" sz="1100"/>
              <a:t>and pa.d_age &gt;= 45    </a:t>
            </a:r>
          </a:p>
          <a:p>
            <a:pPr marL="0" indent="0">
              <a:buNone/>
            </a:pPr>
            <a:r>
              <a:rPr lang="en-US" sz="1100"/>
              <a:t>order by d_age asc;</a:t>
            </a:r>
          </a:p>
          <a:p>
            <a:pPr marL="0" indent="0">
              <a:buNone/>
            </a:pPr>
            <a:endParaRPr lang="en-US" sz="1100"/>
          </a:p>
          <a:p>
            <a:pPr marL="0" indent="0">
              <a:buNone/>
            </a:pPr>
            <a:endParaRPr lang="en-US" sz="1400" b="1">
              <a:solidFill>
                <a:schemeClr val="accent5"/>
              </a:solidFill>
            </a:endParaRPr>
          </a:p>
        </p:txBody>
      </p:sp>
      <p:pic>
        <p:nvPicPr>
          <p:cNvPr id="5" name="Picture 4">
            <a:extLst>
              <a:ext uri="{FF2B5EF4-FFF2-40B4-BE49-F238E27FC236}">
                <a16:creationId xmlns:a16="http://schemas.microsoft.com/office/drawing/2014/main" id="{CA027796-1CD3-7296-3B41-978762E77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40631"/>
            <a:ext cx="5514975" cy="39052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3BF1DBFE-A5BF-C929-E491-948B688B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79" y="5165221"/>
            <a:ext cx="3790684" cy="1010849"/>
          </a:xfrm>
          <a:prstGeom prst="rect">
            <a:avLst/>
          </a:prstGeom>
        </p:spPr>
      </p:pic>
    </p:spTree>
    <p:extLst>
      <p:ext uri="{BB962C8B-B14F-4D97-AF65-F5344CB8AC3E}">
        <p14:creationId xmlns:p14="http://schemas.microsoft.com/office/powerpoint/2010/main" val="1657918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A4979-5DCD-B10C-C8A7-44E263563376}"/>
              </a:ext>
            </a:extLst>
          </p:cNvPr>
          <p:cNvSpPr>
            <a:spLocks noGrp="1"/>
          </p:cNvSpPr>
          <p:nvPr>
            <p:ph idx="1"/>
          </p:nvPr>
        </p:nvSpPr>
        <p:spPr>
          <a:xfrm>
            <a:off x="607463" y="0"/>
            <a:ext cx="10515600" cy="6776815"/>
          </a:xfrm>
        </p:spPr>
        <p:txBody>
          <a:bodyPr>
            <a:normAutofit lnSpcReduction="10000"/>
          </a:bodyPr>
          <a:lstStyle/>
          <a:p>
            <a:pPr marL="0" indent="0">
              <a:buNone/>
            </a:pPr>
            <a:r>
              <a:rPr lang="en-US" sz="1400" b="1">
                <a:solidFill>
                  <a:schemeClr val="accent5"/>
                </a:solidFill>
              </a:rPr>
              <a:t># 3 - Display all female doctors in age btween 35 and 59 , sorted by asc age</a:t>
            </a:r>
          </a:p>
          <a:p>
            <a:pPr marL="0" indent="0">
              <a:buNone/>
            </a:pPr>
            <a:r>
              <a:rPr lang="en-US" sz="1100"/>
              <a:t>select doc.*	</a:t>
            </a:r>
          </a:p>
          <a:p>
            <a:pPr marL="0" indent="0">
              <a:buNone/>
            </a:pPr>
            <a:r>
              <a:rPr lang="en-US" sz="1100"/>
              <a:t>from Doctor as doc   </a:t>
            </a:r>
          </a:p>
          <a:p>
            <a:pPr marL="0" indent="0">
              <a:buNone/>
            </a:pPr>
            <a:r>
              <a:rPr lang="en-US" sz="1100"/>
              <a:t>where doc.d_gender = 1  and   d_dob BETWEEN '1963-12-25' AND '1987-12-31'	order by d_age asc;</a:t>
            </a:r>
          </a:p>
          <a:p>
            <a:pPr marL="0" indent="0">
              <a:buNone/>
            </a:pPr>
            <a:endParaRPr lang="en-US" sz="1100"/>
          </a:p>
          <a:p>
            <a:pPr marL="0" indent="0">
              <a:buNone/>
            </a:pPr>
            <a:endParaRPr lang="en-US" sz="1100"/>
          </a:p>
          <a:p>
            <a:pPr marL="0" indent="0">
              <a:buNone/>
            </a:pPr>
            <a:endParaRPr lang="en-US" sz="1100"/>
          </a:p>
          <a:p>
            <a:pPr marL="0" indent="0">
              <a:buNone/>
            </a:pPr>
            <a:r>
              <a:rPr lang="en-US" sz="1400" b="1">
                <a:solidFill>
                  <a:schemeClr val="accent5"/>
                </a:solidFill>
              </a:rPr>
              <a:t># 4 - Display all doctors with more than 10 years of experience sorted by years of exp desc</a:t>
            </a:r>
          </a:p>
          <a:p>
            <a:pPr marL="0" indent="0">
              <a:buNone/>
            </a:pPr>
            <a:r>
              <a:rPr lang="en-US" sz="1100"/>
              <a:t>select doc.d_f_name,doc.d_l_name,doc.d_years_of_exp	</a:t>
            </a:r>
          </a:p>
          <a:p>
            <a:pPr marL="0" indent="0">
              <a:buNone/>
            </a:pPr>
            <a:r>
              <a:rPr lang="en-US" sz="1100"/>
              <a:t>from Doctor as doc    </a:t>
            </a:r>
          </a:p>
          <a:p>
            <a:pPr marL="0" indent="0">
              <a:buNone/>
            </a:pPr>
            <a:r>
              <a:rPr lang="en-US" sz="1100"/>
              <a:t>where   d_years_of_exp &gt;9 order by d_years_of_exp desc;</a:t>
            </a:r>
          </a:p>
          <a:p>
            <a:pPr marL="0" indent="0">
              <a:buNone/>
            </a:pPr>
            <a:endParaRPr lang="en-US" sz="1100"/>
          </a:p>
          <a:p>
            <a:pPr marL="0" indent="0">
              <a:buNone/>
            </a:pPr>
            <a:endParaRPr lang="en-US" sz="1100"/>
          </a:p>
          <a:p>
            <a:pPr marL="0" indent="0">
              <a:buNone/>
            </a:pPr>
            <a:endParaRPr lang="en-US" sz="1400" b="1">
              <a:solidFill>
                <a:schemeClr val="accent5"/>
              </a:solidFill>
            </a:endParaRPr>
          </a:p>
          <a:p>
            <a:pPr marL="0" indent="0">
              <a:buNone/>
            </a:pPr>
            <a:endParaRPr lang="en-US" sz="1400" b="1">
              <a:solidFill>
                <a:schemeClr val="accent5"/>
              </a:solidFill>
            </a:endParaRPr>
          </a:p>
          <a:p>
            <a:pPr marL="0" indent="0">
              <a:buNone/>
            </a:pPr>
            <a:r>
              <a:rPr lang="en-US" sz="1400" b="1">
                <a:solidFill>
                  <a:schemeClr val="accent5"/>
                </a:solidFill>
              </a:rPr>
              <a:t># 5 - Display all the doctors specific last name</a:t>
            </a:r>
          </a:p>
          <a:p>
            <a:pPr marL="0" indent="0">
              <a:buNone/>
            </a:pPr>
            <a:r>
              <a:rPr lang="en-US" sz="1100"/>
              <a:t>DELIMITER $$</a:t>
            </a:r>
          </a:p>
          <a:p>
            <a:pPr marL="0" indent="0">
              <a:buNone/>
            </a:pPr>
            <a:r>
              <a:rPr lang="en-US" sz="1100"/>
              <a:t>CREATE PROCEDURE GetAllDoctorWithThisLastName( in last_name varchar(255))</a:t>
            </a:r>
          </a:p>
          <a:p>
            <a:pPr marL="0" indent="0">
              <a:buNone/>
            </a:pPr>
            <a:r>
              <a:rPr lang="en-US" sz="1100"/>
              <a:t>BEGIN	</a:t>
            </a:r>
          </a:p>
          <a:p>
            <a:pPr marL="0" indent="0">
              <a:buNone/>
            </a:pPr>
            <a:r>
              <a:rPr lang="en-US" sz="1100"/>
              <a:t>SELECT d_f_name,d_l_name FROM Clinic_2022.doctor    </a:t>
            </a:r>
          </a:p>
          <a:p>
            <a:pPr marL="0" indent="0">
              <a:buNone/>
            </a:pPr>
            <a:r>
              <a:rPr lang="en-US" sz="1100"/>
              <a:t>where d_l_name=last_name;</a:t>
            </a:r>
          </a:p>
          <a:p>
            <a:pPr marL="0" indent="0">
              <a:buNone/>
            </a:pPr>
            <a:r>
              <a:rPr lang="en-US" sz="1100"/>
              <a:t>END$$</a:t>
            </a:r>
          </a:p>
          <a:p>
            <a:pPr marL="0" indent="0">
              <a:buNone/>
            </a:pPr>
            <a:r>
              <a:rPr lang="en-US" sz="1100"/>
              <a:t>DELIMITER ;</a:t>
            </a:r>
          </a:p>
          <a:p>
            <a:pPr marL="0" indent="0">
              <a:buNone/>
            </a:pPr>
            <a:r>
              <a:rPr lang="en-US" sz="1100"/>
              <a:t>call GetAllDoctorWithThisLastName(</a:t>
            </a:r>
            <a:r>
              <a:rPr lang="en-US" sz="1100">
                <a:solidFill>
                  <a:schemeClr val="accent2"/>
                </a:solidFill>
              </a:rPr>
              <a:t>'Geller</a:t>
            </a:r>
            <a:r>
              <a:rPr lang="en-US" sz="1100"/>
              <a:t>');</a:t>
            </a:r>
          </a:p>
        </p:txBody>
      </p:sp>
      <p:pic>
        <p:nvPicPr>
          <p:cNvPr id="5" name="Picture 4" descr="Graphical user interface, application&#10;&#10;Description automatically generated">
            <a:extLst>
              <a:ext uri="{FF2B5EF4-FFF2-40B4-BE49-F238E27FC236}">
                <a16:creationId xmlns:a16="http://schemas.microsoft.com/office/drawing/2014/main" id="{61762F43-45DD-674C-F036-002BBF8A4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36" y="1226900"/>
            <a:ext cx="4774209" cy="601930"/>
          </a:xfrm>
          <a:prstGeom prst="rect">
            <a:avLst/>
          </a:prstGeom>
        </p:spPr>
      </p:pic>
      <p:pic>
        <p:nvPicPr>
          <p:cNvPr id="7" name="Picture 6" descr="Table&#10;&#10;Description automatically generated">
            <a:extLst>
              <a:ext uri="{FF2B5EF4-FFF2-40B4-BE49-F238E27FC236}">
                <a16:creationId xmlns:a16="http://schemas.microsoft.com/office/drawing/2014/main" id="{0FA4D6A0-4504-8497-9189-A28FA43D4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40" y="3174221"/>
            <a:ext cx="2438400" cy="82867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EE56B417-EC0A-CB7E-0E23-4A9F20565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353" y="5775355"/>
            <a:ext cx="1485900" cy="571500"/>
          </a:xfrm>
          <a:prstGeom prst="rect">
            <a:avLst/>
          </a:prstGeom>
        </p:spPr>
      </p:pic>
    </p:spTree>
    <p:extLst>
      <p:ext uri="{BB962C8B-B14F-4D97-AF65-F5344CB8AC3E}">
        <p14:creationId xmlns:p14="http://schemas.microsoft.com/office/powerpoint/2010/main" val="1014826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FF276-08B7-93A2-E813-6A4192CED38A}"/>
              </a:ext>
            </a:extLst>
          </p:cNvPr>
          <p:cNvSpPr>
            <a:spLocks noGrp="1"/>
          </p:cNvSpPr>
          <p:nvPr>
            <p:ph idx="1"/>
          </p:nvPr>
        </p:nvSpPr>
        <p:spPr>
          <a:xfrm>
            <a:off x="838200" y="0"/>
            <a:ext cx="10515600" cy="6858000"/>
          </a:xfrm>
        </p:spPr>
        <p:txBody>
          <a:bodyPr>
            <a:normAutofit/>
          </a:bodyPr>
          <a:lstStyle/>
          <a:p>
            <a:pPr marL="0" indent="0">
              <a:buNone/>
            </a:pPr>
            <a:r>
              <a:rPr lang="en-US" sz="1400" b="1">
                <a:solidFill>
                  <a:schemeClr val="accent5"/>
                </a:solidFill>
              </a:rPr>
              <a:t># 6 - Display all Prescription(including lines) written by a specific doctor</a:t>
            </a:r>
          </a:p>
          <a:p>
            <a:pPr marL="0" indent="0">
              <a:buNone/>
            </a:pPr>
            <a:r>
              <a:rPr lang="en-US" sz="1100"/>
              <a:t>DELIMITER $$</a:t>
            </a:r>
          </a:p>
          <a:p>
            <a:pPr marL="0" indent="0">
              <a:buNone/>
            </a:pPr>
            <a:r>
              <a:rPr lang="en-US" sz="1100"/>
              <a:t>CREATE PROCEDURE GetPrcPerDoc5( in last_name varchar(255))</a:t>
            </a:r>
          </a:p>
          <a:p>
            <a:pPr marL="0" indent="0">
              <a:buNone/>
            </a:pPr>
            <a:r>
              <a:rPr lang="en-US" sz="1100"/>
              <a:t>BEGINselect line.prsc_id,Medicine.m_name,line.lip_amount </a:t>
            </a:r>
          </a:p>
          <a:p>
            <a:pPr marL="0" indent="0">
              <a:buNone/>
            </a:pPr>
            <a:r>
              <a:rPr lang="en-US" sz="1100"/>
              <a:t>from  Lines_In_Prescription as line,(select pre.prsc_id  </a:t>
            </a:r>
          </a:p>
          <a:p>
            <a:pPr marL="0" indent="0">
              <a:buNone/>
            </a:pPr>
            <a:r>
              <a:rPr lang="en-US" sz="1100"/>
              <a:t>From Prescription as pre,Session as si,Doctor as doc    </a:t>
            </a:r>
          </a:p>
          <a:p>
            <a:pPr marL="0" indent="0">
              <a:buNone/>
            </a:pPr>
            <a:r>
              <a:rPr lang="en-US" sz="1100"/>
              <a:t>where   doc.d_id  = si.d_id    and pre.s_id = si.s_id    and doc.d_l_name =last_name) as tmp,Medicine    </a:t>
            </a:r>
          </a:p>
          <a:p>
            <a:pPr marL="0" indent="0">
              <a:buNone/>
            </a:pPr>
            <a:r>
              <a:rPr lang="en-US" sz="1100"/>
              <a:t>where   tmp.prsc_id = line.prsc_id and    line.m_id =Medicine.m_id;</a:t>
            </a:r>
          </a:p>
          <a:p>
            <a:pPr marL="0" indent="0">
              <a:buNone/>
            </a:pPr>
            <a:r>
              <a:rPr lang="en-US" sz="1100"/>
              <a:t>END$$</a:t>
            </a:r>
          </a:p>
          <a:p>
            <a:pPr marL="0" indent="0">
              <a:buNone/>
            </a:pPr>
            <a:r>
              <a:rPr lang="en-US" sz="1100"/>
              <a:t>DELIMITER ;</a:t>
            </a:r>
          </a:p>
          <a:p>
            <a:pPr marL="0" indent="0">
              <a:buNone/>
            </a:pPr>
            <a:r>
              <a:rPr lang="en-US" sz="1100"/>
              <a:t>call GetPrcPerDoc5(</a:t>
            </a:r>
            <a:r>
              <a:rPr lang="en-US" sz="1100">
                <a:solidFill>
                  <a:schemeClr val="accent2"/>
                </a:solidFill>
              </a:rPr>
              <a:t>'Geller</a:t>
            </a:r>
            <a:r>
              <a:rPr lang="en-US" sz="1100"/>
              <a:t>’);</a:t>
            </a:r>
          </a:p>
          <a:p>
            <a:pPr marL="0" indent="0">
              <a:buNone/>
            </a:pPr>
            <a:endParaRPr lang="en-US" sz="1100"/>
          </a:p>
          <a:p>
            <a:pPr marL="0" indent="0">
              <a:buNone/>
            </a:pPr>
            <a:r>
              <a:rPr lang="en-US" sz="1400" b="1">
                <a:solidFill>
                  <a:schemeClr val="accent5"/>
                </a:solidFill>
              </a:rPr>
              <a:t># 7 - Display all Prescription that been given in a specific day</a:t>
            </a:r>
          </a:p>
          <a:p>
            <a:pPr marL="0" indent="0">
              <a:buNone/>
            </a:pPr>
            <a:r>
              <a:rPr lang="en-US" sz="1100"/>
              <a:t>DELIMITER $$</a:t>
            </a:r>
          </a:p>
          <a:p>
            <a:pPr marL="0" indent="0">
              <a:buNone/>
            </a:pPr>
            <a:r>
              <a:rPr lang="en-US" sz="1100"/>
              <a:t>CREATE PROCEDURE GetPrscInDate1( in in_date1 varchar(255))BEGINselect line.prsc_id,Medicine.m_name,line.lip_amount as amount  </a:t>
            </a:r>
          </a:p>
          <a:p>
            <a:pPr marL="0" indent="0">
              <a:buNone/>
            </a:pPr>
            <a:r>
              <a:rPr lang="en-US" sz="1100"/>
              <a:t>from Lines_In_Prescription as line,(select pre.prsc_id  from Prescription as pre,Session as si,Patient  as pai    </a:t>
            </a:r>
          </a:p>
          <a:p>
            <a:pPr marL="0" indent="0">
              <a:buNone/>
            </a:pPr>
            <a:r>
              <a:rPr lang="en-US" sz="1100"/>
              <a:t>where   pai.p_id  = si.p_id    and pre.s_id = si.s_id    and si.s_date = in_date1) as tmp,Medicine    </a:t>
            </a:r>
          </a:p>
          <a:p>
            <a:pPr marL="0" indent="0">
              <a:buNone/>
            </a:pPr>
            <a:r>
              <a:rPr lang="en-US" sz="1100"/>
              <a:t>where    tmp.prsc_id = line.prsc_id and   line.m_id =Medicine.m_id;</a:t>
            </a:r>
          </a:p>
          <a:p>
            <a:pPr marL="0" indent="0">
              <a:buNone/>
            </a:pPr>
            <a:r>
              <a:rPr lang="en-US" sz="1100"/>
              <a:t>END$$</a:t>
            </a:r>
          </a:p>
          <a:p>
            <a:pPr marL="0" indent="0">
              <a:buNone/>
            </a:pPr>
            <a:r>
              <a:rPr lang="en-US" sz="1100"/>
              <a:t>DELIMITER ;</a:t>
            </a:r>
          </a:p>
          <a:p>
            <a:pPr marL="0" indent="0">
              <a:buNone/>
            </a:pPr>
            <a:r>
              <a:rPr lang="en-US" sz="1100"/>
              <a:t>call GetPrscInDate1("</a:t>
            </a:r>
            <a:r>
              <a:rPr lang="en-US" sz="1100">
                <a:solidFill>
                  <a:schemeClr val="accent2"/>
                </a:solidFill>
              </a:rPr>
              <a:t>2022-1-4</a:t>
            </a:r>
            <a:r>
              <a:rPr lang="en-US" sz="1100"/>
              <a:t>");</a:t>
            </a:r>
          </a:p>
          <a:p>
            <a:pPr marL="0" indent="0">
              <a:buNone/>
            </a:pPr>
            <a:endParaRPr lang="en-US" sz="1100"/>
          </a:p>
        </p:txBody>
      </p:sp>
      <p:pic>
        <p:nvPicPr>
          <p:cNvPr id="5" name="Picture 4" descr="Graphical user interface, text, application&#10;&#10;Description automatically generated">
            <a:extLst>
              <a:ext uri="{FF2B5EF4-FFF2-40B4-BE49-F238E27FC236}">
                <a16:creationId xmlns:a16="http://schemas.microsoft.com/office/drawing/2014/main" id="{86D3D07D-91E2-D83C-2462-F3B819922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495" y="2373861"/>
            <a:ext cx="2181225" cy="742950"/>
          </a:xfrm>
          <a:prstGeom prst="rect">
            <a:avLst/>
          </a:prstGeom>
        </p:spPr>
      </p:pic>
      <p:pic>
        <p:nvPicPr>
          <p:cNvPr id="7" name="Picture 6" descr="Text&#10;&#10;Description automatically generated">
            <a:extLst>
              <a:ext uri="{FF2B5EF4-FFF2-40B4-BE49-F238E27FC236}">
                <a16:creationId xmlns:a16="http://schemas.microsoft.com/office/drawing/2014/main" id="{B36A7DEB-12F6-9BD4-F12B-E5DCADC4C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495" y="5341478"/>
            <a:ext cx="2028825" cy="533400"/>
          </a:xfrm>
          <a:prstGeom prst="rect">
            <a:avLst/>
          </a:prstGeom>
        </p:spPr>
      </p:pic>
    </p:spTree>
    <p:extLst>
      <p:ext uri="{BB962C8B-B14F-4D97-AF65-F5344CB8AC3E}">
        <p14:creationId xmlns:p14="http://schemas.microsoft.com/office/powerpoint/2010/main" val="247539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B2929-7C63-861D-978B-B932FEF808AB}"/>
              </a:ext>
            </a:extLst>
          </p:cNvPr>
          <p:cNvSpPr>
            <a:spLocks noGrp="1"/>
          </p:cNvSpPr>
          <p:nvPr>
            <p:ph idx="1"/>
          </p:nvPr>
        </p:nvSpPr>
        <p:spPr>
          <a:xfrm>
            <a:off x="316194" y="369605"/>
            <a:ext cx="11063243" cy="6236294"/>
          </a:xfrm>
        </p:spPr>
        <p:txBody>
          <a:bodyPr>
            <a:normAutofit fontScale="85000" lnSpcReduction="20000"/>
          </a:bodyPr>
          <a:lstStyle/>
          <a:p>
            <a:pPr>
              <a:lnSpc>
                <a:spcPct val="107000"/>
              </a:lnSpc>
              <a:spcAft>
                <a:spcPts val="800"/>
              </a:spcAft>
            </a:pPr>
            <a:r>
              <a:rPr lang="en-US" sz="3600" b="1">
                <a:effectLst/>
                <a:latin typeface="Calibri" panose="020F0502020204030204" pitchFamily="34" charset="0"/>
                <a:ea typeface="Calibri" panose="020F0502020204030204" pitchFamily="34" charset="0"/>
                <a:cs typeface="Arial" panose="020B0604020202020204" pitchFamily="34" charset="0"/>
              </a:rPr>
              <a:t>General Description</a:t>
            </a:r>
            <a:endParaRPr lang="en-IL" sz="280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Arial" panose="020B0604020202020204" pitchFamily="34" charset="0"/>
              </a:rPr>
              <a:t>A </a:t>
            </a:r>
            <a:r>
              <a:rPr lang="en-US" sz="2800" b="1">
                <a:effectLst/>
                <a:latin typeface="Calibri" panose="020F0502020204030204" pitchFamily="34" charset="0"/>
                <a:ea typeface="Calibri" panose="020F0502020204030204" pitchFamily="34" charset="0"/>
                <a:cs typeface="Arial" panose="020B0604020202020204" pitchFamily="34" charset="0"/>
              </a:rPr>
              <a:t>Clinic </a:t>
            </a:r>
            <a:r>
              <a:rPr lang="en-US" sz="2800">
                <a:effectLst/>
                <a:latin typeface="Calibri" panose="020F0502020204030204" pitchFamily="34" charset="0"/>
                <a:ea typeface="Calibri" panose="020F0502020204030204" pitchFamily="34" charset="0"/>
                <a:cs typeface="Arial" panose="020B0604020202020204" pitchFamily="34" charset="0"/>
              </a:rPr>
              <a:t>has a name and address. </a:t>
            </a:r>
            <a:r>
              <a:rPr lang="en-US">
                <a:latin typeface="Calibri" panose="020F0502020204030204" pitchFamily="34" charset="0"/>
                <a:ea typeface="Calibri" panose="020F0502020204030204" pitchFamily="34" charset="0"/>
                <a:cs typeface="Arial" panose="020B0604020202020204" pitchFamily="34" charset="0"/>
              </a:rPr>
              <a:t>The clinic has </a:t>
            </a:r>
            <a:r>
              <a:rPr lang="en-US" b="1">
                <a:latin typeface="Calibri" panose="020F0502020204030204" pitchFamily="34" charset="0"/>
                <a:ea typeface="Calibri" panose="020F0502020204030204" pitchFamily="34" charset="0"/>
                <a:cs typeface="Arial" panose="020B0604020202020204" pitchFamily="34" charset="0"/>
              </a:rPr>
              <a:t>Doctors</a:t>
            </a:r>
            <a:r>
              <a:rPr lang="en-US">
                <a:latin typeface="Calibri" panose="020F0502020204030204" pitchFamily="34" charset="0"/>
                <a:ea typeface="Calibri" panose="020F0502020204030204" pitchFamily="34" charset="0"/>
                <a:cs typeface="Arial" panose="020B0604020202020204" pitchFamily="34" charset="0"/>
              </a:rPr>
              <a:t> and a </a:t>
            </a:r>
            <a:r>
              <a:rPr lang="en-US" b="1">
                <a:latin typeface="Calibri" panose="020F0502020204030204" pitchFamily="34" charset="0"/>
                <a:ea typeface="Calibri" panose="020F0502020204030204" pitchFamily="34" charset="0"/>
                <a:cs typeface="Arial" panose="020B0604020202020204" pitchFamily="34" charset="0"/>
              </a:rPr>
              <a:t>managing doctor</a:t>
            </a:r>
            <a:r>
              <a:rPr lang="en-US">
                <a:latin typeface="Calibri" panose="020F0502020204030204" pitchFamily="34" charset="0"/>
                <a:ea typeface="Calibri" panose="020F0502020204030204" pitchFamily="34" charset="0"/>
                <a:cs typeface="Arial" panose="020B0604020202020204" pitchFamily="34" charset="0"/>
              </a:rPr>
              <a:t>. </a:t>
            </a:r>
            <a:r>
              <a:rPr lang="en-US" b="1">
                <a:latin typeface="Calibri" panose="020F0502020204030204" pitchFamily="34" charset="0"/>
                <a:ea typeface="Calibri" panose="020F0502020204030204" pitchFamily="34" charset="0"/>
                <a:cs typeface="Arial" panose="020B0604020202020204" pitchFamily="34" charset="0"/>
              </a:rPr>
              <a:t>Patients </a:t>
            </a:r>
            <a:r>
              <a:rPr lang="en-US">
                <a:latin typeface="Calibri" panose="020F0502020204030204" pitchFamily="34" charset="0"/>
                <a:ea typeface="Calibri" panose="020F0502020204030204" pitchFamily="34" charset="0"/>
                <a:cs typeface="Arial" panose="020B0604020202020204" pitchFamily="34" charset="0"/>
              </a:rPr>
              <a:t>makes appointments to get treated by a doctor in the clinic.</a:t>
            </a:r>
            <a:endParaRPr lang="en-IL" sz="2400" b="1">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Arial" panose="020B0604020202020204" pitchFamily="34" charset="0"/>
              </a:rPr>
              <a:t>In a </a:t>
            </a:r>
            <a:r>
              <a:rPr lang="en-US" sz="2800" b="1">
                <a:effectLst/>
                <a:latin typeface="Calibri" panose="020F0502020204030204" pitchFamily="34" charset="0"/>
                <a:ea typeface="Calibri" panose="020F0502020204030204" pitchFamily="34" charset="0"/>
                <a:cs typeface="Arial" panose="020B0604020202020204" pitchFamily="34" charset="0"/>
              </a:rPr>
              <a:t>Clinic</a:t>
            </a:r>
            <a:r>
              <a:rPr lang="en-US" sz="2800">
                <a:effectLst/>
                <a:latin typeface="Calibri" panose="020F0502020204030204" pitchFamily="34" charset="0"/>
                <a:ea typeface="Calibri" panose="020F0502020204030204" pitchFamily="34" charset="0"/>
                <a:cs typeface="Arial" panose="020B0604020202020204" pitchFamily="34" charset="0"/>
              </a:rPr>
              <a:t> there are several doctors that have a doctor id , first name, last name , dob,age, gender and years of experience.</a:t>
            </a:r>
            <a:endParaRPr lang="en-IL" sz="240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a:latin typeface="Calibri" panose="020F0502020204030204" pitchFamily="34" charset="0"/>
                <a:ea typeface="Calibri" panose="020F0502020204030204" pitchFamily="34" charset="0"/>
                <a:cs typeface="Arial" panose="020B0604020202020204" pitchFamily="34" charset="0"/>
              </a:rPr>
              <a:t>Each doctor has a work </a:t>
            </a:r>
            <a:r>
              <a:rPr lang="en-US" b="1">
                <a:latin typeface="Calibri" panose="020F0502020204030204" pitchFamily="34" charset="0"/>
                <a:ea typeface="Calibri" panose="020F0502020204030204" pitchFamily="34" charset="0"/>
                <a:cs typeface="Arial" panose="020B0604020202020204" pitchFamily="34" charset="0"/>
              </a:rPr>
              <a:t>schedule</a:t>
            </a:r>
            <a:r>
              <a:rPr lang="en-US">
                <a:latin typeface="Calibri" panose="020F0502020204030204" pitchFamily="34" charset="0"/>
                <a:ea typeface="Calibri" panose="020F0502020204030204" pitchFamily="34" charset="0"/>
                <a:cs typeface="Arial" panose="020B0604020202020204" pitchFamily="34" charset="0"/>
              </a:rPr>
              <a:t> containing the day and starting hour and ending hour that he’s available for sessions to treat patients</a:t>
            </a:r>
            <a:r>
              <a:rPr lang="en-US" sz="2800">
                <a:effectLst/>
                <a:latin typeface="Calibri" panose="020F0502020204030204" pitchFamily="34" charset="0"/>
                <a:ea typeface="Calibri" panose="020F0502020204030204" pitchFamily="34" charset="0"/>
                <a:cs typeface="Arial" panose="020B0604020202020204" pitchFamily="34" charset="0"/>
              </a:rPr>
              <a:t>.</a:t>
            </a:r>
          </a:p>
          <a:p>
            <a:pPr marL="285750" indent="-285750">
              <a:lnSpc>
                <a:spcPct val="107000"/>
              </a:lnSpc>
              <a:spcAft>
                <a:spcPts val="800"/>
              </a:spcAft>
              <a:buFont typeface="Arial" panose="020B0604020202020204" pitchFamily="34" charset="0"/>
              <a:buChar char="•"/>
            </a:pPr>
            <a:r>
              <a:rPr lang="en-US">
                <a:latin typeface="Calibri" panose="020F0502020204030204" pitchFamily="34" charset="0"/>
                <a:ea typeface="Calibri" panose="020F0502020204030204" pitchFamily="34" charset="0"/>
                <a:cs typeface="Arial" panose="020B0604020202020204" pitchFamily="34" charset="0"/>
              </a:rPr>
              <a:t>The </a:t>
            </a:r>
            <a:r>
              <a:rPr lang="en-US" b="1">
                <a:latin typeface="Calibri" panose="020F0502020204030204" pitchFamily="34" charset="0"/>
                <a:ea typeface="Calibri" panose="020F0502020204030204" pitchFamily="34" charset="0"/>
                <a:cs typeface="Arial" panose="020B0604020202020204" pitchFamily="34" charset="0"/>
              </a:rPr>
              <a:t>patients</a:t>
            </a:r>
            <a:r>
              <a:rPr lang="en-US">
                <a:latin typeface="Calibri" panose="020F0502020204030204" pitchFamily="34" charset="0"/>
                <a:ea typeface="Calibri" panose="020F0502020204030204" pitchFamily="34" charset="0"/>
                <a:cs typeface="Arial" panose="020B0604020202020204" pitchFamily="34" charset="0"/>
              </a:rPr>
              <a:t> coming to the clinic have a patient id,</a:t>
            </a:r>
            <a:r>
              <a:rPr lang="en-US" sz="2500">
                <a:effectLst/>
                <a:latin typeface="Calibri" panose="020F0502020204030204" pitchFamily="34" charset="0"/>
                <a:ea typeface="Calibri" panose="020F0502020204030204" pitchFamily="34" charset="0"/>
                <a:cs typeface="Arial" panose="020B0604020202020204" pitchFamily="34" charset="0"/>
              </a:rPr>
              <a:t>first name, last name , age ,dob and gender.</a:t>
            </a:r>
            <a:endParaRPr lang="en-IL" sz="250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a:latin typeface="Calibri" panose="020F0502020204030204" pitchFamily="34" charset="0"/>
                <a:ea typeface="Calibri" panose="020F0502020204030204" pitchFamily="34" charset="0"/>
                <a:cs typeface="Arial" panose="020B0604020202020204" pitchFamily="34" charset="0"/>
              </a:rPr>
              <a:t>A</a:t>
            </a:r>
            <a:r>
              <a:rPr lang="en-US" sz="2800">
                <a:effectLst/>
                <a:latin typeface="Calibri" panose="020F0502020204030204" pitchFamily="34" charset="0"/>
                <a:ea typeface="Calibri" panose="020F0502020204030204" pitchFamily="34" charset="0"/>
                <a:cs typeface="Arial" panose="020B0604020202020204" pitchFamily="34" charset="0"/>
              </a:rPr>
              <a:t> </a:t>
            </a:r>
            <a:r>
              <a:rPr lang="en-US" sz="2800" b="1">
                <a:effectLst/>
                <a:latin typeface="Calibri" panose="020F0502020204030204" pitchFamily="34" charset="0"/>
                <a:ea typeface="Calibri" panose="020F0502020204030204" pitchFamily="34" charset="0"/>
                <a:cs typeface="Arial" panose="020B0604020202020204" pitchFamily="34" charset="0"/>
              </a:rPr>
              <a:t>session</a:t>
            </a:r>
            <a:r>
              <a:rPr lang="en-US" sz="2800">
                <a:effectLst/>
                <a:latin typeface="Calibri" panose="020F0502020204030204" pitchFamily="34" charset="0"/>
                <a:ea typeface="Calibri" panose="020F0502020204030204" pitchFamily="34" charset="0"/>
                <a:cs typeface="Arial" panose="020B0604020202020204" pitchFamily="34" charset="0"/>
              </a:rPr>
              <a:t> between a </a:t>
            </a:r>
            <a:r>
              <a:rPr lang="en-US" sz="2800" b="1">
                <a:effectLst/>
                <a:latin typeface="Calibri" panose="020F0502020204030204" pitchFamily="34" charset="0"/>
                <a:ea typeface="Calibri" panose="020F0502020204030204" pitchFamily="34" charset="0"/>
                <a:cs typeface="Arial" panose="020B0604020202020204" pitchFamily="34" charset="0"/>
              </a:rPr>
              <a:t>patient</a:t>
            </a:r>
            <a:r>
              <a:rPr lang="en-US" sz="2800">
                <a:effectLst/>
                <a:latin typeface="Calibri" panose="020F0502020204030204" pitchFamily="34" charset="0"/>
                <a:ea typeface="Calibri" panose="020F0502020204030204" pitchFamily="34" charset="0"/>
                <a:cs typeface="Arial" panose="020B0604020202020204" pitchFamily="34" charset="0"/>
              </a:rPr>
              <a:t> and a </a:t>
            </a:r>
            <a:r>
              <a:rPr lang="en-US" sz="2800" b="1">
                <a:effectLst/>
                <a:latin typeface="Calibri" panose="020F0502020204030204" pitchFamily="34" charset="0"/>
                <a:ea typeface="Calibri" panose="020F0502020204030204" pitchFamily="34" charset="0"/>
                <a:cs typeface="Arial" panose="020B0604020202020204" pitchFamily="34" charset="0"/>
              </a:rPr>
              <a:t>doctor</a:t>
            </a:r>
            <a:r>
              <a:rPr lang="en-US" sz="2800">
                <a:effectLst/>
                <a:latin typeface="Calibri" panose="020F0502020204030204" pitchFamily="34" charset="0"/>
                <a:ea typeface="Calibri" panose="020F0502020204030204" pitchFamily="34" charset="0"/>
                <a:cs typeface="Arial" panose="020B0604020202020204" pitchFamily="34" charset="0"/>
              </a:rPr>
              <a:t> occours </a:t>
            </a:r>
            <a:r>
              <a:rPr lang="en-US">
                <a:latin typeface="Calibri" panose="020F0502020204030204" pitchFamily="34" charset="0"/>
                <a:ea typeface="Calibri" panose="020F0502020204030204" pitchFamily="34" charset="0"/>
                <a:cs typeface="Arial" panose="020B0604020202020204" pitchFamily="34" charset="0"/>
              </a:rPr>
              <a:t>in a specific </a:t>
            </a:r>
            <a:r>
              <a:rPr lang="en-US" b="1">
                <a:latin typeface="Calibri" panose="020F0502020204030204" pitchFamily="34" charset="0"/>
                <a:ea typeface="Calibri" panose="020F0502020204030204" pitchFamily="34" charset="0"/>
                <a:cs typeface="Arial" panose="020B0604020202020204" pitchFamily="34" charset="0"/>
              </a:rPr>
              <a:t>room</a:t>
            </a:r>
            <a:r>
              <a:rPr lang="en-US">
                <a:latin typeface="Calibri" panose="020F0502020204030204" pitchFamily="34" charset="0"/>
                <a:ea typeface="Calibri" panose="020F0502020204030204" pitchFamily="34" charset="0"/>
                <a:cs typeface="Arial" panose="020B0604020202020204" pitchFamily="34" charset="0"/>
              </a:rPr>
              <a:t> and </a:t>
            </a:r>
            <a:r>
              <a:rPr lang="en-US" sz="2800">
                <a:effectLst/>
                <a:latin typeface="Calibri" panose="020F0502020204030204" pitchFamily="34" charset="0"/>
                <a:ea typeface="Calibri" panose="020F0502020204030204" pitchFamily="34" charset="0"/>
                <a:cs typeface="Arial" panose="020B0604020202020204" pitchFamily="34" charset="0"/>
              </a:rPr>
              <a:t>might res</a:t>
            </a:r>
            <a:r>
              <a:rPr lang="en-US">
                <a:latin typeface="Calibri" panose="020F0502020204030204" pitchFamily="34" charset="0"/>
                <a:ea typeface="Calibri" panose="020F0502020204030204" pitchFamily="34" charset="0"/>
                <a:cs typeface="Arial" panose="020B0604020202020204" pitchFamily="34" charset="0"/>
              </a:rPr>
              <a:t>u</a:t>
            </a:r>
            <a:r>
              <a:rPr lang="en-US" sz="2800">
                <a:effectLst/>
                <a:latin typeface="Calibri" panose="020F0502020204030204" pitchFamily="34" charset="0"/>
                <a:ea typeface="Calibri" panose="020F0502020204030204" pitchFamily="34" charset="0"/>
                <a:cs typeface="Arial" panose="020B0604020202020204" pitchFamily="34" charset="0"/>
              </a:rPr>
              <a:t>lt in an </a:t>
            </a:r>
            <a:r>
              <a:rPr lang="en-US" sz="2800" b="1">
                <a:effectLst/>
                <a:latin typeface="Calibri" panose="020F0502020204030204" pitchFamily="34" charset="0"/>
                <a:ea typeface="Calibri" panose="020F0502020204030204" pitchFamily="34" charset="0"/>
                <a:cs typeface="Arial" panose="020B0604020202020204" pitchFamily="34" charset="0"/>
              </a:rPr>
              <a:t>analysis</a:t>
            </a:r>
            <a:r>
              <a:rPr lang="en-US" sz="2800">
                <a:effectLst/>
                <a:latin typeface="Calibri" panose="020F0502020204030204" pitchFamily="34" charset="0"/>
                <a:ea typeface="Calibri" panose="020F0502020204030204" pitchFamily="34" charset="0"/>
                <a:cs typeface="Arial" panose="020B0604020202020204" pitchFamily="34" charset="0"/>
              </a:rPr>
              <a:t> or a </a:t>
            </a:r>
            <a:r>
              <a:rPr lang="en-US" sz="2800" b="1">
                <a:effectLst/>
                <a:latin typeface="Calibri" panose="020F0502020204030204" pitchFamily="34" charset="0"/>
                <a:ea typeface="Calibri" panose="020F0502020204030204" pitchFamily="34" charset="0"/>
                <a:cs typeface="Arial" panose="020B0604020202020204" pitchFamily="34" charset="0"/>
              </a:rPr>
              <a:t>diagnosis</a:t>
            </a:r>
            <a:r>
              <a:rPr lang="en-US" sz="2800">
                <a:effectLst/>
                <a:latin typeface="Calibri" panose="020F0502020204030204" pitchFamily="34" charset="0"/>
                <a:ea typeface="Calibri" panose="020F0502020204030204" pitchFamily="34" charset="0"/>
                <a:cs typeface="Arial" panose="020B0604020202020204" pitchFamily="34" charset="0"/>
              </a:rPr>
              <a:t> and a</a:t>
            </a:r>
            <a:r>
              <a:rPr lang="en-US">
                <a:latin typeface="Calibri" panose="020F0502020204030204" pitchFamily="34" charset="0"/>
                <a:ea typeface="Calibri" panose="020F0502020204030204" pitchFamily="34" charset="0"/>
                <a:cs typeface="Arial" panose="020B0604020202020204" pitchFamily="34" charset="0"/>
              </a:rPr>
              <a:t> </a:t>
            </a:r>
            <a:r>
              <a:rPr lang="en-US" b="1">
                <a:latin typeface="Calibri" panose="020F0502020204030204" pitchFamily="34" charset="0"/>
                <a:ea typeface="Calibri" panose="020F0502020204030204" pitchFamily="34" charset="0"/>
                <a:cs typeface="Arial" panose="020B0604020202020204" pitchFamily="34" charset="0"/>
              </a:rPr>
              <a:t>prescription </a:t>
            </a:r>
            <a:r>
              <a:rPr lang="en-US">
                <a:latin typeface="Calibri" panose="020F0502020204030204" pitchFamily="34" charset="0"/>
                <a:ea typeface="Calibri" panose="020F0502020204030204" pitchFamily="34" charset="0"/>
                <a:cs typeface="Arial" panose="020B0604020202020204" pitchFamily="34" charset="0"/>
              </a:rPr>
              <a:t>given by the doctor.</a:t>
            </a:r>
          </a:p>
          <a:p>
            <a:pPr marL="285750" indent="-285750">
              <a:lnSpc>
                <a:spcPct val="107000"/>
              </a:lnSpc>
              <a:spcAft>
                <a:spcPts val="80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Arial" panose="020B0604020202020204" pitchFamily="34" charset="0"/>
              </a:rPr>
              <a:t>Prescription contains issue date and </a:t>
            </a:r>
            <a:r>
              <a:rPr lang="en-US" sz="2800" b="1">
                <a:effectLst/>
                <a:latin typeface="Calibri" panose="020F0502020204030204" pitchFamily="34" charset="0"/>
                <a:ea typeface="Calibri" panose="020F0502020204030204" pitchFamily="34" charset="0"/>
                <a:cs typeface="Arial" panose="020B0604020202020204" pitchFamily="34" charset="0"/>
              </a:rPr>
              <a:t>lines</a:t>
            </a:r>
            <a:r>
              <a:rPr lang="en-US" sz="2800">
                <a:effectLst/>
                <a:latin typeface="Calibri" panose="020F0502020204030204" pitchFamily="34" charset="0"/>
                <a:ea typeface="Calibri" panose="020F0502020204030204" pitchFamily="34" charset="0"/>
                <a:cs typeface="Arial" panose="020B0604020202020204" pitchFamily="34" charset="0"/>
              </a:rPr>
              <a:t>, each line contains </a:t>
            </a:r>
            <a:r>
              <a:rPr lang="en-US" sz="2800" b="1">
                <a:effectLst/>
                <a:latin typeface="Calibri" panose="020F0502020204030204" pitchFamily="34" charset="0"/>
                <a:ea typeface="Calibri" panose="020F0502020204030204" pitchFamily="34" charset="0"/>
                <a:cs typeface="Arial" panose="020B0604020202020204" pitchFamily="34" charset="0"/>
              </a:rPr>
              <a:t>medicine</a:t>
            </a:r>
            <a:r>
              <a:rPr lang="en-US" sz="2800">
                <a:effectLst/>
                <a:latin typeface="Calibri" panose="020F0502020204030204" pitchFamily="34" charset="0"/>
                <a:ea typeface="Calibri" panose="020F0502020204030204" pitchFamily="34" charset="0"/>
                <a:cs typeface="Arial" panose="020B0604020202020204" pitchFamily="34" charset="0"/>
              </a:rPr>
              <a:t> and a dose .</a:t>
            </a:r>
            <a:endParaRPr lang="en-IL" sz="240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Arial" panose="020B0604020202020204" pitchFamily="34" charset="0"/>
              </a:rPr>
              <a:t>Each </a:t>
            </a:r>
            <a:r>
              <a:rPr lang="en-US" sz="2800" b="1">
                <a:effectLst/>
                <a:latin typeface="Calibri" panose="020F0502020204030204" pitchFamily="34" charset="0"/>
                <a:ea typeface="Calibri" panose="020F0502020204030204" pitchFamily="34" charset="0"/>
                <a:cs typeface="Arial" panose="020B0604020202020204" pitchFamily="34" charset="0"/>
              </a:rPr>
              <a:t>room</a:t>
            </a:r>
            <a:r>
              <a:rPr lang="en-US" sz="2800">
                <a:effectLst/>
                <a:latin typeface="Calibri" panose="020F0502020204030204" pitchFamily="34" charset="0"/>
                <a:ea typeface="Calibri" panose="020F0502020204030204" pitchFamily="34" charset="0"/>
                <a:cs typeface="Arial" panose="020B0604020202020204" pitchFamily="34" charset="0"/>
              </a:rPr>
              <a:t> has a number and a specific type.</a:t>
            </a:r>
            <a:endParaRPr lang="en-IL" sz="24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1879877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2D2A7-E30E-819C-E5AE-E3837CAC8AF3}"/>
              </a:ext>
            </a:extLst>
          </p:cNvPr>
          <p:cNvSpPr>
            <a:spLocks noGrp="1"/>
          </p:cNvSpPr>
          <p:nvPr>
            <p:ph idx="1"/>
          </p:nvPr>
        </p:nvSpPr>
        <p:spPr>
          <a:xfrm>
            <a:off x="838200" y="119640"/>
            <a:ext cx="10515600" cy="6597353"/>
          </a:xfrm>
        </p:spPr>
        <p:txBody>
          <a:bodyPr>
            <a:normAutofit/>
          </a:bodyPr>
          <a:lstStyle/>
          <a:p>
            <a:pPr marL="0" indent="0">
              <a:buNone/>
            </a:pPr>
            <a:r>
              <a:rPr lang="en-US" sz="1400" b="1">
                <a:solidFill>
                  <a:schemeClr val="accent5"/>
                </a:solidFill>
              </a:rPr>
              <a:t># 8 - Display Doctor information who wrote the most diagnostics</a:t>
            </a:r>
          </a:p>
          <a:p>
            <a:pPr marL="0" indent="0">
              <a:buNone/>
            </a:pPr>
            <a:r>
              <a:rPr lang="en-US" sz="1100"/>
              <a:t>select *fromdoctor,       </a:t>
            </a:r>
          </a:p>
          <a:p>
            <a:pPr marL="0" indent="0">
              <a:buNone/>
            </a:pPr>
            <a:r>
              <a:rPr lang="en-US" sz="1100"/>
              <a:t> (select TMP1.d_id, TMP1.diag_count </a:t>
            </a:r>
          </a:p>
          <a:p>
            <a:pPr marL="0" indent="0">
              <a:buNone/>
            </a:pPr>
            <a:r>
              <a:rPr lang="en-US" sz="1100"/>
              <a:t>From (select Session.d_id, count(Session.d_id) as diag_count from Session, DOS </a:t>
            </a:r>
          </a:p>
          <a:p>
            <a:pPr marL="0" indent="0">
              <a:buNone/>
            </a:pPr>
            <a:r>
              <a:rPr lang="en-US" sz="1100"/>
              <a:t>where Session.s_id = DOS.s_id group by Session.d_id) as TMP1,	</a:t>
            </a:r>
          </a:p>
          <a:p>
            <a:pPr marL="0" indent="0">
              <a:buNone/>
            </a:pPr>
            <a:r>
              <a:rPr lang="en-US" sz="1100"/>
              <a:t>(select max(TMP1.diagnostic_count) as max_diag_count from </a:t>
            </a:r>
          </a:p>
          <a:p>
            <a:pPr marL="0" indent="0">
              <a:buNone/>
            </a:pPr>
            <a:r>
              <a:rPr lang="en-US" sz="1100"/>
              <a:t>(select count(Session.d_id) as diagnostic_count from Session, DOS </a:t>
            </a:r>
          </a:p>
          <a:p>
            <a:pPr marL="0" indent="0">
              <a:buNone/>
            </a:pPr>
            <a:r>
              <a:rPr lang="en-US" sz="1100"/>
              <a:t>where Session.s_id = DOS.s_id group by Session.d_id) as TMP1) as TMP2	</a:t>
            </a:r>
          </a:p>
          <a:p>
            <a:pPr marL="0" indent="0">
              <a:buNone/>
            </a:pPr>
            <a:r>
              <a:rPr lang="en-US" sz="1100"/>
              <a:t>Where TMP1.diag_count = TMP2.max_diag_count) as TMP       </a:t>
            </a:r>
          </a:p>
          <a:p>
            <a:pPr marL="0" indent="0">
              <a:buNone/>
            </a:pPr>
            <a:r>
              <a:rPr lang="en-US" sz="1100"/>
              <a:t> where doctor.d_id = TMP.d_id; </a:t>
            </a:r>
          </a:p>
          <a:p>
            <a:pPr marL="0" indent="0">
              <a:buNone/>
            </a:pPr>
            <a:endParaRPr lang="en-US" sz="1100"/>
          </a:p>
          <a:p>
            <a:pPr marL="0" indent="0">
              <a:buNone/>
            </a:pPr>
            <a:endParaRPr lang="en-US" sz="1100"/>
          </a:p>
          <a:p>
            <a:pPr marL="0" indent="0">
              <a:buNone/>
            </a:pPr>
            <a:endParaRPr lang="en-US" sz="1100"/>
          </a:p>
          <a:p>
            <a:pPr marL="0" indent="0">
              <a:buNone/>
            </a:pPr>
            <a:r>
              <a:rPr lang="en-US" sz="1400" b="1">
                <a:solidFill>
                  <a:schemeClr val="accent5"/>
                </a:solidFill>
              </a:rPr>
              <a:t># 9 Display the first name of all patients who had HGB &gt; 16</a:t>
            </a:r>
          </a:p>
          <a:p>
            <a:pPr marL="0" indent="0">
              <a:buNone/>
            </a:pPr>
            <a:r>
              <a:rPr lang="en-US" sz="1100"/>
              <a:t>select patient.p_f_name from patient, Session, analysis </a:t>
            </a:r>
          </a:p>
          <a:p>
            <a:pPr marL="0" indent="0">
              <a:buNone/>
            </a:pPr>
            <a:r>
              <a:rPr lang="en-US" sz="1100"/>
              <a:t>where analysis.s_id = session.s_id  and analysis.a_HGB &gt; 16 and patient.p_id = Session.p_id;</a:t>
            </a:r>
          </a:p>
          <a:p>
            <a:pPr marL="0" indent="0">
              <a:buNone/>
            </a:pPr>
            <a:endParaRPr lang="en-US" sz="1100"/>
          </a:p>
          <a:p>
            <a:pPr marL="0" indent="0">
              <a:buNone/>
            </a:pPr>
            <a:endParaRPr lang="en-US" sz="1100"/>
          </a:p>
          <a:p>
            <a:pPr marL="0" indent="0">
              <a:buNone/>
            </a:pPr>
            <a:endParaRPr lang="en-US" sz="1100"/>
          </a:p>
          <a:p>
            <a:pPr marL="0" indent="0">
              <a:buNone/>
            </a:pPr>
            <a:r>
              <a:rPr lang="en-US" sz="1400" b="1">
                <a:solidFill>
                  <a:schemeClr val="accent5"/>
                </a:solidFill>
              </a:rPr>
              <a:t># 10 - Display all the Patients who ever had a session in a specific room</a:t>
            </a:r>
          </a:p>
          <a:p>
            <a:pPr marL="0" indent="0">
              <a:buNone/>
            </a:pPr>
            <a:r>
              <a:rPr lang="en-US" sz="1100"/>
              <a:t>select patient.*from patient,   </a:t>
            </a:r>
          </a:p>
          <a:p>
            <a:pPr marL="0" indent="0">
              <a:buNone/>
            </a:pPr>
            <a:r>
              <a:rPr lang="en-US" sz="1100"/>
              <a:t>(select * from Session where Session.r_num = 3) as TMP    </a:t>
            </a:r>
          </a:p>
          <a:p>
            <a:pPr marL="0" indent="0">
              <a:buNone/>
            </a:pPr>
            <a:r>
              <a:rPr lang="en-US" sz="1100"/>
              <a:t>where patient.p_id = TMP.p_id;</a:t>
            </a:r>
          </a:p>
        </p:txBody>
      </p:sp>
      <p:pic>
        <p:nvPicPr>
          <p:cNvPr id="5" name="Picture 4">
            <a:extLst>
              <a:ext uri="{FF2B5EF4-FFF2-40B4-BE49-F238E27FC236}">
                <a16:creationId xmlns:a16="http://schemas.microsoft.com/office/drawing/2014/main" id="{5577095F-D846-92B2-638E-BB75AFC73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50078"/>
            <a:ext cx="6867525" cy="419100"/>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73841D37-297B-D6C8-E1E5-8C2237439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65381"/>
            <a:ext cx="914400" cy="552450"/>
          </a:xfrm>
          <a:prstGeom prst="rect">
            <a:avLst/>
          </a:prstGeom>
        </p:spPr>
      </p:pic>
      <p:pic>
        <p:nvPicPr>
          <p:cNvPr id="9" name="Picture 8" descr="Table&#10;&#10;Description automatically generated">
            <a:extLst>
              <a:ext uri="{FF2B5EF4-FFF2-40B4-BE49-F238E27FC236}">
                <a16:creationId xmlns:a16="http://schemas.microsoft.com/office/drawing/2014/main" id="{DBDD5398-255E-C72E-BB37-38D9FEF99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424" y="5421505"/>
            <a:ext cx="3914775" cy="971550"/>
          </a:xfrm>
          <a:prstGeom prst="rect">
            <a:avLst/>
          </a:prstGeom>
        </p:spPr>
      </p:pic>
    </p:spTree>
    <p:extLst>
      <p:ext uri="{BB962C8B-B14F-4D97-AF65-F5344CB8AC3E}">
        <p14:creationId xmlns:p14="http://schemas.microsoft.com/office/powerpoint/2010/main" val="302686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26BB5-9A4C-A1F0-42ED-027A884F33FD}"/>
              </a:ext>
            </a:extLst>
          </p:cNvPr>
          <p:cNvSpPr>
            <a:spLocks noGrp="1"/>
          </p:cNvSpPr>
          <p:nvPr>
            <p:ph idx="1"/>
          </p:nvPr>
        </p:nvSpPr>
        <p:spPr>
          <a:xfrm>
            <a:off x="6519017" y="141668"/>
            <a:ext cx="5528417" cy="6716332"/>
          </a:xfrm>
        </p:spPr>
        <p:txBody>
          <a:bodyPr>
            <a:normAutofit/>
          </a:bodyPr>
          <a:lstStyle/>
          <a:p>
            <a:pPr marL="0" indent="0">
              <a:buNone/>
            </a:pPr>
            <a:r>
              <a:rPr lang="en-US" sz="1600" b="1">
                <a:solidFill>
                  <a:srgbClr val="222222"/>
                </a:solidFill>
                <a:effectLst/>
                <a:latin typeface="Arial" panose="020B0604020202020204" pitchFamily="34" charset="0"/>
                <a:ea typeface="Times New Roman" panose="02020603050405020304" pitchFamily="18" charset="0"/>
              </a:rPr>
              <a:t>Delete:</a:t>
            </a:r>
          </a:p>
          <a:p>
            <a:pPr marL="0" indent="0">
              <a:buNone/>
            </a:pPr>
            <a:r>
              <a:rPr lang="en-US" sz="1400"/>
              <a:t>DELIMITER $$</a:t>
            </a:r>
          </a:p>
          <a:p>
            <a:pPr marL="0" indent="0">
              <a:buNone/>
            </a:pPr>
            <a:r>
              <a:rPr lang="en-US" sz="1400"/>
              <a:t>CREATE PROCEDURE DeletePatientProcedure( in pid INT)</a:t>
            </a:r>
          </a:p>
          <a:p>
            <a:pPr marL="0" indent="0">
              <a:buNone/>
            </a:pPr>
            <a:r>
              <a:rPr lang="en-US" sz="1400"/>
              <a:t>BEGIN	</a:t>
            </a:r>
          </a:p>
          <a:p>
            <a:pPr marL="0" indent="0">
              <a:buNone/>
            </a:pPr>
            <a:r>
              <a:rPr lang="en-US" sz="1400"/>
              <a:t>DELETE FROM Patient WHERE Patient.p_id = pid;</a:t>
            </a:r>
          </a:p>
          <a:p>
            <a:pPr marL="0" indent="0">
              <a:buNone/>
            </a:pPr>
            <a:r>
              <a:rPr lang="en-US" sz="1400"/>
              <a:t>END$$</a:t>
            </a:r>
          </a:p>
          <a:p>
            <a:pPr marL="0" indent="0">
              <a:buNone/>
            </a:pPr>
            <a:r>
              <a:rPr lang="en-US" sz="1400"/>
              <a:t>DELIMITER ;</a:t>
            </a:r>
          </a:p>
          <a:p>
            <a:pPr marL="0" indent="0">
              <a:buNone/>
            </a:pPr>
            <a:endParaRPr lang="en-US" sz="1400"/>
          </a:p>
          <a:p>
            <a:pPr marL="0" indent="0">
              <a:buNone/>
            </a:pPr>
            <a:r>
              <a:rPr lang="en-US" sz="1400"/>
              <a:t>call DeletePatientProcedure(</a:t>
            </a:r>
            <a:r>
              <a:rPr lang="en-US" sz="1400">
                <a:solidFill>
                  <a:schemeClr val="accent2"/>
                </a:solidFill>
              </a:rPr>
              <a:t>316559837</a:t>
            </a:r>
            <a:r>
              <a:rPr lang="en-US" sz="1400"/>
              <a:t>);</a:t>
            </a:r>
          </a:p>
          <a:p>
            <a:pPr marL="0" indent="0">
              <a:buNone/>
            </a:pPr>
            <a:r>
              <a:rPr lang="en-US" sz="1400"/>
              <a:t>call DeletePatientProcedure(</a:t>
            </a:r>
            <a:r>
              <a:rPr lang="en-US" sz="1400">
                <a:solidFill>
                  <a:schemeClr val="accent2"/>
                </a:solidFill>
              </a:rPr>
              <a:t>316559838</a:t>
            </a:r>
            <a:r>
              <a:rPr lang="en-US" sz="1400"/>
              <a:t>);</a:t>
            </a:r>
          </a:p>
          <a:p>
            <a:pPr marL="0" indent="0">
              <a:buNone/>
            </a:pPr>
            <a:endParaRPr lang="en-US" sz="1600" b="1"/>
          </a:p>
        </p:txBody>
      </p:sp>
      <p:sp>
        <p:nvSpPr>
          <p:cNvPr id="4" name="Content Placeholder 2">
            <a:extLst>
              <a:ext uri="{FF2B5EF4-FFF2-40B4-BE49-F238E27FC236}">
                <a16:creationId xmlns:a16="http://schemas.microsoft.com/office/drawing/2014/main" id="{90C1F975-BD4B-7367-80BA-730B1A51EA95}"/>
              </a:ext>
            </a:extLst>
          </p:cNvPr>
          <p:cNvSpPr txBox="1">
            <a:spLocks/>
          </p:cNvSpPr>
          <p:nvPr/>
        </p:nvSpPr>
        <p:spPr>
          <a:xfrm>
            <a:off x="567583" y="70834"/>
            <a:ext cx="5528417" cy="67163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solidFill>
                  <a:srgbClr val="222222"/>
                </a:solidFill>
                <a:latin typeface="Arial" panose="020B0604020202020204" pitchFamily="34" charset="0"/>
                <a:ea typeface="Times New Roman" panose="02020603050405020304" pitchFamily="18" charset="0"/>
              </a:rPr>
              <a:t>commands to be executed by the user:</a:t>
            </a:r>
          </a:p>
          <a:p>
            <a:pPr marL="0" indent="0">
              <a:buFont typeface="Arial" panose="020B0604020202020204" pitchFamily="34" charset="0"/>
              <a:buNone/>
            </a:pPr>
            <a:r>
              <a:rPr lang="en-US" sz="1600" b="1">
                <a:solidFill>
                  <a:srgbClr val="222222"/>
                </a:solidFill>
                <a:latin typeface="Arial" panose="020B0604020202020204" pitchFamily="34" charset="0"/>
              </a:rPr>
              <a:t>Insert:</a:t>
            </a:r>
          </a:p>
          <a:p>
            <a:pPr marL="0" indent="0">
              <a:buFont typeface="Arial" panose="020B0604020202020204" pitchFamily="34" charset="0"/>
              <a:buNone/>
            </a:pPr>
            <a:r>
              <a:rPr lang="en-US" sz="1200"/>
              <a:t>DELIMITER $$</a:t>
            </a:r>
          </a:p>
          <a:p>
            <a:pPr marL="0" indent="0">
              <a:buFont typeface="Arial" panose="020B0604020202020204" pitchFamily="34" charset="0"/>
              <a:buNone/>
            </a:pPr>
            <a:r>
              <a:rPr lang="en-US" sz="1200"/>
              <a:t>CREATE PROCEDURE AddPatientProcedure( in pid INT,    pfname CHAR(25),    plname CHAR(25),    pgender BOOL,    pDOB DATE,    patientage FLOAT    )</a:t>
            </a:r>
          </a:p>
          <a:p>
            <a:pPr marL="0" indent="0">
              <a:buFont typeface="Arial" panose="020B0604020202020204" pitchFamily="34" charset="0"/>
              <a:buNone/>
            </a:pPr>
            <a:r>
              <a:rPr lang="en-US" sz="1200"/>
              <a:t>BEGIN	</a:t>
            </a:r>
          </a:p>
          <a:p>
            <a:pPr marL="0" indent="0">
              <a:buFont typeface="Arial" panose="020B0604020202020204" pitchFamily="34" charset="0"/>
              <a:buNone/>
            </a:pPr>
            <a:r>
              <a:rPr lang="en-US" sz="1200"/>
              <a:t>insert into Patient values	</a:t>
            </a:r>
          </a:p>
          <a:p>
            <a:pPr marL="0" indent="0">
              <a:buFont typeface="Arial" panose="020B0604020202020204" pitchFamily="34" charset="0"/>
              <a:buNone/>
            </a:pPr>
            <a:r>
              <a:rPr lang="en-US" sz="1200"/>
              <a:t>(pid, pfname, plname, pgender, pDOB,patientage);</a:t>
            </a:r>
          </a:p>
          <a:p>
            <a:pPr marL="0" indent="0">
              <a:buFont typeface="Arial" panose="020B0604020202020204" pitchFamily="34" charset="0"/>
              <a:buNone/>
            </a:pPr>
            <a:r>
              <a:rPr lang="en-US" sz="1200"/>
              <a:t>END$$</a:t>
            </a:r>
          </a:p>
          <a:p>
            <a:pPr marL="0" indent="0">
              <a:buFont typeface="Arial" panose="020B0604020202020204" pitchFamily="34" charset="0"/>
              <a:buNone/>
            </a:pPr>
            <a:r>
              <a:rPr lang="en-US" sz="1200"/>
              <a:t>DELIMITER ;</a:t>
            </a:r>
          </a:p>
          <a:p>
            <a:pPr marL="0" indent="0">
              <a:buFont typeface="Arial" panose="020B0604020202020204" pitchFamily="34" charset="0"/>
              <a:buNone/>
            </a:pPr>
            <a:r>
              <a:rPr lang="en-US" sz="1200"/>
              <a:t>call AddPatientProcedure(</a:t>
            </a:r>
            <a:r>
              <a:rPr lang="en-US" sz="1200">
                <a:solidFill>
                  <a:schemeClr val="accent2"/>
                </a:solidFill>
              </a:rPr>
              <a:t>316559837</a:t>
            </a:r>
            <a:r>
              <a:rPr lang="en-US" sz="1200"/>
              <a:t>, "</a:t>
            </a:r>
            <a:r>
              <a:rPr lang="en-US" sz="1200">
                <a:solidFill>
                  <a:schemeClr val="accent2"/>
                </a:solidFill>
              </a:rPr>
              <a:t>Rick</a:t>
            </a:r>
            <a:r>
              <a:rPr lang="en-US" sz="1200"/>
              <a:t>", "</a:t>
            </a:r>
            <a:r>
              <a:rPr lang="en-US" sz="1200">
                <a:solidFill>
                  <a:schemeClr val="accent2"/>
                </a:solidFill>
              </a:rPr>
              <a:t>Sanchez</a:t>
            </a:r>
            <a:r>
              <a:rPr lang="en-US" sz="1200"/>
              <a:t>", </a:t>
            </a:r>
            <a:r>
              <a:rPr lang="en-US" sz="1200">
                <a:solidFill>
                  <a:schemeClr val="accent2"/>
                </a:solidFill>
              </a:rPr>
              <a:t>0</a:t>
            </a:r>
            <a:r>
              <a:rPr lang="en-US" sz="1200"/>
              <a:t>, </a:t>
            </a:r>
            <a:r>
              <a:rPr lang="en-US" sz="1200">
                <a:solidFill>
                  <a:schemeClr val="accent2"/>
                </a:solidFill>
              </a:rPr>
              <a:t>'1969-1-1</a:t>
            </a:r>
            <a:r>
              <a:rPr lang="en-US" sz="1200"/>
              <a:t>', </a:t>
            </a:r>
            <a:r>
              <a:rPr lang="en-US" sz="1200">
                <a:solidFill>
                  <a:schemeClr val="accent2"/>
                </a:solidFill>
              </a:rPr>
              <a:t>52</a:t>
            </a:r>
            <a:r>
              <a:rPr lang="en-US" sz="1200"/>
              <a:t>);</a:t>
            </a:r>
          </a:p>
          <a:p>
            <a:pPr marL="0" indent="0">
              <a:buFont typeface="Arial" panose="020B0604020202020204" pitchFamily="34" charset="0"/>
              <a:buNone/>
            </a:pPr>
            <a:r>
              <a:rPr lang="en-US" sz="1200"/>
              <a:t>call AddPatientProcedure(</a:t>
            </a:r>
            <a:r>
              <a:rPr lang="en-US" sz="1200">
                <a:solidFill>
                  <a:schemeClr val="accent2"/>
                </a:solidFill>
              </a:rPr>
              <a:t>316559838</a:t>
            </a:r>
            <a:r>
              <a:rPr lang="en-US" sz="1200"/>
              <a:t>, "</a:t>
            </a:r>
            <a:r>
              <a:rPr lang="en-US" sz="1200">
                <a:solidFill>
                  <a:schemeClr val="accent2"/>
                </a:solidFill>
              </a:rPr>
              <a:t>Morty</a:t>
            </a:r>
            <a:r>
              <a:rPr lang="en-US" sz="1200"/>
              <a:t>", "</a:t>
            </a:r>
            <a:r>
              <a:rPr lang="en-US" sz="1200">
                <a:solidFill>
                  <a:schemeClr val="accent2"/>
                </a:solidFill>
              </a:rPr>
              <a:t>Smith</a:t>
            </a:r>
            <a:r>
              <a:rPr lang="en-US" sz="1200"/>
              <a:t>", </a:t>
            </a:r>
            <a:r>
              <a:rPr lang="en-US" sz="1200">
                <a:solidFill>
                  <a:schemeClr val="accent2"/>
                </a:solidFill>
              </a:rPr>
              <a:t>0</a:t>
            </a:r>
            <a:r>
              <a:rPr lang="en-US" sz="1200"/>
              <a:t>, </a:t>
            </a:r>
            <a:r>
              <a:rPr lang="en-US" sz="1200">
                <a:solidFill>
                  <a:schemeClr val="accent2"/>
                </a:solidFill>
              </a:rPr>
              <a:t>'2000-1-1</a:t>
            </a:r>
            <a:r>
              <a:rPr lang="en-US" sz="1200"/>
              <a:t>', </a:t>
            </a:r>
            <a:r>
              <a:rPr lang="en-US" sz="1200">
                <a:solidFill>
                  <a:schemeClr val="accent2"/>
                </a:solidFill>
              </a:rPr>
              <a:t>22</a:t>
            </a:r>
            <a:r>
              <a:rPr lang="en-US" sz="1200"/>
              <a:t>);</a:t>
            </a:r>
          </a:p>
          <a:p>
            <a:pPr marL="0" indent="0">
              <a:buFont typeface="Arial" panose="020B0604020202020204" pitchFamily="34" charset="0"/>
              <a:buNone/>
            </a:pPr>
            <a:endParaRPr lang="en-US" sz="1200"/>
          </a:p>
          <a:p>
            <a:pPr marL="0" indent="0">
              <a:buFont typeface="Arial" panose="020B0604020202020204" pitchFamily="34" charset="0"/>
              <a:buNone/>
            </a:pPr>
            <a:r>
              <a:rPr lang="en-US" sz="1600" b="1"/>
              <a:t>Update:</a:t>
            </a:r>
          </a:p>
          <a:p>
            <a:pPr marL="0" indent="0">
              <a:buFont typeface="Arial" panose="020B0604020202020204" pitchFamily="34" charset="0"/>
              <a:buNone/>
            </a:pPr>
            <a:r>
              <a:rPr lang="en-US" sz="1200"/>
              <a:t>DELIMITER $$</a:t>
            </a:r>
          </a:p>
          <a:p>
            <a:pPr marL="0" indent="0">
              <a:buFont typeface="Arial" panose="020B0604020202020204" pitchFamily="34" charset="0"/>
              <a:buNone/>
            </a:pPr>
            <a:r>
              <a:rPr lang="en-US" sz="1200"/>
              <a:t>CREATE PROCEDURE UpdatePatientFirstNameProcedure( in pid INT, pfname CHAR(25))</a:t>
            </a:r>
          </a:p>
          <a:p>
            <a:pPr marL="0" indent="0">
              <a:buFont typeface="Arial" panose="020B0604020202020204" pitchFamily="34" charset="0"/>
              <a:buNone/>
            </a:pPr>
            <a:r>
              <a:rPr lang="en-US" sz="1200"/>
              <a:t>BEGIN	</a:t>
            </a:r>
          </a:p>
          <a:p>
            <a:pPr marL="0" indent="0">
              <a:buFont typeface="Arial" panose="020B0604020202020204" pitchFamily="34" charset="0"/>
              <a:buNone/>
            </a:pPr>
            <a:r>
              <a:rPr lang="en-US" sz="1200"/>
              <a:t>UPDATE Patient   SET Patient.p_f_name = pfname    </a:t>
            </a:r>
          </a:p>
          <a:p>
            <a:pPr marL="0" indent="0">
              <a:buFont typeface="Arial" panose="020B0604020202020204" pitchFamily="34" charset="0"/>
              <a:buNone/>
            </a:pPr>
            <a:r>
              <a:rPr lang="en-US" sz="1200"/>
              <a:t>WHERE Patient.p_id = pid;</a:t>
            </a:r>
          </a:p>
          <a:p>
            <a:pPr marL="0" indent="0">
              <a:buFont typeface="Arial" panose="020B0604020202020204" pitchFamily="34" charset="0"/>
              <a:buNone/>
            </a:pPr>
            <a:r>
              <a:rPr lang="en-US" sz="1200"/>
              <a:t>END$$</a:t>
            </a:r>
          </a:p>
          <a:p>
            <a:pPr marL="0" indent="0">
              <a:buFont typeface="Arial" panose="020B0604020202020204" pitchFamily="34" charset="0"/>
              <a:buNone/>
            </a:pPr>
            <a:r>
              <a:rPr lang="en-US" sz="1200"/>
              <a:t>DELIMITER ;</a:t>
            </a:r>
          </a:p>
          <a:p>
            <a:pPr marL="0" indent="0">
              <a:buFont typeface="Arial" panose="020B0604020202020204" pitchFamily="34" charset="0"/>
              <a:buNone/>
            </a:pPr>
            <a:r>
              <a:rPr lang="en-US" sz="1200"/>
              <a:t>call UpdatePatientFirstNameProcedure(</a:t>
            </a:r>
            <a:r>
              <a:rPr lang="en-US" sz="1200">
                <a:solidFill>
                  <a:schemeClr val="accent2"/>
                </a:solidFill>
              </a:rPr>
              <a:t>316559837</a:t>
            </a:r>
            <a:r>
              <a:rPr lang="en-US" sz="1200"/>
              <a:t>, "</a:t>
            </a:r>
            <a:r>
              <a:rPr lang="en-US" sz="1200">
                <a:solidFill>
                  <a:schemeClr val="accent2"/>
                </a:solidFill>
              </a:rPr>
              <a:t>Rick1</a:t>
            </a:r>
            <a:r>
              <a:rPr lang="en-US" sz="1200"/>
              <a:t>");</a:t>
            </a:r>
          </a:p>
          <a:p>
            <a:pPr marL="0" indent="0">
              <a:buFont typeface="Arial" panose="020B0604020202020204" pitchFamily="34" charset="0"/>
              <a:buNone/>
            </a:pPr>
            <a:r>
              <a:rPr lang="en-US" sz="1200"/>
              <a:t>call UpdatePatientFirstNameProcedure(</a:t>
            </a:r>
            <a:r>
              <a:rPr lang="en-US" sz="1200">
                <a:solidFill>
                  <a:schemeClr val="accent2"/>
                </a:solidFill>
              </a:rPr>
              <a:t>316559838</a:t>
            </a:r>
            <a:r>
              <a:rPr lang="en-US" sz="1200"/>
              <a:t>, "</a:t>
            </a:r>
            <a:r>
              <a:rPr lang="en-US" sz="1200">
                <a:solidFill>
                  <a:schemeClr val="accent2"/>
                </a:solidFill>
              </a:rPr>
              <a:t>Morty1</a:t>
            </a:r>
            <a:r>
              <a:rPr lang="en-US" sz="1200"/>
              <a:t>");</a:t>
            </a:r>
          </a:p>
          <a:p>
            <a:pPr marL="0" indent="0">
              <a:buFont typeface="Arial" panose="020B0604020202020204" pitchFamily="34" charset="0"/>
              <a:buNone/>
            </a:pPr>
            <a:endParaRPr lang="en-US" sz="1600" b="1"/>
          </a:p>
        </p:txBody>
      </p:sp>
    </p:spTree>
    <p:extLst>
      <p:ext uri="{BB962C8B-B14F-4D97-AF65-F5344CB8AC3E}">
        <p14:creationId xmlns:p14="http://schemas.microsoft.com/office/powerpoint/2010/main" val="1680806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51F0F-A7FE-0A7D-5920-EBD2CDABEAF7}"/>
              </a:ext>
            </a:extLst>
          </p:cNvPr>
          <p:cNvSpPr>
            <a:spLocks noGrp="1"/>
          </p:cNvSpPr>
          <p:nvPr>
            <p:ph idx="1"/>
          </p:nvPr>
        </p:nvSpPr>
        <p:spPr>
          <a:xfrm>
            <a:off x="0" y="0"/>
            <a:ext cx="12192000" cy="6858000"/>
          </a:xfrm>
        </p:spPr>
        <p:txBody>
          <a:bodyPr/>
          <a:lstStyle/>
          <a:p>
            <a:pPr marL="0" indent="0">
              <a:buNone/>
            </a:pPr>
            <a:r>
              <a:rPr lang="en-US"/>
              <a:t>Logs:</a:t>
            </a:r>
          </a:p>
          <a:p>
            <a:pPr marL="0" indent="0">
              <a:buNone/>
            </a:pPr>
            <a:r>
              <a:rPr lang="en-US" sz="1600"/>
              <a:t>select * from patient_log;  </a:t>
            </a:r>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600"/>
              <a:t>select * from doctor_log;</a:t>
            </a:r>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400"/>
              <a:t> </a:t>
            </a:r>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200"/>
          </a:p>
        </p:txBody>
      </p:sp>
      <p:pic>
        <p:nvPicPr>
          <p:cNvPr id="11" name="Picture 10">
            <a:extLst>
              <a:ext uri="{FF2B5EF4-FFF2-40B4-BE49-F238E27FC236}">
                <a16:creationId xmlns:a16="http://schemas.microsoft.com/office/drawing/2014/main" id="{9156F28B-DB17-C609-5FA9-13E84F013929}"/>
              </a:ext>
            </a:extLst>
          </p:cNvPr>
          <p:cNvPicPr>
            <a:picLocks noChangeAspect="1"/>
          </p:cNvPicPr>
          <p:nvPr/>
        </p:nvPicPr>
        <p:blipFill>
          <a:blip r:embed="rId2"/>
          <a:stretch>
            <a:fillRect/>
          </a:stretch>
        </p:blipFill>
        <p:spPr>
          <a:xfrm>
            <a:off x="2872508" y="350917"/>
            <a:ext cx="8017017" cy="2170967"/>
          </a:xfrm>
          <a:prstGeom prst="rect">
            <a:avLst/>
          </a:prstGeom>
        </p:spPr>
      </p:pic>
      <p:pic>
        <p:nvPicPr>
          <p:cNvPr id="15" name="Picture 14">
            <a:extLst>
              <a:ext uri="{FF2B5EF4-FFF2-40B4-BE49-F238E27FC236}">
                <a16:creationId xmlns:a16="http://schemas.microsoft.com/office/drawing/2014/main" id="{A4D9ED03-3706-A737-DE4F-A77C6F40B3DD}"/>
              </a:ext>
            </a:extLst>
          </p:cNvPr>
          <p:cNvPicPr>
            <a:picLocks noChangeAspect="1"/>
          </p:cNvPicPr>
          <p:nvPr/>
        </p:nvPicPr>
        <p:blipFill>
          <a:blip r:embed="rId3"/>
          <a:stretch>
            <a:fillRect/>
          </a:stretch>
        </p:blipFill>
        <p:spPr>
          <a:xfrm>
            <a:off x="276942" y="3989206"/>
            <a:ext cx="11139055" cy="1401472"/>
          </a:xfrm>
          <a:prstGeom prst="rect">
            <a:avLst/>
          </a:prstGeom>
        </p:spPr>
      </p:pic>
    </p:spTree>
    <p:extLst>
      <p:ext uri="{BB962C8B-B14F-4D97-AF65-F5344CB8AC3E}">
        <p14:creationId xmlns:p14="http://schemas.microsoft.com/office/powerpoint/2010/main" val="12149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4DE49-AB5D-3E3C-DD12-6351666C0289}"/>
              </a:ext>
            </a:extLst>
          </p:cNvPr>
          <p:cNvSpPr>
            <a:spLocks noGrp="1"/>
          </p:cNvSpPr>
          <p:nvPr>
            <p:ph idx="1"/>
          </p:nvPr>
        </p:nvSpPr>
        <p:spPr>
          <a:xfrm>
            <a:off x="73891" y="0"/>
            <a:ext cx="11279909" cy="6622473"/>
          </a:xfrm>
        </p:spPr>
        <p:txBody>
          <a:bodyPr/>
          <a:lstStyle/>
          <a:p>
            <a:pPr marL="0" indent="0">
              <a:buNone/>
            </a:pPr>
            <a:r>
              <a:rPr lang="en-US" sz="1600"/>
              <a:t>select * from medicine_log;</a:t>
            </a:r>
          </a:p>
          <a:p>
            <a:endParaRPr lang="en-US"/>
          </a:p>
          <a:p>
            <a:endParaRPr lang="en-US"/>
          </a:p>
          <a:p>
            <a:endParaRPr lang="en-US"/>
          </a:p>
          <a:p>
            <a:endParaRPr lang="en-US"/>
          </a:p>
          <a:p>
            <a:endParaRPr lang="en-US"/>
          </a:p>
          <a:p>
            <a:endParaRPr lang="en-US"/>
          </a:p>
          <a:p>
            <a:pPr marL="0" indent="0">
              <a:buNone/>
            </a:pPr>
            <a:r>
              <a:rPr lang="en-US" sz="1600"/>
              <a:t>select * from session_log;</a:t>
            </a:r>
          </a:p>
          <a:p>
            <a:endParaRPr lang="en-US"/>
          </a:p>
          <a:p>
            <a:pPr marL="0" indent="0">
              <a:buNone/>
            </a:pPr>
            <a:endParaRPr lang="en-US"/>
          </a:p>
        </p:txBody>
      </p:sp>
      <p:pic>
        <p:nvPicPr>
          <p:cNvPr id="4" name="Picture 3">
            <a:extLst>
              <a:ext uri="{FF2B5EF4-FFF2-40B4-BE49-F238E27FC236}">
                <a16:creationId xmlns:a16="http://schemas.microsoft.com/office/drawing/2014/main" id="{92D3AB07-90EA-1349-EAC4-012657FA1134}"/>
              </a:ext>
            </a:extLst>
          </p:cNvPr>
          <p:cNvPicPr>
            <a:picLocks noChangeAspect="1"/>
          </p:cNvPicPr>
          <p:nvPr/>
        </p:nvPicPr>
        <p:blipFill>
          <a:blip r:embed="rId2"/>
          <a:stretch>
            <a:fillRect/>
          </a:stretch>
        </p:blipFill>
        <p:spPr>
          <a:xfrm>
            <a:off x="3300874" y="235527"/>
            <a:ext cx="3848071" cy="2395614"/>
          </a:xfrm>
          <a:prstGeom prst="rect">
            <a:avLst/>
          </a:prstGeom>
        </p:spPr>
      </p:pic>
      <p:pic>
        <p:nvPicPr>
          <p:cNvPr id="6" name="Picture 5">
            <a:extLst>
              <a:ext uri="{FF2B5EF4-FFF2-40B4-BE49-F238E27FC236}">
                <a16:creationId xmlns:a16="http://schemas.microsoft.com/office/drawing/2014/main" id="{D4E510B2-4510-0178-2BB3-E1EC55F98173}"/>
              </a:ext>
            </a:extLst>
          </p:cNvPr>
          <p:cNvPicPr>
            <a:picLocks noChangeAspect="1"/>
          </p:cNvPicPr>
          <p:nvPr/>
        </p:nvPicPr>
        <p:blipFill>
          <a:blip r:embed="rId3"/>
          <a:stretch>
            <a:fillRect/>
          </a:stretch>
        </p:blipFill>
        <p:spPr>
          <a:xfrm>
            <a:off x="2937335" y="3311236"/>
            <a:ext cx="5822857" cy="3015408"/>
          </a:xfrm>
          <a:prstGeom prst="rect">
            <a:avLst/>
          </a:prstGeom>
        </p:spPr>
      </p:pic>
    </p:spTree>
    <p:extLst>
      <p:ext uri="{BB962C8B-B14F-4D97-AF65-F5344CB8AC3E}">
        <p14:creationId xmlns:p14="http://schemas.microsoft.com/office/powerpoint/2010/main" val="342053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5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5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6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6D7CD5-B6DA-9DEE-05F6-82923C31BD6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effectLst>
                  <a:outerShdw blurRad="38100" dist="38100" dir="2700000" algn="tl">
                    <a:srgbClr val="000000">
                      <a:alpha val="43137"/>
                    </a:srgbClr>
                  </a:outerShdw>
                </a:effectLst>
                <a:latin typeface="+mj-lt"/>
                <a:ea typeface="+mj-ea"/>
                <a:cs typeface="+mj-cs"/>
              </a:rPr>
              <a:t>Logical ERD</a:t>
            </a:r>
          </a:p>
        </p:txBody>
      </p:sp>
      <p:pic>
        <p:nvPicPr>
          <p:cNvPr id="7" name="Content Placeholder 6" descr="A picture containing diagram&#10;&#10;Description automatically generated">
            <a:extLst>
              <a:ext uri="{FF2B5EF4-FFF2-40B4-BE49-F238E27FC236}">
                <a16:creationId xmlns:a16="http://schemas.microsoft.com/office/drawing/2014/main" id="{C01547BF-1B33-8501-55B0-989BF69A9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9" y="65222"/>
            <a:ext cx="7118174" cy="6495443"/>
          </a:xfrm>
        </p:spPr>
      </p:pic>
    </p:spTree>
    <p:extLst>
      <p:ext uri="{BB962C8B-B14F-4D97-AF65-F5344CB8AC3E}">
        <p14:creationId xmlns:p14="http://schemas.microsoft.com/office/powerpoint/2010/main" val="242868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8">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0"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1"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0166DDE1-D36B-D61B-4A61-D4212C05D3F9}"/>
              </a:ext>
            </a:extLst>
          </p:cNvPr>
          <p:cNvSpPr>
            <a:spLocks noGrp="1"/>
          </p:cNvSpPr>
          <p:nvPr>
            <p:ph idx="1"/>
          </p:nvPr>
        </p:nvSpPr>
        <p:spPr>
          <a:xfrm>
            <a:off x="1251678" y="254524"/>
            <a:ext cx="10089112" cy="6044675"/>
          </a:xfrm>
        </p:spPr>
        <p:txBody>
          <a:bodyPr>
            <a:normAutofit fontScale="92500" lnSpcReduction="20000"/>
          </a:bodyPr>
          <a:lstStyle/>
          <a:p>
            <a:pPr>
              <a:spcAft>
                <a:spcPts val="800"/>
              </a:spcAft>
            </a:pPr>
            <a:r>
              <a:rPr lang="en-US" sz="1900" b="1">
                <a:solidFill>
                  <a:schemeClr val="tx1">
                    <a:lumMod val="95000"/>
                    <a:lumOff val="5000"/>
                    <a:alpha val="60000"/>
                  </a:schemeClr>
                </a:solidFill>
                <a:effectLst/>
                <a:latin typeface="Calibri" panose="020F0502020204030204" pitchFamily="34" charset="0"/>
                <a:ea typeface="Calibri" panose="020F0502020204030204" pitchFamily="34" charset="0"/>
                <a:cs typeface="Arial" panose="020B0604020202020204" pitchFamily="34" charset="0"/>
              </a:rPr>
              <a:t>Entities Description</a:t>
            </a:r>
            <a:endParaRPr lang="en-IL" sz="1900" b="1">
              <a:solidFill>
                <a:schemeClr val="tx1">
                  <a:lumMod val="95000"/>
                  <a:lumOff val="5000"/>
                  <a:alpha val="60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PK</a:t>
            </a: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b="1">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FK</a:t>
            </a:r>
            <a:endParaRPr lang="en-IL"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Clinic </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Name</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Address.</a:t>
            </a:r>
            <a:endParaRPr lang="en-IL"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Schedule</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sc_id</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sc_day, sc_start_hour, sc_end_hour,</a:t>
            </a:r>
            <a:r>
              <a:rPr lang="en-US"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d_id ,c_name</a:t>
            </a:r>
            <a:endParaRPr lang="en-IL"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Doctor</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d_id</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d_f_name, d_l_name,d_dob,d_age,d_gender,d_years_of_exp,manager_id</a:t>
            </a:r>
            <a:endParaRPr lang="en-IL"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Patient</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a:t>
            </a:r>
            <a:r>
              <a:rPr lang="en-US" sz="1900" b="1">
                <a:solidFill>
                  <a:schemeClr val="tx1">
                    <a:alpha val="60000"/>
                  </a:schemeClr>
                </a:solidFill>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highlight>
                  <a:srgbClr val="FFFF00"/>
                </a:highlight>
                <a:latin typeface="Calibri" panose="020F0502020204030204" pitchFamily="34" charset="0"/>
                <a:ea typeface="Calibri" panose="020F0502020204030204" pitchFamily="34" charset="0"/>
                <a:cs typeface="Arial" panose="020B0604020202020204" pitchFamily="34" charset="0"/>
              </a:rPr>
              <a:t>p_id</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p_f_nam</a:t>
            </a:r>
            <a:r>
              <a:rPr lang="en-US" sz="1900">
                <a:solidFill>
                  <a:schemeClr val="tx1">
                    <a:alpha val="60000"/>
                  </a:schemeClr>
                </a:solidFill>
                <a:latin typeface="Calibri" panose="020F0502020204030204" pitchFamily="34" charset="0"/>
                <a:ea typeface="Calibri" panose="020F0502020204030204" pitchFamily="34" charset="0"/>
                <a:cs typeface="Arial" panose="020B0604020202020204" pitchFamily="34" charset="0"/>
              </a:rPr>
              <a:t>e</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p_last_name,p_gender,p_dob,p_age</a:t>
            </a: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Session </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highlight>
                  <a:srgbClr val="FFFF00"/>
                </a:highlight>
                <a:latin typeface="Calibri" panose="020F0502020204030204" pitchFamily="34" charset="0"/>
                <a:ea typeface="Calibri" panose="020F0502020204030204" pitchFamily="34" charset="0"/>
                <a:cs typeface="Arial" panose="020B0604020202020204" pitchFamily="34" charset="0"/>
              </a:rPr>
              <a:t>s_id</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s_date, s_hour, </a:t>
            </a:r>
            <a:r>
              <a:rPr lang="en-US"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d_id, p_id,r_num</a:t>
            </a:r>
            <a:endParaRPr lang="en-IL"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Room </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r_num</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r_type</a:t>
            </a:r>
            <a:endParaRPr lang="en-IL"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Analysis </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a_id</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a_RBC,a_WBC,a_HGB,</a:t>
            </a:r>
            <a:r>
              <a:rPr lang="en-US"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s_id</a:t>
            </a:r>
            <a:endParaRPr lang="en-IL"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latin typeface="Calibri" panose="020F0502020204030204" pitchFamily="34" charset="0"/>
                <a:ea typeface="Calibri" panose="020F0502020204030204" pitchFamily="34" charset="0"/>
                <a:cs typeface="Arial" panose="020B0604020202020204" pitchFamily="34" charset="0"/>
              </a:rPr>
              <a:t>Diagnosis</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diag_id</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,diag_name</a:t>
            </a: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Diagnosis of Session</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diag_id</a:t>
            </a:r>
            <a:r>
              <a:rPr lang="en-US" sz="1900">
                <a:solidFill>
                  <a:schemeClr val="tx1">
                    <a:alpha val="60000"/>
                  </a:schemeClr>
                </a:solidFill>
                <a:highlight>
                  <a:srgbClr val="00FFFF"/>
                </a:highlight>
                <a:latin typeface="Calibri" panose="020F0502020204030204" pitchFamily="34" charset="0"/>
                <a:ea typeface="Calibri" panose="020F0502020204030204" pitchFamily="34" charset="0"/>
                <a:cs typeface="Arial" panose="020B0604020202020204" pitchFamily="34" charset="0"/>
              </a:rPr>
              <a:t> , s_id </a:t>
            </a: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Prescription</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prsc_id</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,prsc_date,</a:t>
            </a:r>
            <a:r>
              <a:rPr lang="en-US"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s_id</a:t>
            </a: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Medicine – </a:t>
            </a:r>
            <a:r>
              <a:rPr lang="en-US" sz="1900">
                <a:solidFill>
                  <a:schemeClr val="tx1">
                    <a:alpha val="60000"/>
                  </a:schemeClr>
                </a:solidFill>
                <a:highlight>
                  <a:srgbClr val="FFFF00"/>
                </a:highlight>
                <a:latin typeface="Calibri" panose="020F0502020204030204" pitchFamily="34" charset="0"/>
                <a:ea typeface="Calibri" panose="020F0502020204030204" pitchFamily="34" charset="0"/>
                <a:cs typeface="Arial" panose="020B0604020202020204" pitchFamily="34" charset="0"/>
              </a:rPr>
              <a:t>m_id</a:t>
            </a:r>
            <a:r>
              <a:rPr lang="en-US" sz="1900">
                <a:solidFill>
                  <a:schemeClr val="tx1">
                    <a:alpha val="60000"/>
                  </a:schemeClr>
                </a:solidFill>
                <a:latin typeface="Calibri" panose="020F0502020204030204" pitchFamily="34" charset="0"/>
                <a:ea typeface="Calibri" panose="020F0502020204030204" pitchFamily="34" charset="0"/>
                <a:cs typeface="Arial" panose="020B0604020202020204" pitchFamily="34" charset="0"/>
              </a:rPr>
              <a:t>,m_name</a:t>
            </a:r>
            <a:endParaRPr lang="en-IL"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900" b="1">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Lines in prescription</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900">
                <a:solidFill>
                  <a:schemeClr val="tx1">
                    <a:alpha val="60000"/>
                  </a:schemeClr>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line_</a:t>
            </a:r>
            <a:r>
              <a:rPr lang="en-US" sz="1900">
                <a:solidFill>
                  <a:schemeClr val="tx1">
                    <a:alpha val="60000"/>
                  </a:schemeClr>
                </a:solidFill>
                <a:highlight>
                  <a:srgbClr val="FFFF00"/>
                </a:highlight>
                <a:latin typeface="Calibri" panose="020F0502020204030204" pitchFamily="34" charset="0"/>
                <a:ea typeface="Calibri" panose="020F0502020204030204" pitchFamily="34" charset="0"/>
                <a:cs typeface="Arial" panose="020B0604020202020204" pitchFamily="34" charset="0"/>
              </a:rPr>
              <a:t>num</a:t>
            </a:r>
            <a:r>
              <a:rPr lang="en-US" sz="1900">
                <a:solidFill>
                  <a:schemeClr val="tx1">
                    <a:alpha val="60000"/>
                  </a:schemeClr>
                </a:solidFill>
                <a:effectLst/>
                <a:latin typeface="Calibri" panose="020F0502020204030204" pitchFamily="34" charset="0"/>
                <a:ea typeface="Calibri" panose="020F0502020204030204" pitchFamily="34" charset="0"/>
                <a:cs typeface="Arial" panose="020B0604020202020204" pitchFamily="34" charset="0"/>
              </a:rPr>
              <a:t>,lip_amount,</a:t>
            </a:r>
            <a:r>
              <a:rPr lang="en-US"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rPr>
              <a:t>m_id,prsc_id</a:t>
            </a:r>
            <a:endParaRPr lang="en-IL" sz="1900">
              <a:solidFill>
                <a:schemeClr val="tx1">
                  <a:alpha val="60000"/>
                </a:schemeClr>
              </a:solidFill>
              <a:effectLst/>
              <a:highlight>
                <a:srgbClr val="00FFFF"/>
              </a:highlight>
              <a:latin typeface="Calibri" panose="020F0502020204030204" pitchFamily="34" charset="0"/>
              <a:ea typeface="Calibri" panose="020F0502020204030204" pitchFamily="34" charset="0"/>
              <a:cs typeface="Arial" panose="020B0604020202020204" pitchFamily="34" charset="0"/>
            </a:endParaRPr>
          </a:p>
          <a:p>
            <a:endParaRPr lang="en-US" sz="500">
              <a:solidFill>
                <a:schemeClr val="tx1">
                  <a:alpha val="60000"/>
                </a:schemeClr>
              </a:solidFill>
            </a:endParaRPr>
          </a:p>
        </p:txBody>
      </p:sp>
    </p:spTree>
    <p:extLst>
      <p:ext uri="{BB962C8B-B14F-4D97-AF65-F5344CB8AC3E}">
        <p14:creationId xmlns:p14="http://schemas.microsoft.com/office/powerpoint/2010/main" val="388136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8" name="Freeform: Shape 1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3934143B-1859-9E04-09DE-36B6E57AC28A}"/>
              </a:ext>
            </a:extLst>
          </p:cNvPr>
          <p:cNvSpPr>
            <a:spLocks noGrp="1"/>
          </p:cNvSpPr>
          <p:nvPr>
            <p:ph type="title"/>
          </p:nvPr>
        </p:nvSpPr>
        <p:spPr>
          <a:xfrm>
            <a:off x="579256" y="2813471"/>
            <a:ext cx="3697180" cy="1656929"/>
          </a:xfrm>
        </p:spPr>
        <p:txBody>
          <a:bodyPr anchor="t">
            <a:normAutofit/>
          </a:bodyPr>
          <a:lstStyle/>
          <a:p>
            <a:r>
              <a:rPr lang="en-US" sz="5400" b="1">
                <a:solidFill>
                  <a:schemeClr val="bg1">
                    <a:lumMod val="95000"/>
                  </a:schemeClr>
                </a:solidFill>
              </a:rPr>
              <a:t>Physical ERD</a:t>
            </a:r>
          </a:p>
        </p:txBody>
      </p:sp>
      <p:pic>
        <p:nvPicPr>
          <p:cNvPr id="7" name="Content Placeholder 6" descr="Diagram&#10;&#10;Description automatically generated">
            <a:extLst>
              <a:ext uri="{FF2B5EF4-FFF2-40B4-BE49-F238E27FC236}">
                <a16:creationId xmlns:a16="http://schemas.microsoft.com/office/drawing/2014/main" id="{F4B39A9E-978F-3499-E842-556764146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982" y="322604"/>
            <a:ext cx="7188018" cy="6212792"/>
          </a:xfrm>
          <a:prstGeom prst="rect">
            <a:avLst/>
          </a:prstGeom>
        </p:spPr>
      </p:pic>
    </p:spTree>
    <p:extLst>
      <p:ext uri="{BB962C8B-B14F-4D97-AF65-F5344CB8AC3E}">
        <p14:creationId xmlns:p14="http://schemas.microsoft.com/office/powerpoint/2010/main" val="23455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91F43-9FF9-30B3-3444-3E30F15BC2B4}"/>
              </a:ext>
            </a:extLst>
          </p:cNvPr>
          <p:cNvSpPr>
            <a:spLocks noGrp="1"/>
          </p:cNvSpPr>
          <p:nvPr>
            <p:ph idx="1"/>
          </p:nvPr>
        </p:nvSpPr>
        <p:spPr>
          <a:xfrm>
            <a:off x="762000" y="563880"/>
            <a:ext cx="5476988" cy="4998720"/>
          </a:xfrm>
        </p:spPr>
        <p:txBody>
          <a:bodyPr anchor="t">
            <a:normAutofit/>
          </a:bodyPr>
          <a:lstStyle/>
          <a:p>
            <a:pPr marL="0" indent="0">
              <a:buNone/>
            </a:pPr>
            <a:r>
              <a:rPr lang="en-US" sz="1800" b="1">
                <a:effectLst/>
                <a:latin typeface="Calibri" panose="020F0502020204030204" pitchFamily="34" charset="0"/>
                <a:ea typeface="Calibri" panose="020F0502020204030204" pitchFamily="34" charset="0"/>
                <a:cs typeface="Arial" panose="020B0604020202020204" pitchFamily="34" charset="0"/>
              </a:rPr>
              <a:t>There are three types of users that use the system:</a:t>
            </a:r>
          </a:p>
          <a:p>
            <a:pPr marL="0" indent="0">
              <a:buNone/>
            </a:pPr>
            <a:r>
              <a:rPr lang="en-US" sz="1600" b="1"/>
              <a:t>Patient:</a:t>
            </a:r>
          </a:p>
          <a:p>
            <a:pPr marL="0" indent="0">
              <a:buNone/>
            </a:pPr>
            <a:r>
              <a:rPr lang="en-US" sz="1600"/>
              <a:t>The patient makes an appointment for a session, may view their future appointments and see information about their past appointments including the prescription, analysis and diagnosis that was given to them.</a:t>
            </a:r>
          </a:p>
          <a:p>
            <a:pPr marL="0" indent="0">
              <a:buNone/>
            </a:pPr>
            <a:endParaRPr lang="en-US" sz="1600"/>
          </a:p>
          <a:p>
            <a:pPr marL="0" indent="0">
              <a:buNone/>
            </a:pPr>
            <a:r>
              <a:rPr lang="en-US" sz="1600" b="1"/>
              <a:t>Doctor:</a:t>
            </a:r>
          </a:p>
          <a:p>
            <a:pPr marL="0" indent="0">
              <a:buNone/>
            </a:pPr>
            <a:r>
              <a:rPr lang="en-US" sz="1600"/>
              <a:t>A doctor can view his work schedule, view the medical history (past analysis and diagnosis) of his patients and all the prescriptions he has given.</a:t>
            </a:r>
          </a:p>
          <a:p>
            <a:pPr marL="0" indent="0">
              <a:buNone/>
            </a:pPr>
            <a:endParaRPr lang="en-US" sz="1600" b="1"/>
          </a:p>
          <a:p>
            <a:pPr marL="0" indent="0">
              <a:buNone/>
            </a:pPr>
            <a:r>
              <a:rPr lang="en-US" sz="1600" b="1"/>
              <a:t>Managing Doctor:</a:t>
            </a:r>
          </a:p>
          <a:p>
            <a:pPr marL="0" indent="0">
              <a:buNone/>
            </a:pPr>
            <a:r>
              <a:rPr lang="en-US" sz="1600"/>
              <a:t>The managing doctor is in charge of the schedule of the doctors and view all the information of the system including the sessions between the doctors and patients</a:t>
            </a:r>
            <a:r>
              <a:rPr lang="en-US" sz="1100"/>
              <a:t>.</a:t>
            </a:r>
          </a:p>
          <a:p>
            <a:pPr marL="0" indent="0">
              <a:buNone/>
            </a:pPr>
            <a:endParaRPr lang="en-US" sz="110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tethoscope">
            <a:extLst>
              <a:ext uri="{FF2B5EF4-FFF2-40B4-BE49-F238E27FC236}">
                <a16:creationId xmlns:a16="http://schemas.microsoft.com/office/drawing/2014/main" id="{6B72C655-B405-B628-CBB3-88BC3065A3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683775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366B5193-D354-149E-EE7C-9221F62B2FA5}"/>
              </a:ext>
            </a:extLst>
          </p:cNvPr>
          <p:cNvPicPr>
            <a:picLocks noChangeAspect="1"/>
          </p:cNvPicPr>
          <p:nvPr/>
        </p:nvPicPr>
        <p:blipFill rotWithShape="1">
          <a:blip r:embed="rId2">
            <a:alphaModFix amt="50000"/>
          </a:blip>
          <a:srcRect t="5981" b="9750"/>
          <a:stretch/>
        </p:blipFill>
        <p:spPr>
          <a:xfrm>
            <a:off x="0" y="-1"/>
            <a:ext cx="12191980" cy="6857999"/>
          </a:xfrm>
          <a:prstGeom prst="rect">
            <a:avLst/>
          </a:prstGeom>
        </p:spPr>
      </p:pic>
      <p:sp>
        <p:nvSpPr>
          <p:cNvPr id="2" name="Title 1">
            <a:extLst>
              <a:ext uri="{FF2B5EF4-FFF2-40B4-BE49-F238E27FC236}">
                <a16:creationId xmlns:a16="http://schemas.microsoft.com/office/drawing/2014/main" id="{12951DFE-89C8-AF08-B5B5-6004C3E64706}"/>
              </a:ext>
            </a:extLst>
          </p:cNvPr>
          <p:cNvSpPr>
            <a:spLocks noGrp="1"/>
          </p:cNvSpPr>
          <p:nvPr>
            <p:ph type="title"/>
          </p:nvPr>
        </p:nvSpPr>
        <p:spPr>
          <a:xfrm>
            <a:off x="3170490" y="1956987"/>
            <a:ext cx="8554340" cy="2065892"/>
          </a:xfrm>
        </p:spPr>
        <p:txBody>
          <a:bodyPr vert="horz" lIns="91440" tIns="45720" rIns="91440" bIns="45720" rtlCol="0" anchor="b">
            <a:noAutofit/>
          </a:bodyPr>
          <a:lstStyle/>
          <a:p>
            <a:pPr algn="ctr"/>
            <a:r>
              <a:rPr lang="en-US" sz="8000">
                <a:solidFill>
                  <a:schemeClr val="accent4">
                    <a:lumMod val="60000"/>
                    <a:lumOff val="40000"/>
                  </a:schemeClr>
                </a:solidFill>
              </a:rPr>
              <a:t>		The SQL Code</a:t>
            </a:r>
          </a:p>
        </p:txBody>
      </p:sp>
    </p:spTree>
    <p:extLst>
      <p:ext uri="{BB962C8B-B14F-4D97-AF65-F5344CB8AC3E}">
        <p14:creationId xmlns:p14="http://schemas.microsoft.com/office/powerpoint/2010/main" val="22514862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FB8FC-E62D-EA9E-6228-EBDBFDF22C95}"/>
              </a:ext>
            </a:extLst>
          </p:cNvPr>
          <p:cNvSpPr>
            <a:spLocks noGrp="1"/>
          </p:cNvSpPr>
          <p:nvPr>
            <p:ph type="title"/>
          </p:nvPr>
        </p:nvSpPr>
        <p:spPr>
          <a:xfrm>
            <a:off x="1156851" y="637762"/>
            <a:ext cx="9888496" cy="900131"/>
          </a:xfrm>
        </p:spPr>
        <p:txBody>
          <a:bodyPr anchor="t">
            <a:noAutofit/>
          </a:bodyPr>
          <a:lstStyle/>
          <a:p>
            <a:r>
              <a:rPr lang="en-US" sz="4800">
                <a:solidFill>
                  <a:schemeClr val="bg1"/>
                </a:solidFill>
              </a:rPr>
              <a:t>		Creating The Tables</a:t>
            </a:r>
            <a:br>
              <a:rPr lang="en-US" sz="4800">
                <a:solidFill>
                  <a:schemeClr val="bg1"/>
                </a:solidFill>
              </a:rPr>
            </a:br>
            <a:endParaRPr lang="en-US" sz="4800">
              <a:solidFill>
                <a:schemeClr val="bg1"/>
              </a:solidFill>
            </a:endParaRPr>
          </a:p>
        </p:txBody>
      </p:sp>
      <p:sp>
        <p:nvSpPr>
          <p:cNvPr id="59" name="Rectangle 5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539A4EFA-5F9E-73AC-2C37-141D6FB9F455}"/>
              </a:ext>
            </a:extLst>
          </p:cNvPr>
          <p:cNvSpPr>
            <a:spLocks noGrp="1"/>
          </p:cNvSpPr>
          <p:nvPr>
            <p:ph idx="1"/>
          </p:nvPr>
        </p:nvSpPr>
        <p:spPr>
          <a:xfrm>
            <a:off x="1155548" y="2217343"/>
            <a:ext cx="9880893" cy="3959619"/>
          </a:xfrm>
        </p:spPr>
        <p:txBody>
          <a:bodyPr>
            <a:normAutofit fontScale="85000" lnSpcReduction="20000"/>
          </a:bodyPr>
          <a:lstStyle/>
          <a:p>
            <a:pPr marL="0" indent="0">
              <a:buNone/>
            </a:pPr>
            <a:r>
              <a:rPr lang="en-US" sz="1600" b="1"/>
              <a:t>Clinic</a:t>
            </a:r>
            <a:r>
              <a:rPr lang="en-US" sz="1600"/>
              <a:t>:                                                               </a:t>
            </a:r>
          </a:p>
          <a:p>
            <a:pPr marL="0" indent="0">
              <a:buNone/>
            </a:pPr>
            <a:r>
              <a:rPr lang="en-US" sz="1600"/>
              <a:t>CREATE TABLE Clinic(c_name   CHAR(25) NOT NULL,</a:t>
            </a:r>
          </a:p>
          <a:p>
            <a:pPr marL="0" indent="0">
              <a:buNone/>
            </a:pPr>
            <a:r>
              <a:rPr lang="en-US" sz="1600"/>
              <a:t>c_addressCHAR(50) NOT NULL,</a:t>
            </a:r>
          </a:p>
          <a:p>
            <a:pPr marL="0" indent="0">
              <a:buNone/>
            </a:pPr>
            <a:r>
              <a:rPr lang="en-US" sz="1600"/>
              <a:t>PRIMARY KEY(c_name))</a:t>
            </a:r>
          </a:p>
          <a:p>
            <a:pPr marL="0" indent="0">
              <a:buNone/>
            </a:pPr>
            <a:r>
              <a:rPr lang="en-US" sz="1600"/>
              <a:t>ENGINE = InnoDB;</a:t>
            </a:r>
          </a:p>
          <a:p>
            <a:pPr marL="0" indent="0">
              <a:buNone/>
            </a:pPr>
            <a:endParaRPr lang="en-US" sz="1000"/>
          </a:p>
          <a:p>
            <a:pPr marL="0" indent="0">
              <a:buNone/>
            </a:pPr>
            <a:r>
              <a:rPr lang="en-US" sz="1700" b="1"/>
              <a:t>Doctor:</a:t>
            </a:r>
          </a:p>
          <a:p>
            <a:pPr marL="0" indent="0">
              <a:buNone/>
            </a:pPr>
            <a:r>
              <a:rPr lang="en-US" sz="1300"/>
              <a:t>CREATE TABLE Doctor (   d_id INT NOT NULL,    </a:t>
            </a:r>
          </a:p>
          <a:p>
            <a:pPr marL="0" indent="0">
              <a:buNone/>
            </a:pPr>
            <a:r>
              <a:rPr lang="en-US" sz="1300"/>
              <a:t>d_f_name CHAR(25) NOT NULL,   </a:t>
            </a:r>
          </a:p>
          <a:p>
            <a:pPr marL="0" indent="0">
              <a:buNone/>
            </a:pPr>
            <a:r>
              <a:rPr lang="en-US" sz="1300"/>
              <a:t> d_l_name CHAR(25) NOT NULL,   </a:t>
            </a:r>
          </a:p>
          <a:p>
            <a:pPr marL="0" indent="0">
              <a:buNone/>
            </a:pPr>
            <a:r>
              <a:rPr lang="en-US" sz="1300"/>
              <a:t> d_gender BOOL NOT NULL,    </a:t>
            </a:r>
          </a:p>
          <a:p>
            <a:pPr marL="0" indent="0">
              <a:buNone/>
            </a:pPr>
            <a:r>
              <a:rPr lang="en-US" sz="1300"/>
              <a:t>d_years_of_exp INT,    </a:t>
            </a:r>
          </a:p>
          <a:p>
            <a:pPr marL="0" indent="0">
              <a:buNone/>
            </a:pPr>
            <a:r>
              <a:rPr lang="en-US" sz="1300"/>
              <a:t>d_dob DATE NOT NULL,    </a:t>
            </a:r>
          </a:p>
          <a:p>
            <a:pPr marL="0" indent="0">
              <a:buNone/>
            </a:pPr>
            <a:r>
              <a:rPr lang="en-US" sz="1300"/>
              <a:t>d_age FLOAT,    manager_id INT,   </a:t>
            </a:r>
          </a:p>
          <a:p>
            <a:pPr marL="0" indent="0">
              <a:buNone/>
            </a:pPr>
            <a:r>
              <a:rPr lang="en-US" sz="1300"/>
              <a:t> PRIMARY KEY (d_id))  ENGINE=INNODB;</a:t>
            </a:r>
          </a:p>
        </p:txBody>
      </p:sp>
    </p:spTree>
    <p:extLst>
      <p:ext uri="{BB962C8B-B14F-4D97-AF65-F5344CB8AC3E}">
        <p14:creationId xmlns:p14="http://schemas.microsoft.com/office/powerpoint/2010/main" val="3616218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2855</TotalTime>
  <Words>5844</Words>
  <Application>Microsoft Office PowerPoint</Application>
  <PresentationFormat>Widescreen</PresentationFormat>
  <Paragraphs>661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Data Base</vt:lpstr>
      <vt:lpstr>System Requirements – The new Data Base will provide an efficient way to manage the clinic’s data, manage the doctors schedule and keep track of their session and prescriptions. The system also manages the patient medical history by keeping a record of the patient’s previous sessions including his analysis and diagnosis. </vt:lpstr>
      <vt:lpstr>PowerPoint Presentation</vt:lpstr>
      <vt:lpstr>Logical ERD</vt:lpstr>
      <vt:lpstr>PowerPoint Presentation</vt:lpstr>
      <vt:lpstr>Physical ERD</vt:lpstr>
      <vt:lpstr>PowerPoint Presentation</vt:lpstr>
      <vt:lpstr>  The SQL Code</vt:lpstr>
      <vt:lpstr>  Creating The Tables </vt:lpstr>
      <vt:lpstr>PowerPoint Presentation</vt:lpstr>
      <vt:lpstr>PowerPoint Presentation</vt:lpstr>
      <vt:lpstr>    Insertion</vt:lpstr>
      <vt:lpstr>PowerPoint Presentation</vt:lpstr>
      <vt:lpstr>PowerPoint Presentation</vt:lpstr>
      <vt:lpstr>PowerPoint Presentation</vt:lpstr>
      <vt:lpstr>PowerPoint Presentation</vt:lpstr>
      <vt:lpstr>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dc:title>
  <dc:creator>Yaniv Erlich</dc:creator>
  <cp:lastModifiedBy>Yaniv Erlich</cp:lastModifiedBy>
  <cp:revision>21</cp:revision>
  <dcterms:created xsi:type="dcterms:W3CDTF">2022-05-06T09:25:36Z</dcterms:created>
  <dcterms:modified xsi:type="dcterms:W3CDTF">2022-05-12T12:00:57Z</dcterms:modified>
</cp:coreProperties>
</file>