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24" r:id="rId3"/>
    <p:sldId id="325" r:id="rId4"/>
    <p:sldId id="326" r:id="rId5"/>
    <p:sldId id="353" r:id="rId6"/>
    <p:sldId id="352" r:id="rId7"/>
    <p:sldId id="354" r:id="rId8"/>
    <p:sldId id="355" r:id="rId9"/>
    <p:sldId id="367" r:id="rId10"/>
    <p:sldId id="358" r:id="rId11"/>
    <p:sldId id="368" r:id="rId12"/>
    <p:sldId id="359" r:id="rId13"/>
    <p:sldId id="369" r:id="rId14"/>
    <p:sldId id="360" r:id="rId15"/>
    <p:sldId id="371" r:id="rId16"/>
    <p:sldId id="370" r:id="rId17"/>
    <p:sldId id="372" r:id="rId18"/>
    <p:sldId id="380" r:id="rId19"/>
    <p:sldId id="381" r:id="rId20"/>
    <p:sldId id="373" r:id="rId21"/>
    <p:sldId id="361" r:id="rId22"/>
    <p:sldId id="375" r:id="rId23"/>
    <p:sldId id="374" r:id="rId24"/>
    <p:sldId id="362" r:id="rId25"/>
    <p:sldId id="376" r:id="rId26"/>
    <p:sldId id="377" r:id="rId27"/>
    <p:sldId id="378" r:id="rId28"/>
    <p:sldId id="363" r:id="rId29"/>
    <p:sldId id="382" r:id="rId30"/>
    <p:sldId id="383" r:id="rId31"/>
    <p:sldId id="384" r:id="rId32"/>
    <p:sldId id="385" r:id="rId33"/>
    <p:sldId id="386" r:id="rId34"/>
    <p:sldId id="365" r:id="rId35"/>
    <p:sldId id="366" r:id="rId36"/>
    <p:sldId id="364" r:id="rId37"/>
    <p:sldId id="356" r:id="rId38"/>
    <p:sldId id="357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4660"/>
  </p:normalViewPr>
  <p:slideViewPr>
    <p:cSldViewPr>
      <p:cViewPr>
        <p:scale>
          <a:sx n="75" d="100"/>
          <a:sy n="75" d="100"/>
        </p:scale>
        <p:origin x="-1980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E871D-E3FE-40A5-903D-C57B236E7E39}" type="datetimeFigureOut">
              <a:rPr lang="zh-TW" altLang="en-US" smtClean="0"/>
              <a:pPr/>
              <a:t>2014/1/21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DD25-EE0D-42D5-834F-6236EE81BE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8BAD9-0EC6-484B-9C25-5FEFEEFD394B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 smtClean="0"/>
              <a:t>P-QEMU: A Parallel Multi-core System Emulator Based On QEMU</a:t>
            </a:r>
            <a:endParaRPr lang="zh-TW" altLang="en-US" sz="3600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Po-Chun Chang (</a:t>
            </a:r>
            <a:r>
              <a:rPr lang="zh-TW" altLang="en-US" b="1" dirty="0" smtClean="0">
                <a:latin typeface="+mn-ea"/>
              </a:rPr>
              <a:t>張柏駿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Lock Deployment in </a:t>
            </a:r>
            <a:r>
              <a:rPr lang="en-US" altLang="zh-TW" i="1" dirty="0" smtClean="0"/>
              <a:t>UCC</a:t>
            </a:r>
            <a:r>
              <a:rPr lang="en-US" altLang="zh-TW" dirty="0" smtClean="0"/>
              <a:t> Design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181" y="1265473"/>
            <a:ext cx="6353639" cy="511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Synchronizations for Share-nothing PQEMU</a:t>
            </a:r>
            <a:endParaRPr lang="zh-TW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/>
          <a:lstStyle/>
          <a:p>
            <a:r>
              <a:rPr lang="en-US" altLang="zh-TW" dirty="0" smtClean="0"/>
              <a:t>Separate Code Cache (SCC) design</a:t>
            </a:r>
          </a:p>
          <a:p>
            <a:pPr lvl="1"/>
            <a:r>
              <a:rPr lang="en-US" altLang="zh-TW" dirty="0" smtClean="0"/>
              <a:t>Duplicate all shared resources except MPD </a:t>
            </a:r>
          </a:p>
          <a:p>
            <a:pPr lvl="2"/>
            <a:r>
              <a:rPr lang="en-US" altLang="zh-TW" dirty="0" smtClean="0"/>
              <a:t>MPD is a linked-list array for quick SMC detection</a:t>
            </a:r>
          </a:p>
          <a:p>
            <a:pPr lvl="1">
              <a:buNone/>
            </a:pPr>
            <a:endParaRPr lang="zh-TW" altLang="en-US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r="42011" b="14563"/>
          <a:stretch>
            <a:fillRect/>
          </a:stretch>
        </p:blipFill>
        <p:spPr bwMode="auto">
          <a:xfrm>
            <a:off x="971600" y="3933056"/>
            <a:ext cx="7275272" cy="24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Lock Deployment in </a:t>
            </a:r>
            <a:r>
              <a:rPr lang="en-US" altLang="zh-TW" i="1" dirty="0" smtClean="0"/>
              <a:t>SCC</a:t>
            </a:r>
            <a:r>
              <a:rPr lang="en-US" altLang="zh-TW" dirty="0" smtClean="0"/>
              <a:t> Design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154" y="1200519"/>
            <a:ext cx="7309693" cy="546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- Cache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did not emulate the cache in PQEMU</a:t>
            </a:r>
          </a:p>
          <a:p>
            <a:pPr lvl="1"/>
            <a:r>
              <a:rPr lang="en-US" altLang="zh-TW" dirty="0" smtClean="0"/>
              <a:t>No cache coherence problem</a:t>
            </a:r>
          </a:p>
          <a:p>
            <a:r>
              <a:rPr lang="en-US" altLang="zh-TW" dirty="0" smtClean="0"/>
              <a:t>But we have </a:t>
            </a:r>
            <a:r>
              <a:rPr lang="en-US" altLang="zh-TW" i="1" dirty="0" smtClean="0"/>
              <a:t>code cache</a:t>
            </a:r>
          </a:p>
          <a:p>
            <a:pPr lvl="1"/>
            <a:r>
              <a:rPr lang="en-US" altLang="zh-TW" dirty="0" smtClean="0"/>
              <a:t>Synchronizations in CPU events</a:t>
            </a:r>
          </a:p>
          <a:p>
            <a:pPr lvl="2"/>
            <a:r>
              <a:rPr lang="en-US" altLang="zh-TW" dirty="0" smtClean="0"/>
              <a:t>Use the idea of read/write lock for maximum flexibility</a:t>
            </a:r>
          </a:p>
          <a:p>
            <a:pPr lvl="3"/>
            <a:r>
              <a:rPr lang="en-US" altLang="zh-TW" dirty="0" smtClean="0"/>
              <a:t>Read: Build, Execute…</a:t>
            </a:r>
          </a:p>
          <a:p>
            <a:pPr lvl="3"/>
            <a:r>
              <a:rPr lang="en-US" altLang="zh-TW" dirty="0" smtClean="0"/>
              <a:t>Write: Flush, SMC (modify something related to code cache)</a:t>
            </a:r>
          </a:p>
          <a:p>
            <a:pPr lvl="1"/>
            <a:r>
              <a:rPr lang="en-US" altLang="zh-TW" dirty="0" smtClean="0"/>
              <a:t>Exclusive code cache access when doing </a:t>
            </a:r>
            <a:r>
              <a:rPr lang="en-US" altLang="zh-TW" i="1" dirty="0" smtClean="0"/>
              <a:t>write</a:t>
            </a:r>
          </a:p>
          <a:p>
            <a:pPr lvl="2"/>
            <a:r>
              <a:rPr lang="en-US" altLang="zh-TW" dirty="0" smtClean="0"/>
              <a:t>Halt all other virtual CPUs in the emulation manager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– Order (1/)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 load-store re-ordering at code translation</a:t>
            </a:r>
          </a:p>
          <a:p>
            <a:pPr lvl="1"/>
            <a:r>
              <a:rPr lang="en-US" altLang="zh-TW" dirty="0" smtClean="0"/>
              <a:t>Memory order in source ISA depends purely on target  (host memory system)</a:t>
            </a:r>
          </a:p>
          <a:p>
            <a:r>
              <a:rPr lang="en-US" altLang="zh-TW" dirty="0" smtClean="0"/>
              <a:t>Host memory system</a:t>
            </a:r>
          </a:p>
          <a:p>
            <a:pPr lvl="1"/>
            <a:r>
              <a:rPr lang="en-US" altLang="zh-TW" dirty="0" smtClean="0"/>
              <a:t>Weakly-ordered memory</a:t>
            </a:r>
          </a:p>
          <a:p>
            <a:pPr lvl="2"/>
            <a:r>
              <a:rPr lang="en-US" altLang="zh-TW" dirty="0" smtClean="0"/>
              <a:t>Target ISA has </a:t>
            </a:r>
            <a:r>
              <a:rPr lang="en-US" altLang="zh-TW" i="1" dirty="0" smtClean="0"/>
              <a:t>explicit </a:t>
            </a:r>
            <a:r>
              <a:rPr lang="en-US" altLang="zh-TW" dirty="0" smtClean="0"/>
              <a:t>interfaces for memory serialization</a:t>
            </a:r>
          </a:p>
          <a:p>
            <a:pPr lvl="3"/>
            <a:r>
              <a:rPr lang="en-US" altLang="zh-TW" dirty="0" smtClean="0"/>
              <a:t>Acquire/release suffix (ia64)</a:t>
            </a:r>
          </a:p>
          <a:p>
            <a:pPr lvl="3"/>
            <a:r>
              <a:rPr lang="en-US" altLang="zh-TW" dirty="0" smtClean="0"/>
              <a:t>l/s/</a:t>
            </a:r>
            <a:r>
              <a:rPr lang="en-US" altLang="zh-TW" dirty="0" err="1" smtClean="0"/>
              <a:t>mfence</a:t>
            </a:r>
            <a:r>
              <a:rPr lang="en-US" altLang="zh-TW" dirty="0" smtClean="0"/>
              <a:t> instructions (x86)</a:t>
            </a:r>
          </a:p>
          <a:p>
            <a:pPr lvl="3"/>
            <a:r>
              <a:rPr lang="en-US" altLang="zh-TW" dirty="0" smtClean="0"/>
              <a:t>CP15,C7,C10, 4/5 registers (ARMv6)</a:t>
            </a:r>
          </a:p>
          <a:p>
            <a:pPr lvl="1"/>
            <a:r>
              <a:rPr lang="en-US" altLang="zh-TW" dirty="0" smtClean="0"/>
              <a:t>Strongly-ordered memory</a:t>
            </a:r>
          </a:p>
          <a:p>
            <a:pPr lvl="2"/>
            <a:r>
              <a:rPr lang="en-US" altLang="zh-TW" dirty="0" smtClean="0"/>
              <a:t>All memory operations serialize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– Order (2/)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Memory order from source to target ISA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Weak – Weak</a:t>
            </a:r>
          </a:p>
          <a:p>
            <a:pPr marL="1371600" lvl="2" indent="-514350"/>
            <a:r>
              <a:rPr lang="en-US" altLang="zh-TW" dirty="0" smtClean="0"/>
              <a:t>Translate all guest memory serialization requests to corresponded host instructions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Weak – Strong</a:t>
            </a:r>
          </a:p>
          <a:p>
            <a:pPr marL="1371600" lvl="2" indent="-514350"/>
            <a:r>
              <a:rPr lang="en-US" altLang="zh-TW" dirty="0" smtClean="0"/>
              <a:t>Memory order follows the guest program order exactly </a:t>
            </a:r>
            <a:endParaRPr lang="zh-TW" alt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Strong – Weak</a:t>
            </a:r>
          </a:p>
          <a:p>
            <a:pPr marL="1371600" lvl="2" indent="-514350"/>
            <a:r>
              <a:rPr lang="en-US" altLang="zh-TW" dirty="0" smtClean="0"/>
              <a:t>How to efficiently serialize all memory operations? </a:t>
            </a:r>
            <a:endParaRPr lang="zh-TW" alt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Strong – Strong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– Order (3/)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PQEMU deals with Case 1, only</a:t>
            </a:r>
          </a:p>
          <a:p>
            <a:pPr lvl="1"/>
            <a:r>
              <a:rPr lang="en-US" altLang="zh-TW" dirty="0" smtClean="0"/>
              <a:t>ARM on x86, both are weakly-ordered</a:t>
            </a:r>
          </a:p>
          <a:p>
            <a:pPr lvl="1"/>
            <a:r>
              <a:rPr lang="en-US" altLang="zh-TW" dirty="0" smtClean="0"/>
              <a:t>Yet QEMU simply ignores guest memory serialization request (currently, we inherit it)</a:t>
            </a:r>
          </a:p>
          <a:p>
            <a:r>
              <a:rPr lang="en-US" altLang="zh-TW" dirty="0" smtClean="0"/>
              <a:t>Then why there is no fatal error when emulating a (SMP) machine by QEMU/PQEMU?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– Order (4/)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people use memory serialization?</a:t>
            </a:r>
          </a:p>
          <a:p>
            <a:pPr lvl="1"/>
            <a:r>
              <a:rPr lang="en-US" altLang="zh-TW" dirty="0" smtClean="0"/>
              <a:t>Synchronization primitive</a:t>
            </a:r>
          </a:p>
          <a:p>
            <a:pPr lvl="1"/>
            <a:r>
              <a:rPr lang="en-US" altLang="zh-TW" dirty="0" smtClean="0"/>
              <a:t>In Kernel, especially the device codes</a:t>
            </a:r>
          </a:p>
          <a:p>
            <a:pPr lvl="2"/>
            <a:r>
              <a:rPr lang="en-US" altLang="zh-TW" dirty="0" err="1" smtClean="0"/>
              <a:t>smp_mb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smp_rmb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smp_wmb</a:t>
            </a:r>
            <a:r>
              <a:rPr lang="en-US" altLang="zh-TW" dirty="0" smtClean="0"/>
              <a:t>() in Linux</a:t>
            </a:r>
          </a:p>
          <a:p>
            <a:pPr lvl="1"/>
            <a:r>
              <a:rPr lang="en-US" altLang="zh-TW" dirty="0" smtClean="0"/>
              <a:t>Other application programs</a:t>
            </a:r>
          </a:p>
          <a:p>
            <a:pPr lvl="2"/>
            <a:r>
              <a:rPr lang="en-US" altLang="zh-TW" dirty="0" smtClean="0"/>
              <a:t>Not found in </a:t>
            </a:r>
            <a:r>
              <a:rPr lang="en-US" altLang="zh-TW" dirty="0" err="1" smtClean="0"/>
              <a:t>Gentoo</a:t>
            </a:r>
            <a:r>
              <a:rPr lang="en-US" altLang="zh-TW" dirty="0" smtClean="0"/>
              <a:t> ARMv6 distribution</a:t>
            </a:r>
          </a:p>
          <a:p>
            <a:pPr lvl="2"/>
            <a:r>
              <a:rPr lang="en-US" altLang="zh-TW" i="1" dirty="0" smtClean="0"/>
              <a:t>libc-2.11.1.so</a:t>
            </a:r>
            <a:r>
              <a:rPr lang="en-US" altLang="zh-TW" dirty="0" smtClean="0"/>
              <a:t> in x86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distribution </a:t>
            </a:r>
          </a:p>
          <a:p>
            <a:r>
              <a:rPr lang="en-US" altLang="zh-TW" dirty="0" smtClean="0"/>
              <a:t>Assure the visibility of memory operations</a:t>
            </a:r>
          </a:p>
          <a:p>
            <a:pPr lvl="1"/>
            <a:r>
              <a:rPr lang="en-US" altLang="zh-TW" dirty="0" smtClean="0"/>
              <a:t>To other CPU cores (cache hierarchy indeed)</a:t>
            </a:r>
          </a:p>
          <a:p>
            <a:pPr lvl="1"/>
            <a:r>
              <a:rPr lang="en-US" altLang="zh-TW" dirty="0" smtClean="0"/>
              <a:t>To peripheral devices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– Order (5/)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TW" dirty="0" smtClean="0"/>
              <a:t>Not that weakly-ordered as we thought</a:t>
            </a:r>
          </a:p>
          <a:p>
            <a:r>
              <a:rPr lang="en-US" altLang="zh-TW" dirty="0" smtClean="0"/>
              <a:t>In x86 case, only SSE instructions matter</a:t>
            </a:r>
          </a:p>
          <a:p>
            <a:pPr lvl="1"/>
            <a:r>
              <a:rPr lang="en-US" altLang="zh-TW" dirty="0" err="1" smtClean="0"/>
              <a:t>MOVNTxxx</a:t>
            </a:r>
            <a:r>
              <a:rPr lang="en-US" altLang="zh-TW" dirty="0" smtClean="0"/>
              <a:t>, move with non-temporal hint</a:t>
            </a:r>
          </a:p>
          <a:p>
            <a:pPr lvl="1"/>
            <a:r>
              <a:rPr lang="en-US" altLang="zh-TW" dirty="0" smtClean="0"/>
              <a:t>Use weakly-ordered model in </a:t>
            </a:r>
            <a:r>
              <a:rPr lang="en-US" altLang="zh-TW" i="1" dirty="0" smtClean="0"/>
              <a:t>Write Back/Through/ Combine </a:t>
            </a:r>
            <a:r>
              <a:rPr lang="en-US" altLang="zh-TW" dirty="0" smtClean="0"/>
              <a:t>memory regions</a:t>
            </a:r>
          </a:p>
          <a:p>
            <a:pPr lvl="1"/>
            <a:r>
              <a:rPr lang="en-US" altLang="zh-TW" dirty="0" smtClean="0"/>
              <a:t>Memory Type Range Register (MTRR) from our x86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system</a:t>
            </a:r>
          </a:p>
          <a:p>
            <a:pPr lvl="2"/>
            <a:r>
              <a:rPr lang="en-US" altLang="zh-TW" dirty="0" smtClean="0"/>
              <a:t>Using </a:t>
            </a:r>
            <a:r>
              <a:rPr lang="en-US" altLang="zh-TW" dirty="0" err="1" smtClean="0"/>
              <a:t>dmesg</a:t>
            </a:r>
            <a:r>
              <a:rPr lang="en-US" altLang="zh-TW" dirty="0" smtClean="0"/>
              <a:t> or read 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/log/…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– Order (6/)</a:t>
            </a:r>
            <a:endParaRPr lang="zh-TW" altLang="en-US" dirty="0"/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639" y="1162062"/>
            <a:ext cx="7588723" cy="56513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8803" y="4610910"/>
            <a:ext cx="3971017" cy="2198451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How QEMU Works for Multi-core Guest</a:t>
            </a:r>
            <a:endParaRPr lang="zh-TW" altLang="en-US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042988" y="2628304"/>
            <a:ext cx="1636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Guest processor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247826" y="2628304"/>
            <a:ext cx="19002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Thread on host</a:t>
            </a:r>
            <a:r>
              <a:rPr kumimoji="0" lang="en-US" altLang="zh-TW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machine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642100" y="2628304"/>
            <a:ext cx="13509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Physical core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2495748" y="2028229"/>
            <a:ext cx="15001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QEMU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32040" y="2000175"/>
            <a:ext cx="2501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Host OS scheduler</a:t>
            </a:r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1473200" y="3256726"/>
            <a:ext cx="399232" cy="39951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G0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1473200" y="3757778"/>
            <a:ext cx="399232" cy="39951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G1</a:t>
            </a:r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1473200" y="4256623"/>
            <a:ext cx="399232" cy="39951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G2</a:t>
            </a:r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>
            <a:off x="1473200" y="4757675"/>
            <a:ext cx="399232" cy="39951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G3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974468" y="3256726"/>
            <a:ext cx="399232" cy="3995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T0</a:t>
            </a: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>
            <a:off x="6976430" y="3223617"/>
            <a:ext cx="500695" cy="432626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P0</a:t>
            </a: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4373700" y="3457588"/>
            <a:ext cx="27019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872432" y="3457588"/>
            <a:ext cx="210203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 flipV="1">
            <a:off x="1872432" y="3457588"/>
            <a:ext cx="2102035" cy="4988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 flipV="1">
            <a:off x="1872432" y="3457588"/>
            <a:ext cx="2102035" cy="9998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 flipV="1">
            <a:off x="1872432" y="3457588"/>
            <a:ext cx="2102035" cy="15009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AutoShape 22"/>
          <p:cNvSpPr>
            <a:spLocks/>
          </p:cNvSpPr>
          <p:nvPr/>
        </p:nvSpPr>
        <p:spPr bwMode="auto">
          <a:xfrm rot="5400000">
            <a:off x="2733823" y="1318073"/>
            <a:ext cx="291977" cy="2376264"/>
          </a:xfrm>
          <a:prstGeom prst="leftBrace">
            <a:avLst>
              <a:gd name="adj1" fmla="val 5410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AutoShape 23"/>
          <p:cNvSpPr>
            <a:spLocks/>
          </p:cNvSpPr>
          <p:nvPr/>
        </p:nvSpPr>
        <p:spPr bwMode="auto">
          <a:xfrm rot="5400000">
            <a:off x="5431892" y="1157051"/>
            <a:ext cx="343271" cy="2639120"/>
          </a:xfrm>
          <a:prstGeom prst="leftBrace">
            <a:avLst>
              <a:gd name="adj1" fmla="val 8208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11760" y="4653136"/>
            <a:ext cx="14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Round-Robin</a:t>
            </a:r>
            <a:endParaRPr lang="zh-TW" altLang="en-US" dirty="0"/>
          </a:p>
        </p:txBody>
      </p:sp>
      <p:sp>
        <p:nvSpPr>
          <p:cNvPr id="50" name="Curved Left Arrow 49"/>
          <p:cNvSpPr/>
          <p:nvPr/>
        </p:nvSpPr>
        <p:spPr>
          <a:xfrm>
            <a:off x="2915816" y="3284984"/>
            <a:ext cx="432048" cy="12961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1" name="Curved Left Arrow 50"/>
          <p:cNvSpPr/>
          <p:nvPr/>
        </p:nvSpPr>
        <p:spPr>
          <a:xfrm rot="10800000">
            <a:off x="2411760" y="3284984"/>
            <a:ext cx="432048" cy="12961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AutoShape 14"/>
          <p:cNvSpPr>
            <a:spLocks noChangeArrowheads="1"/>
          </p:cNvSpPr>
          <p:nvPr/>
        </p:nvSpPr>
        <p:spPr bwMode="auto">
          <a:xfrm>
            <a:off x="6976430" y="3747936"/>
            <a:ext cx="500695" cy="432626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</a:p>
        </p:txBody>
      </p:sp>
      <p:sp>
        <p:nvSpPr>
          <p:cNvPr id="53" name="AutoShape 14"/>
          <p:cNvSpPr>
            <a:spLocks noChangeArrowheads="1"/>
          </p:cNvSpPr>
          <p:nvPr/>
        </p:nvSpPr>
        <p:spPr bwMode="auto">
          <a:xfrm>
            <a:off x="6976430" y="4272255"/>
            <a:ext cx="500695" cy="432626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</a:t>
            </a:r>
          </a:p>
        </p:txBody>
      </p:sp>
      <p:sp>
        <p:nvSpPr>
          <p:cNvPr id="54" name="AutoShape 14"/>
          <p:cNvSpPr>
            <a:spLocks noChangeArrowheads="1"/>
          </p:cNvSpPr>
          <p:nvPr/>
        </p:nvSpPr>
        <p:spPr bwMode="auto">
          <a:xfrm>
            <a:off x="6976430" y="4796574"/>
            <a:ext cx="500695" cy="432626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PQEMU Memory – Order (7/)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Assumption and strategy in QEMU</a:t>
            </a:r>
          </a:p>
          <a:p>
            <a:pPr lvl="1"/>
            <a:r>
              <a:rPr lang="en-US" altLang="zh-TW" dirty="0" smtClean="0"/>
              <a:t>Generate instructions using no weakly-ordered memory model</a:t>
            </a:r>
          </a:p>
          <a:p>
            <a:pPr lvl="2"/>
            <a:r>
              <a:rPr lang="en-US" altLang="zh-TW" dirty="0" smtClean="0"/>
              <a:t>What if there are no such instruction? </a:t>
            </a:r>
          </a:p>
          <a:p>
            <a:pPr lvl="1"/>
            <a:r>
              <a:rPr lang="en-US" altLang="zh-TW" dirty="0" smtClean="0"/>
              <a:t>All guest synchronization primitives are constructed in atomic instructions</a:t>
            </a:r>
          </a:p>
          <a:p>
            <a:pPr lvl="2"/>
            <a:r>
              <a:rPr lang="en-US" altLang="zh-TW" dirty="0" smtClean="0"/>
              <a:t>De facto approach</a:t>
            </a:r>
          </a:p>
          <a:p>
            <a:pPr lvl="1"/>
            <a:r>
              <a:rPr lang="en-US" altLang="zh-TW" dirty="0" smtClean="0"/>
              <a:t>Emulate all pseudo devices on CPU thread</a:t>
            </a:r>
          </a:p>
          <a:p>
            <a:pPr lvl="2"/>
            <a:r>
              <a:rPr lang="en-US" altLang="zh-TW" dirty="0" smtClean="0"/>
              <a:t>I/O devices are essentially synchronized to CPU core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– Atomic (1/)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Type of atomic instructions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Bus locking, e.g. #LOCK in x86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Hardware monitoring, e.g. LL-SC pairs in MIPS</a:t>
            </a:r>
          </a:p>
          <a:p>
            <a:r>
              <a:rPr lang="en-US" altLang="zh-TW" dirty="0" smtClean="0"/>
              <a:t>Both have similar usage pattern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Memory read – Operation – Memory write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Software visible or not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– Atomic (2/)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574190"/>
            <a:ext cx="295232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 language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atomic_cmpxchg</a:t>
            </a:r>
            <a:r>
              <a:rPr lang="en-US" altLang="zh-TW" dirty="0" smtClean="0"/>
              <a:t>(v1, m1, v2);</a:t>
            </a:r>
          </a:p>
          <a:p>
            <a:endParaRPr lang="en-US" altLang="zh-TW" dirty="0" smtClean="0"/>
          </a:p>
          <a:p>
            <a:r>
              <a:rPr lang="en-US" altLang="zh-TW" sz="1600" u="sng" dirty="0" smtClean="0"/>
              <a:t>Pseudo code :</a:t>
            </a:r>
          </a:p>
          <a:p>
            <a:r>
              <a:rPr lang="en-US" altLang="zh-TW" sz="1600" dirty="0" smtClean="0"/>
              <a:t>Atomic start;</a:t>
            </a:r>
          </a:p>
          <a:p>
            <a:r>
              <a:rPr lang="en-US" altLang="zh-TW" sz="1600" dirty="0" smtClean="0"/>
              <a:t>If v1 == Value(m1)</a:t>
            </a:r>
          </a:p>
          <a:p>
            <a:r>
              <a:rPr lang="en-US" altLang="zh-TW" sz="1600" dirty="0" smtClean="0"/>
              <a:t>   Value(m1) = v2;</a:t>
            </a:r>
          </a:p>
          <a:p>
            <a:r>
              <a:rPr lang="en-US" altLang="zh-TW" sz="1600" dirty="0" smtClean="0"/>
              <a:t>Else</a:t>
            </a:r>
          </a:p>
          <a:p>
            <a:r>
              <a:rPr lang="en-US" altLang="zh-TW" sz="1600" dirty="0" smtClean="0"/>
              <a:t>   v1 = Value(m1)</a:t>
            </a:r>
          </a:p>
          <a:p>
            <a:r>
              <a:rPr lang="en-US" altLang="zh-TW" sz="1600" dirty="0" smtClean="0"/>
              <a:t>Atomic end;</a:t>
            </a:r>
            <a:endParaRPr lang="zh-TW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1838434"/>
            <a:ext cx="2664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sng" dirty="0" smtClean="0"/>
              <a:t>x86 (bus locking)</a:t>
            </a:r>
          </a:p>
          <a:p>
            <a:r>
              <a:rPr lang="en-US" altLang="zh-TW" sz="1600" dirty="0" smtClean="0"/>
              <a:t>MOV %EAX, m(v1)</a:t>
            </a:r>
          </a:p>
          <a:p>
            <a:r>
              <a:rPr lang="en-US" altLang="zh-TW" sz="1600" dirty="0" smtClean="0"/>
              <a:t>MOV %EDX, m(v2)</a:t>
            </a:r>
          </a:p>
          <a:p>
            <a:r>
              <a:rPr lang="en-US" altLang="zh-TW" sz="1600" dirty="0" smtClean="0"/>
              <a:t>LOCK; CMPXCHG %EDX, m(m1)</a:t>
            </a:r>
          </a:p>
          <a:p>
            <a:r>
              <a:rPr lang="en-US" altLang="zh-TW" sz="1600" dirty="0" smtClean="0"/>
              <a:t>MOV m(v1), %EAX</a:t>
            </a:r>
            <a:endParaRPr lang="zh-TW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5856" y="3294270"/>
            <a:ext cx="3600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sng" dirty="0" smtClean="0"/>
              <a:t>ARM (hardware monitoring)</a:t>
            </a:r>
          </a:p>
          <a:p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mov</a:t>
            </a:r>
            <a:r>
              <a:rPr lang="en-US" altLang="zh-TW" sz="1600" dirty="0" smtClean="0"/>
              <a:t> R1, m(v1)</a:t>
            </a:r>
          </a:p>
          <a:p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mov</a:t>
            </a:r>
            <a:r>
              <a:rPr lang="en-US" altLang="zh-TW" sz="1600" dirty="0" smtClean="0"/>
              <a:t> R2, m(v2)</a:t>
            </a:r>
          </a:p>
          <a:p>
            <a:r>
              <a:rPr lang="en-US" altLang="zh-TW" sz="1600" dirty="0" err="1" smtClean="0"/>
              <a:t>L_again</a:t>
            </a:r>
            <a:r>
              <a:rPr lang="en-US" altLang="zh-TW" sz="1600" dirty="0" smtClean="0"/>
              <a:t>:</a:t>
            </a:r>
          </a:p>
          <a:p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ldrex</a:t>
            </a:r>
            <a:r>
              <a:rPr lang="en-US" altLang="zh-TW" sz="1600" dirty="0" smtClean="0"/>
              <a:t>  </a:t>
            </a:r>
            <a:r>
              <a:rPr lang="en-US" altLang="zh-TW" sz="1600" dirty="0" err="1" smtClean="0"/>
              <a:t>R_temp</a:t>
            </a:r>
            <a:r>
              <a:rPr lang="en-US" altLang="zh-TW" sz="1600" dirty="0" smtClean="0"/>
              <a:t>, m(m1)</a:t>
            </a:r>
          </a:p>
          <a:p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cmp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R_temp</a:t>
            </a:r>
            <a:r>
              <a:rPr lang="en-US" altLang="zh-TW" sz="1600" dirty="0" smtClean="0"/>
              <a:t>, R1</a:t>
            </a:r>
          </a:p>
          <a:p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bne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L_done</a:t>
            </a:r>
            <a:endParaRPr lang="en-US" altLang="zh-TW" sz="1600" dirty="0" smtClean="0"/>
          </a:p>
          <a:p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strex</a:t>
            </a:r>
            <a:r>
              <a:rPr lang="en-US" altLang="zh-TW" sz="1600" dirty="0" smtClean="0"/>
              <a:t> R2, m(m1)</a:t>
            </a:r>
          </a:p>
          <a:p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cmpeq</a:t>
            </a:r>
            <a:r>
              <a:rPr lang="en-US" altLang="zh-TW" sz="1600" dirty="0" smtClean="0"/>
              <a:t> R0, #0</a:t>
            </a:r>
          </a:p>
          <a:p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bne</a:t>
            </a:r>
            <a:r>
              <a:rPr lang="en-US" altLang="zh-TW" sz="1600" dirty="0" smtClean="0"/>
              <a:t>  </a:t>
            </a:r>
            <a:r>
              <a:rPr lang="en-US" altLang="zh-TW" sz="1600" dirty="0" err="1" smtClean="0"/>
              <a:t>L_again</a:t>
            </a:r>
            <a:endParaRPr lang="en-US" altLang="zh-TW" sz="1600" dirty="0" smtClean="0"/>
          </a:p>
          <a:p>
            <a:r>
              <a:rPr lang="en-US" altLang="zh-TW" sz="1600" dirty="0" err="1" smtClean="0"/>
              <a:t>L_done</a:t>
            </a:r>
            <a:r>
              <a:rPr lang="en-US" altLang="zh-TW" sz="1600" dirty="0" smtClean="0"/>
              <a:t>:</a:t>
            </a:r>
          </a:p>
          <a:p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mov</a:t>
            </a:r>
            <a:r>
              <a:rPr lang="en-US" altLang="zh-TW" sz="1600" dirty="0" smtClean="0"/>
              <a:t> m(v1), </a:t>
            </a:r>
            <a:r>
              <a:rPr lang="en-US" altLang="zh-TW" sz="1600" dirty="0" err="1" smtClean="0"/>
              <a:t>R_temp</a:t>
            </a:r>
            <a:endParaRPr lang="en-US" altLang="zh-TW" sz="1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164288" y="2070134"/>
            <a:ext cx="1584176" cy="3600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Mem</a:t>
            </a:r>
            <a:r>
              <a:rPr lang="en-US" altLang="zh-TW" dirty="0" smtClean="0"/>
              <a:t> read</a:t>
            </a:r>
            <a:endParaRPr lang="zh-TW" alt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7164288" y="2790214"/>
            <a:ext cx="1584176" cy="3600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Mem</a:t>
            </a:r>
            <a:r>
              <a:rPr lang="en-US" altLang="zh-TW" dirty="0" smtClean="0"/>
              <a:t> write</a:t>
            </a:r>
            <a:endParaRPr lang="zh-TW" alt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164288" y="2430174"/>
            <a:ext cx="1584176" cy="3600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CMP &amp; XCHG</a:t>
            </a:r>
            <a:endParaRPr lang="zh-TW" alt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7164288" y="4221088"/>
            <a:ext cx="1152128" cy="3600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Mem</a:t>
            </a:r>
            <a:r>
              <a:rPr lang="en-US" altLang="zh-TW" dirty="0" smtClean="0"/>
              <a:t> read</a:t>
            </a:r>
            <a:endParaRPr lang="zh-TW" alt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164288" y="4725144"/>
            <a:ext cx="1584176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CMP</a:t>
            </a:r>
            <a:endParaRPr lang="zh-TW" alt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7164288" y="5229200"/>
            <a:ext cx="1584176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BNE</a:t>
            </a:r>
            <a:endParaRPr lang="zh-TW" alt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164288" y="5733256"/>
            <a:ext cx="1368152" cy="3600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Mem</a:t>
            </a:r>
            <a:r>
              <a:rPr lang="en-US" altLang="zh-TW" dirty="0" smtClean="0"/>
              <a:t> write</a:t>
            </a:r>
            <a:endParaRPr lang="zh-TW" alt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411760" y="1321604"/>
            <a:ext cx="1572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Software </a:t>
            </a:r>
            <a:endParaRPr lang="zh-TW" alt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136420" y="1321604"/>
            <a:ext cx="1612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Hardware</a:t>
            </a:r>
            <a:endParaRPr lang="zh-TW" alt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247965" y="4041069"/>
            <a:ext cx="52565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03848" y="3284984"/>
            <a:ext cx="576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012160" y="2070134"/>
            <a:ext cx="1152128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12160" y="2862222"/>
            <a:ext cx="115212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8" idx="1"/>
          </p:cNvCxnSpPr>
          <p:nvPr/>
        </p:nvCxnSpPr>
        <p:spPr>
          <a:xfrm flipV="1">
            <a:off x="5364088" y="4401108"/>
            <a:ext cx="180020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1"/>
          </p:cNvCxnSpPr>
          <p:nvPr/>
        </p:nvCxnSpPr>
        <p:spPr>
          <a:xfrm>
            <a:off x="4860032" y="5301208"/>
            <a:ext cx="230425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9" idx="1"/>
          </p:cNvCxnSpPr>
          <p:nvPr/>
        </p:nvCxnSpPr>
        <p:spPr>
          <a:xfrm>
            <a:off x="4932040" y="4797152"/>
            <a:ext cx="2232248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0" idx="1"/>
          </p:cNvCxnSpPr>
          <p:nvPr/>
        </p:nvCxnSpPr>
        <p:spPr>
          <a:xfrm>
            <a:off x="4644008" y="5085184"/>
            <a:ext cx="252028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863587" y="4329099"/>
            <a:ext cx="468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– Atomic (3/)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Provide atomicity without hardware support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Free-run, no check</a:t>
            </a:r>
          </a:p>
          <a:p>
            <a:pPr marL="1371600" lvl="2" indent="-457200"/>
            <a:r>
              <a:rPr lang="en-US" altLang="zh-TW" dirty="0" smtClean="0"/>
              <a:t>Round-robin virtual CPU execution (QEMU)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One lock for all guest memory 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One lock for all guest atomic instructions</a:t>
            </a:r>
          </a:p>
          <a:p>
            <a:pPr marL="1371600" lvl="2" indent="-457200"/>
            <a:r>
              <a:rPr lang="en-US" altLang="zh-TW" dirty="0" smtClean="0"/>
              <a:t>Slow, and address aliasing is rare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Multiple locks for all guest atomic instructions</a:t>
            </a:r>
          </a:p>
          <a:p>
            <a:pPr marL="1371600" lvl="2" indent="-457200"/>
            <a:r>
              <a:rPr lang="en-US" altLang="zh-TW" dirty="0" smtClean="0"/>
              <a:t>How many? 1G?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Transaction Memory-like mechanism</a:t>
            </a:r>
          </a:p>
          <a:p>
            <a:pPr lvl="3"/>
            <a:endParaRPr lang="en-US" altLang="zh-TW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– Atomic (4/)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US" altLang="zh-TW" dirty="0" smtClean="0"/>
              <a:t>Simplified </a:t>
            </a:r>
            <a:r>
              <a:rPr lang="en-US" altLang="zh-TW" i="1" dirty="0" smtClean="0"/>
              <a:t>Software Transactional Memory</a:t>
            </a:r>
          </a:p>
          <a:p>
            <a:pPr lvl="1"/>
            <a:r>
              <a:rPr lang="en-US" altLang="zh-TW" dirty="0" smtClean="0"/>
              <a:t>At most one write commit</a:t>
            </a:r>
          </a:p>
          <a:p>
            <a:pPr lvl="1"/>
            <a:r>
              <a:rPr lang="en-US" altLang="zh-TW" dirty="0" smtClean="0"/>
              <a:t>Small write data (1/2/4/8 bytes)</a:t>
            </a:r>
          </a:p>
          <a:p>
            <a:pPr lvl="1"/>
            <a:r>
              <a:rPr lang="en-US" altLang="zh-TW" dirty="0" smtClean="0"/>
              <a:t>Short transaction in scale of few instructions</a:t>
            </a:r>
          </a:p>
          <a:p>
            <a:r>
              <a:rPr lang="en-US" altLang="zh-TW" dirty="0" smtClean="0"/>
              <a:t>General procedure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i="1" dirty="0" smtClean="0"/>
              <a:t>Take snapshot (few bytes)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i="1" dirty="0" smtClean="0"/>
              <a:t>Do operation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i="1" dirty="0" smtClean="0">
                <a:solidFill>
                  <a:srgbClr val="FF0000"/>
                </a:solidFill>
              </a:rPr>
              <a:t>Commit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i="1" dirty="0" smtClean="0">
                <a:solidFill>
                  <a:srgbClr val="FF0000"/>
                </a:solidFill>
              </a:rPr>
              <a:t>Go to step 1 if failed (memory content is changed)</a:t>
            </a:r>
          </a:p>
          <a:p>
            <a:endParaRPr lang="en-US" altLang="zh-TW" i="1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– Atomic (4/)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for hardware monitoring atomics</a:t>
            </a:r>
          </a:p>
          <a:p>
            <a:pPr lvl="1"/>
            <a:r>
              <a:rPr lang="en-US" altLang="zh-TW" dirty="0" smtClean="0"/>
              <a:t>A table keeping all on-the-fly </a:t>
            </a:r>
            <a:r>
              <a:rPr lang="en-US" altLang="zh-TW" i="1" dirty="0" smtClean="0"/>
              <a:t>LL</a:t>
            </a:r>
            <a:r>
              <a:rPr lang="en-US" altLang="zh-TW" dirty="0" smtClean="0"/>
              <a:t> addresses and their snapshots</a:t>
            </a:r>
          </a:p>
          <a:p>
            <a:pPr lvl="1"/>
            <a:r>
              <a:rPr lang="en-US" altLang="zh-TW" dirty="0" smtClean="0"/>
              <a:t>Entry is invalidated by an </a:t>
            </a:r>
            <a:r>
              <a:rPr lang="en-US" altLang="zh-TW" i="1" dirty="0" smtClean="0"/>
              <a:t>LL</a:t>
            </a:r>
            <a:r>
              <a:rPr lang="en-US" altLang="zh-TW" dirty="0" smtClean="0"/>
              <a:t> with colliding address</a:t>
            </a:r>
          </a:p>
          <a:p>
            <a:pPr lvl="1"/>
            <a:r>
              <a:rPr lang="en-US" altLang="zh-TW" dirty="0" smtClean="0"/>
              <a:t>SC succeeds when address exists and its snapshot is valid (memory content unchanged)</a:t>
            </a:r>
          </a:p>
          <a:p>
            <a:r>
              <a:rPr lang="en-US" altLang="zh-TW" dirty="0" smtClean="0"/>
              <a:t>Similar to ia64 Advanced Load Address Table</a:t>
            </a:r>
          </a:p>
          <a:p>
            <a:r>
              <a:rPr lang="en-US" altLang="zh-TW" dirty="0" smtClean="0"/>
              <a:t>Snapshot valid = atomic?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– TLB (1/)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TLB in QEMU system emulator</a:t>
            </a:r>
          </a:p>
          <a:p>
            <a:pPr lvl="1"/>
            <a:r>
              <a:rPr lang="en-US" altLang="zh-TW" dirty="0" smtClean="0"/>
              <a:t>Guest memory is an </a:t>
            </a:r>
            <a:r>
              <a:rPr lang="en-US" altLang="zh-TW" i="1" dirty="0" err="1" smtClean="0"/>
              <a:t>malloc</a:t>
            </a:r>
            <a:r>
              <a:rPr lang="en-US" altLang="zh-TW" dirty="0" err="1" smtClean="0"/>
              <a:t>-ed</a:t>
            </a:r>
            <a:r>
              <a:rPr lang="en-US" altLang="zh-TW" dirty="0" smtClean="0"/>
              <a:t> trunk</a:t>
            </a:r>
          </a:p>
          <a:p>
            <a:pPr lvl="2"/>
            <a:r>
              <a:rPr lang="en-US" altLang="zh-TW" dirty="0" smtClean="0"/>
              <a:t>Share address space with guest as in process VM? Nearly impossible</a:t>
            </a:r>
          </a:p>
          <a:p>
            <a:pPr lvl="1"/>
            <a:r>
              <a:rPr lang="en-US" altLang="zh-TW" dirty="0" smtClean="0"/>
              <a:t>Full path of guest memory address translation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TLB entry for different accesses</a:t>
            </a:r>
          </a:p>
          <a:p>
            <a:pPr lvl="1"/>
            <a:r>
              <a:rPr lang="en-US" altLang="zh-TW" dirty="0" smtClean="0"/>
              <a:t>Read/Write: GVA/GPA -&gt; HVA</a:t>
            </a:r>
          </a:p>
          <a:p>
            <a:pPr lvl="1"/>
            <a:r>
              <a:rPr lang="en-US" altLang="zh-TW" dirty="0" smtClean="0"/>
              <a:t>Execute(code): GVA/GPA -&gt; GPA</a:t>
            </a:r>
          </a:p>
          <a:p>
            <a:pPr lvl="1"/>
            <a:endParaRPr lang="en-US" altLang="zh-TW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24" y="4142531"/>
            <a:ext cx="8276040" cy="72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Memory – TLB (2/)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TW" dirty="0" smtClean="0"/>
              <a:t>TLB operates in a per-CPU basis</a:t>
            </a:r>
          </a:p>
          <a:p>
            <a:pPr lvl="1"/>
            <a:r>
              <a:rPr lang="en-US" altLang="zh-TW" dirty="0" smtClean="0"/>
              <a:t>Free to invalidate CPU-private TLB at any time</a:t>
            </a:r>
          </a:p>
          <a:p>
            <a:r>
              <a:rPr lang="en-US" altLang="zh-TW" dirty="0" smtClean="0"/>
              <a:t>Invalidate other CPU’s TLB entry</a:t>
            </a:r>
          </a:p>
          <a:p>
            <a:pPr lvl="1"/>
            <a:r>
              <a:rPr lang="en-US" altLang="zh-TW" dirty="0" smtClean="0"/>
              <a:t>No such hardware instruction (x86, ARM)</a:t>
            </a:r>
          </a:p>
          <a:p>
            <a:pPr lvl="1"/>
            <a:r>
              <a:rPr lang="en-US" altLang="zh-TW" i="1" dirty="0" smtClean="0"/>
              <a:t>Invalidate</a:t>
            </a:r>
            <a:r>
              <a:rPr lang="en-US" altLang="zh-TW" dirty="0" smtClean="0"/>
              <a:t> CPU event (SMC) inside PQEMU</a:t>
            </a:r>
          </a:p>
          <a:p>
            <a:pPr lvl="2"/>
            <a:r>
              <a:rPr lang="en-US" altLang="zh-TW" dirty="0" smtClean="0"/>
              <a:t>All other virtual CPUs are halted</a:t>
            </a:r>
          </a:p>
          <a:p>
            <a:pPr lvl="2"/>
            <a:r>
              <a:rPr lang="en-US" altLang="zh-TW" dirty="0" smtClean="0"/>
              <a:t>TLB does not keep the translated code address, GPA instead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I/O (1/)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US" altLang="zh-TW" dirty="0" smtClean="0"/>
              <a:t>I/O system in real world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-751548" y="4504077"/>
            <a:ext cx="3024338" cy="10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 flipH="1">
            <a:off x="255434" y="417891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92494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CPU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8495" y="292494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IO</a:t>
            </a:r>
            <a:endParaRPr lang="zh-TW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971600" y="371703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6350" y="5049180"/>
            <a:ext cx="15113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340546" y="4652342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31640" y="4077072"/>
            <a:ext cx="1512168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1331640" y="4293096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331640" y="5157192"/>
            <a:ext cx="1512168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76358" y="220486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CPU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8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66058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43608" y="4437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02162" y="4293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7" name="Oval 36"/>
          <p:cNvSpPr/>
          <p:nvPr/>
        </p:nvSpPr>
        <p:spPr>
          <a:xfrm>
            <a:off x="2771800" y="4797152"/>
            <a:ext cx="144016" cy="14401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966058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1595638" y="436510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684143" y="4356721"/>
            <a:ext cx="4176463" cy="16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6200000" flipH="1">
            <a:off x="4270525" y="345883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58699" y="220486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CPU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58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IO</a:t>
            </a:r>
            <a:endParaRPr lang="zh-TW" alt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4986691" y="299695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4012039" y="4901826"/>
            <a:ext cx="2663504" cy="7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5776235" y="4504988"/>
            <a:ext cx="2160241" cy="8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46731" y="3356992"/>
            <a:ext cx="1512168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346731" y="3573016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 flipV="1">
            <a:off x="5340054" y="5589240"/>
            <a:ext cx="1512170" cy="360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58699" y="2780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994803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76056" y="3645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7" name="Oval 56"/>
          <p:cNvSpPr/>
          <p:nvPr/>
        </p:nvSpPr>
        <p:spPr>
          <a:xfrm>
            <a:off x="6786891" y="4509120"/>
            <a:ext cx="144016" cy="14401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9" name="Rounded Rectangle 58"/>
          <p:cNvSpPr/>
          <p:nvPr/>
        </p:nvSpPr>
        <p:spPr>
          <a:xfrm>
            <a:off x="1115616" y="3789040"/>
            <a:ext cx="432048" cy="14401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0" name="Rounded Rectangle 59"/>
          <p:cNvSpPr/>
          <p:nvPr/>
        </p:nvSpPr>
        <p:spPr>
          <a:xfrm>
            <a:off x="1115616" y="4437112"/>
            <a:ext cx="432048" cy="7200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7" name="Rounded Rectangle 66"/>
          <p:cNvSpPr/>
          <p:nvPr/>
        </p:nvSpPr>
        <p:spPr>
          <a:xfrm>
            <a:off x="5124030" y="3068960"/>
            <a:ext cx="432048" cy="14401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8" name="Rounded Rectangle 67"/>
          <p:cNvSpPr/>
          <p:nvPr/>
        </p:nvSpPr>
        <p:spPr>
          <a:xfrm>
            <a:off x="5148064" y="3645024"/>
            <a:ext cx="432048" cy="7200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645104" y="3356992"/>
            <a:ext cx="15841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7536301" y="5337211"/>
            <a:ext cx="18001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 flipV="1">
            <a:off x="6852222" y="4149080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852222" y="4365104"/>
            <a:ext cx="158417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852222" y="5589240"/>
            <a:ext cx="1584176" cy="360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44677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572302" y="3861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446778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18586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8213697" y="3861048"/>
            <a:ext cx="432048" cy="14401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5" name="Rounded Rectangle 84"/>
          <p:cNvSpPr/>
          <p:nvPr/>
        </p:nvSpPr>
        <p:spPr>
          <a:xfrm>
            <a:off x="8220374" y="4509120"/>
            <a:ext cx="432048" cy="7200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3" name="Oval 92"/>
          <p:cNvSpPr/>
          <p:nvPr/>
        </p:nvSpPr>
        <p:spPr>
          <a:xfrm>
            <a:off x="6780214" y="5013176"/>
            <a:ext cx="144016" cy="14401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6564190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/>
          <p:nvPr/>
        </p:nvSpPr>
        <p:spPr>
          <a:xfrm flipH="1" flipV="1">
            <a:off x="6444208" y="2420888"/>
            <a:ext cx="2232247" cy="4104456"/>
          </a:xfrm>
          <a:custGeom>
            <a:avLst/>
            <a:gdLst>
              <a:gd name="connsiteX0" fmla="*/ 0 w 1368152"/>
              <a:gd name="connsiteY0" fmla="*/ 0 h 4104456"/>
              <a:gd name="connsiteX1" fmla="*/ 1368152 w 1368152"/>
              <a:gd name="connsiteY1" fmla="*/ 0 h 4104456"/>
              <a:gd name="connsiteX2" fmla="*/ 1368152 w 1368152"/>
              <a:gd name="connsiteY2" fmla="*/ 4104456 h 4104456"/>
              <a:gd name="connsiteX3" fmla="*/ 0 w 1368152"/>
              <a:gd name="connsiteY3" fmla="*/ 4104456 h 4104456"/>
              <a:gd name="connsiteX4" fmla="*/ 0 w 1368152"/>
              <a:gd name="connsiteY4" fmla="*/ 0 h 4104456"/>
              <a:gd name="connsiteX0" fmla="*/ 0 w 1368152"/>
              <a:gd name="connsiteY0" fmla="*/ 0 h 4104456"/>
              <a:gd name="connsiteX1" fmla="*/ 1368152 w 1368152"/>
              <a:gd name="connsiteY1" fmla="*/ 0 h 4104456"/>
              <a:gd name="connsiteX2" fmla="*/ 1356112 w 1368152"/>
              <a:gd name="connsiteY2" fmla="*/ 985376 h 4104456"/>
              <a:gd name="connsiteX3" fmla="*/ 1368152 w 1368152"/>
              <a:gd name="connsiteY3" fmla="*/ 4104456 h 4104456"/>
              <a:gd name="connsiteX4" fmla="*/ 0 w 1368152"/>
              <a:gd name="connsiteY4" fmla="*/ 4104456 h 4104456"/>
              <a:gd name="connsiteX5" fmla="*/ 0 w 1368152"/>
              <a:gd name="connsiteY5" fmla="*/ 0 h 4104456"/>
              <a:gd name="connsiteX0" fmla="*/ 0 w 1594171"/>
              <a:gd name="connsiteY0" fmla="*/ 0 h 4104456"/>
              <a:gd name="connsiteX1" fmla="*/ 1368152 w 1594171"/>
              <a:gd name="connsiteY1" fmla="*/ 0 h 4104456"/>
              <a:gd name="connsiteX2" fmla="*/ 1356112 w 1594171"/>
              <a:gd name="connsiteY2" fmla="*/ 985376 h 4104456"/>
              <a:gd name="connsiteX3" fmla="*/ 1356112 w 1594171"/>
              <a:gd name="connsiteY3" fmla="*/ 3332336 h 4104456"/>
              <a:gd name="connsiteX4" fmla="*/ 1368152 w 1594171"/>
              <a:gd name="connsiteY4" fmla="*/ 4104456 h 4104456"/>
              <a:gd name="connsiteX5" fmla="*/ 0 w 1594171"/>
              <a:gd name="connsiteY5" fmla="*/ 4104456 h 4104456"/>
              <a:gd name="connsiteX6" fmla="*/ 0 w 1594171"/>
              <a:gd name="connsiteY6" fmla="*/ 0 h 4104456"/>
              <a:gd name="connsiteX0" fmla="*/ 0 w 2376264"/>
              <a:gd name="connsiteY0" fmla="*/ 0 h 4104456"/>
              <a:gd name="connsiteX1" fmla="*/ 2376264 w 2376264"/>
              <a:gd name="connsiteY1" fmla="*/ 0 h 4104456"/>
              <a:gd name="connsiteX2" fmla="*/ 1356112 w 2376264"/>
              <a:gd name="connsiteY2" fmla="*/ 985376 h 4104456"/>
              <a:gd name="connsiteX3" fmla="*/ 1356112 w 2376264"/>
              <a:gd name="connsiteY3" fmla="*/ 3332336 h 4104456"/>
              <a:gd name="connsiteX4" fmla="*/ 1368152 w 2376264"/>
              <a:gd name="connsiteY4" fmla="*/ 4104456 h 4104456"/>
              <a:gd name="connsiteX5" fmla="*/ 0 w 2376264"/>
              <a:gd name="connsiteY5" fmla="*/ 4104456 h 4104456"/>
              <a:gd name="connsiteX6" fmla="*/ 0 w 2376264"/>
              <a:gd name="connsiteY6" fmla="*/ 0 h 4104456"/>
              <a:gd name="connsiteX0" fmla="*/ 0 w 2376264"/>
              <a:gd name="connsiteY0" fmla="*/ 0 h 4104456"/>
              <a:gd name="connsiteX1" fmla="*/ 2376264 w 2376264"/>
              <a:gd name="connsiteY1" fmla="*/ 0 h 4104456"/>
              <a:gd name="connsiteX2" fmla="*/ 2232247 w 2376264"/>
              <a:gd name="connsiteY2" fmla="*/ 1656184 h 4104456"/>
              <a:gd name="connsiteX3" fmla="*/ 1356112 w 2376264"/>
              <a:gd name="connsiteY3" fmla="*/ 3332336 h 4104456"/>
              <a:gd name="connsiteX4" fmla="*/ 1368152 w 2376264"/>
              <a:gd name="connsiteY4" fmla="*/ 4104456 h 4104456"/>
              <a:gd name="connsiteX5" fmla="*/ 0 w 2376264"/>
              <a:gd name="connsiteY5" fmla="*/ 4104456 h 4104456"/>
              <a:gd name="connsiteX6" fmla="*/ 0 w 2376264"/>
              <a:gd name="connsiteY6" fmla="*/ 0 h 4104456"/>
              <a:gd name="connsiteX0" fmla="*/ 0 w 2232247"/>
              <a:gd name="connsiteY0" fmla="*/ 0 h 4104456"/>
              <a:gd name="connsiteX1" fmla="*/ 2232247 w 2232247"/>
              <a:gd name="connsiteY1" fmla="*/ 0 h 4104456"/>
              <a:gd name="connsiteX2" fmla="*/ 2232247 w 2232247"/>
              <a:gd name="connsiteY2" fmla="*/ 1656184 h 4104456"/>
              <a:gd name="connsiteX3" fmla="*/ 1356112 w 2232247"/>
              <a:gd name="connsiteY3" fmla="*/ 3332336 h 4104456"/>
              <a:gd name="connsiteX4" fmla="*/ 1368152 w 2232247"/>
              <a:gd name="connsiteY4" fmla="*/ 4104456 h 4104456"/>
              <a:gd name="connsiteX5" fmla="*/ 0 w 2232247"/>
              <a:gd name="connsiteY5" fmla="*/ 4104456 h 4104456"/>
              <a:gd name="connsiteX6" fmla="*/ 0 w 2232247"/>
              <a:gd name="connsiteY6" fmla="*/ 0 h 4104456"/>
              <a:gd name="connsiteX0" fmla="*/ 0 w 2232247"/>
              <a:gd name="connsiteY0" fmla="*/ 0 h 4104456"/>
              <a:gd name="connsiteX1" fmla="*/ 2232247 w 2232247"/>
              <a:gd name="connsiteY1" fmla="*/ 0 h 4104456"/>
              <a:gd name="connsiteX2" fmla="*/ 2232247 w 2232247"/>
              <a:gd name="connsiteY2" fmla="*/ 1656184 h 4104456"/>
              <a:gd name="connsiteX3" fmla="*/ 1440160 w 2232247"/>
              <a:gd name="connsiteY3" fmla="*/ 2304256 h 4104456"/>
              <a:gd name="connsiteX4" fmla="*/ 1368152 w 2232247"/>
              <a:gd name="connsiteY4" fmla="*/ 4104456 h 4104456"/>
              <a:gd name="connsiteX5" fmla="*/ 0 w 2232247"/>
              <a:gd name="connsiteY5" fmla="*/ 4104456 h 4104456"/>
              <a:gd name="connsiteX6" fmla="*/ 0 w 2232247"/>
              <a:gd name="connsiteY6" fmla="*/ 0 h 4104456"/>
              <a:gd name="connsiteX0" fmla="*/ 0 w 2232247"/>
              <a:gd name="connsiteY0" fmla="*/ 0 h 4104456"/>
              <a:gd name="connsiteX1" fmla="*/ 2232247 w 2232247"/>
              <a:gd name="connsiteY1" fmla="*/ 0 h 4104456"/>
              <a:gd name="connsiteX2" fmla="*/ 2232247 w 2232247"/>
              <a:gd name="connsiteY2" fmla="*/ 1656184 h 4104456"/>
              <a:gd name="connsiteX3" fmla="*/ 1440160 w 2232247"/>
              <a:gd name="connsiteY3" fmla="*/ 2304256 h 4104456"/>
              <a:gd name="connsiteX4" fmla="*/ 1368152 w 2232247"/>
              <a:gd name="connsiteY4" fmla="*/ 4104456 h 4104456"/>
              <a:gd name="connsiteX5" fmla="*/ 0 w 2232247"/>
              <a:gd name="connsiteY5" fmla="*/ 4104456 h 4104456"/>
              <a:gd name="connsiteX6" fmla="*/ 0 w 2232247"/>
              <a:gd name="connsiteY6" fmla="*/ 0 h 4104456"/>
              <a:gd name="connsiteX0" fmla="*/ 0 w 2232247"/>
              <a:gd name="connsiteY0" fmla="*/ 0 h 4104456"/>
              <a:gd name="connsiteX1" fmla="*/ 2232247 w 2232247"/>
              <a:gd name="connsiteY1" fmla="*/ 0 h 4104456"/>
              <a:gd name="connsiteX2" fmla="*/ 2232247 w 2232247"/>
              <a:gd name="connsiteY2" fmla="*/ 1656184 h 4104456"/>
              <a:gd name="connsiteX3" fmla="*/ 1440160 w 2232247"/>
              <a:gd name="connsiteY3" fmla="*/ 2304256 h 4104456"/>
              <a:gd name="connsiteX4" fmla="*/ 1368152 w 2232247"/>
              <a:gd name="connsiteY4" fmla="*/ 4104456 h 4104456"/>
              <a:gd name="connsiteX5" fmla="*/ 0 w 2232247"/>
              <a:gd name="connsiteY5" fmla="*/ 4104456 h 4104456"/>
              <a:gd name="connsiteX6" fmla="*/ 0 w 2232247"/>
              <a:gd name="connsiteY6" fmla="*/ 0 h 4104456"/>
              <a:gd name="connsiteX0" fmla="*/ 0 w 2232247"/>
              <a:gd name="connsiteY0" fmla="*/ 0 h 4104456"/>
              <a:gd name="connsiteX1" fmla="*/ 2232247 w 2232247"/>
              <a:gd name="connsiteY1" fmla="*/ 0 h 4104456"/>
              <a:gd name="connsiteX2" fmla="*/ 2232247 w 2232247"/>
              <a:gd name="connsiteY2" fmla="*/ 1656184 h 4104456"/>
              <a:gd name="connsiteX3" fmla="*/ 1368152 w 2232247"/>
              <a:gd name="connsiteY3" fmla="*/ 2304256 h 4104456"/>
              <a:gd name="connsiteX4" fmla="*/ 1368152 w 2232247"/>
              <a:gd name="connsiteY4" fmla="*/ 4104456 h 4104456"/>
              <a:gd name="connsiteX5" fmla="*/ 0 w 2232247"/>
              <a:gd name="connsiteY5" fmla="*/ 4104456 h 4104456"/>
              <a:gd name="connsiteX6" fmla="*/ 0 w 2232247"/>
              <a:gd name="connsiteY6" fmla="*/ 0 h 410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2247" h="4104456">
                <a:moveTo>
                  <a:pt x="0" y="0"/>
                </a:moveTo>
                <a:lnTo>
                  <a:pt x="2232247" y="0"/>
                </a:lnTo>
                <a:lnTo>
                  <a:pt x="2232247" y="1656184"/>
                </a:lnTo>
                <a:lnTo>
                  <a:pt x="1368152" y="2304256"/>
                </a:lnTo>
                <a:lnTo>
                  <a:pt x="1368152" y="4104456"/>
                </a:lnTo>
                <a:lnTo>
                  <a:pt x="0" y="41044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80000"/>
            </a:schemeClr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4" name="Freeform 83"/>
          <p:cNvSpPr/>
          <p:nvPr/>
        </p:nvSpPr>
        <p:spPr>
          <a:xfrm>
            <a:off x="5004048" y="2420888"/>
            <a:ext cx="2232247" cy="4104456"/>
          </a:xfrm>
          <a:custGeom>
            <a:avLst/>
            <a:gdLst>
              <a:gd name="connsiteX0" fmla="*/ 0 w 1368152"/>
              <a:gd name="connsiteY0" fmla="*/ 0 h 4104456"/>
              <a:gd name="connsiteX1" fmla="*/ 1368152 w 1368152"/>
              <a:gd name="connsiteY1" fmla="*/ 0 h 4104456"/>
              <a:gd name="connsiteX2" fmla="*/ 1368152 w 1368152"/>
              <a:gd name="connsiteY2" fmla="*/ 4104456 h 4104456"/>
              <a:gd name="connsiteX3" fmla="*/ 0 w 1368152"/>
              <a:gd name="connsiteY3" fmla="*/ 4104456 h 4104456"/>
              <a:gd name="connsiteX4" fmla="*/ 0 w 1368152"/>
              <a:gd name="connsiteY4" fmla="*/ 0 h 4104456"/>
              <a:gd name="connsiteX0" fmla="*/ 0 w 1368152"/>
              <a:gd name="connsiteY0" fmla="*/ 0 h 4104456"/>
              <a:gd name="connsiteX1" fmla="*/ 1368152 w 1368152"/>
              <a:gd name="connsiteY1" fmla="*/ 0 h 4104456"/>
              <a:gd name="connsiteX2" fmla="*/ 1356112 w 1368152"/>
              <a:gd name="connsiteY2" fmla="*/ 985376 h 4104456"/>
              <a:gd name="connsiteX3" fmla="*/ 1368152 w 1368152"/>
              <a:gd name="connsiteY3" fmla="*/ 4104456 h 4104456"/>
              <a:gd name="connsiteX4" fmla="*/ 0 w 1368152"/>
              <a:gd name="connsiteY4" fmla="*/ 4104456 h 4104456"/>
              <a:gd name="connsiteX5" fmla="*/ 0 w 1368152"/>
              <a:gd name="connsiteY5" fmla="*/ 0 h 4104456"/>
              <a:gd name="connsiteX0" fmla="*/ 0 w 1594171"/>
              <a:gd name="connsiteY0" fmla="*/ 0 h 4104456"/>
              <a:gd name="connsiteX1" fmla="*/ 1368152 w 1594171"/>
              <a:gd name="connsiteY1" fmla="*/ 0 h 4104456"/>
              <a:gd name="connsiteX2" fmla="*/ 1356112 w 1594171"/>
              <a:gd name="connsiteY2" fmla="*/ 985376 h 4104456"/>
              <a:gd name="connsiteX3" fmla="*/ 1356112 w 1594171"/>
              <a:gd name="connsiteY3" fmla="*/ 3332336 h 4104456"/>
              <a:gd name="connsiteX4" fmla="*/ 1368152 w 1594171"/>
              <a:gd name="connsiteY4" fmla="*/ 4104456 h 4104456"/>
              <a:gd name="connsiteX5" fmla="*/ 0 w 1594171"/>
              <a:gd name="connsiteY5" fmla="*/ 4104456 h 4104456"/>
              <a:gd name="connsiteX6" fmla="*/ 0 w 1594171"/>
              <a:gd name="connsiteY6" fmla="*/ 0 h 4104456"/>
              <a:gd name="connsiteX0" fmla="*/ 0 w 2376264"/>
              <a:gd name="connsiteY0" fmla="*/ 0 h 4104456"/>
              <a:gd name="connsiteX1" fmla="*/ 2376264 w 2376264"/>
              <a:gd name="connsiteY1" fmla="*/ 0 h 4104456"/>
              <a:gd name="connsiteX2" fmla="*/ 1356112 w 2376264"/>
              <a:gd name="connsiteY2" fmla="*/ 985376 h 4104456"/>
              <a:gd name="connsiteX3" fmla="*/ 1356112 w 2376264"/>
              <a:gd name="connsiteY3" fmla="*/ 3332336 h 4104456"/>
              <a:gd name="connsiteX4" fmla="*/ 1368152 w 2376264"/>
              <a:gd name="connsiteY4" fmla="*/ 4104456 h 4104456"/>
              <a:gd name="connsiteX5" fmla="*/ 0 w 2376264"/>
              <a:gd name="connsiteY5" fmla="*/ 4104456 h 4104456"/>
              <a:gd name="connsiteX6" fmla="*/ 0 w 2376264"/>
              <a:gd name="connsiteY6" fmla="*/ 0 h 4104456"/>
              <a:gd name="connsiteX0" fmla="*/ 0 w 2376264"/>
              <a:gd name="connsiteY0" fmla="*/ 0 h 4104456"/>
              <a:gd name="connsiteX1" fmla="*/ 2376264 w 2376264"/>
              <a:gd name="connsiteY1" fmla="*/ 0 h 4104456"/>
              <a:gd name="connsiteX2" fmla="*/ 2232247 w 2376264"/>
              <a:gd name="connsiteY2" fmla="*/ 1656184 h 4104456"/>
              <a:gd name="connsiteX3" fmla="*/ 1356112 w 2376264"/>
              <a:gd name="connsiteY3" fmla="*/ 3332336 h 4104456"/>
              <a:gd name="connsiteX4" fmla="*/ 1368152 w 2376264"/>
              <a:gd name="connsiteY4" fmla="*/ 4104456 h 4104456"/>
              <a:gd name="connsiteX5" fmla="*/ 0 w 2376264"/>
              <a:gd name="connsiteY5" fmla="*/ 4104456 h 4104456"/>
              <a:gd name="connsiteX6" fmla="*/ 0 w 2376264"/>
              <a:gd name="connsiteY6" fmla="*/ 0 h 4104456"/>
              <a:gd name="connsiteX0" fmla="*/ 0 w 2232247"/>
              <a:gd name="connsiteY0" fmla="*/ 0 h 4104456"/>
              <a:gd name="connsiteX1" fmla="*/ 2232247 w 2232247"/>
              <a:gd name="connsiteY1" fmla="*/ 0 h 4104456"/>
              <a:gd name="connsiteX2" fmla="*/ 2232247 w 2232247"/>
              <a:gd name="connsiteY2" fmla="*/ 1656184 h 4104456"/>
              <a:gd name="connsiteX3" fmla="*/ 1356112 w 2232247"/>
              <a:gd name="connsiteY3" fmla="*/ 3332336 h 4104456"/>
              <a:gd name="connsiteX4" fmla="*/ 1368152 w 2232247"/>
              <a:gd name="connsiteY4" fmla="*/ 4104456 h 4104456"/>
              <a:gd name="connsiteX5" fmla="*/ 0 w 2232247"/>
              <a:gd name="connsiteY5" fmla="*/ 4104456 h 4104456"/>
              <a:gd name="connsiteX6" fmla="*/ 0 w 2232247"/>
              <a:gd name="connsiteY6" fmla="*/ 0 h 4104456"/>
              <a:gd name="connsiteX0" fmla="*/ 0 w 2232247"/>
              <a:gd name="connsiteY0" fmla="*/ 0 h 4104456"/>
              <a:gd name="connsiteX1" fmla="*/ 2232247 w 2232247"/>
              <a:gd name="connsiteY1" fmla="*/ 0 h 4104456"/>
              <a:gd name="connsiteX2" fmla="*/ 2232247 w 2232247"/>
              <a:gd name="connsiteY2" fmla="*/ 1656184 h 4104456"/>
              <a:gd name="connsiteX3" fmla="*/ 1440160 w 2232247"/>
              <a:gd name="connsiteY3" fmla="*/ 2304256 h 4104456"/>
              <a:gd name="connsiteX4" fmla="*/ 1368152 w 2232247"/>
              <a:gd name="connsiteY4" fmla="*/ 4104456 h 4104456"/>
              <a:gd name="connsiteX5" fmla="*/ 0 w 2232247"/>
              <a:gd name="connsiteY5" fmla="*/ 4104456 h 4104456"/>
              <a:gd name="connsiteX6" fmla="*/ 0 w 2232247"/>
              <a:gd name="connsiteY6" fmla="*/ 0 h 4104456"/>
              <a:gd name="connsiteX0" fmla="*/ 0 w 2232247"/>
              <a:gd name="connsiteY0" fmla="*/ 0 h 4104456"/>
              <a:gd name="connsiteX1" fmla="*/ 2232247 w 2232247"/>
              <a:gd name="connsiteY1" fmla="*/ 0 h 4104456"/>
              <a:gd name="connsiteX2" fmla="*/ 2232247 w 2232247"/>
              <a:gd name="connsiteY2" fmla="*/ 1656184 h 4104456"/>
              <a:gd name="connsiteX3" fmla="*/ 1440160 w 2232247"/>
              <a:gd name="connsiteY3" fmla="*/ 2304256 h 4104456"/>
              <a:gd name="connsiteX4" fmla="*/ 1368152 w 2232247"/>
              <a:gd name="connsiteY4" fmla="*/ 4104456 h 4104456"/>
              <a:gd name="connsiteX5" fmla="*/ 0 w 2232247"/>
              <a:gd name="connsiteY5" fmla="*/ 4104456 h 4104456"/>
              <a:gd name="connsiteX6" fmla="*/ 0 w 2232247"/>
              <a:gd name="connsiteY6" fmla="*/ 0 h 4104456"/>
              <a:gd name="connsiteX0" fmla="*/ 0 w 2232247"/>
              <a:gd name="connsiteY0" fmla="*/ 0 h 4104456"/>
              <a:gd name="connsiteX1" fmla="*/ 2232247 w 2232247"/>
              <a:gd name="connsiteY1" fmla="*/ 0 h 4104456"/>
              <a:gd name="connsiteX2" fmla="*/ 2232247 w 2232247"/>
              <a:gd name="connsiteY2" fmla="*/ 1656184 h 4104456"/>
              <a:gd name="connsiteX3" fmla="*/ 1440160 w 2232247"/>
              <a:gd name="connsiteY3" fmla="*/ 2304256 h 4104456"/>
              <a:gd name="connsiteX4" fmla="*/ 1368152 w 2232247"/>
              <a:gd name="connsiteY4" fmla="*/ 4104456 h 4104456"/>
              <a:gd name="connsiteX5" fmla="*/ 0 w 2232247"/>
              <a:gd name="connsiteY5" fmla="*/ 4104456 h 4104456"/>
              <a:gd name="connsiteX6" fmla="*/ 0 w 2232247"/>
              <a:gd name="connsiteY6" fmla="*/ 0 h 4104456"/>
              <a:gd name="connsiteX0" fmla="*/ 0 w 2232247"/>
              <a:gd name="connsiteY0" fmla="*/ 0 h 4104456"/>
              <a:gd name="connsiteX1" fmla="*/ 2232247 w 2232247"/>
              <a:gd name="connsiteY1" fmla="*/ 0 h 4104456"/>
              <a:gd name="connsiteX2" fmla="*/ 2232247 w 2232247"/>
              <a:gd name="connsiteY2" fmla="*/ 1656184 h 4104456"/>
              <a:gd name="connsiteX3" fmla="*/ 1368152 w 2232247"/>
              <a:gd name="connsiteY3" fmla="*/ 2304256 h 4104456"/>
              <a:gd name="connsiteX4" fmla="*/ 1368152 w 2232247"/>
              <a:gd name="connsiteY4" fmla="*/ 4104456 h 4104456"/>
              <a:gd name="connsiteX5" fmla="*/ 0 w 2232247"/>
              <a:gd name="connsiteY5" fmla="*/ 4104456 h 4104456"/>
              <a:gd name="connsiteX6" fmla="*/ 0 w 2232247"/>
              <a:gd name="connsiteY6" fmla="*/ 0 h 410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2247" h="4104456">
                <a:moveTo>
                  <a:pt x="0" y="0"/>
                </a:moveTo>
                <a:lnTo>
                  <a:pt x="2232247" y="0"/>
                </a:lnTo>
                <a:lnTo>
                  <a:pt x="2232247" y="1656184"/>
                </a:lnTo>
                <a:lnTo>
                  <a:pt x="1368152" y="2304256"/>
                </a:lnTo>
                <a:lnTo>
                  <a:pt x="1368152" y="4104456"/>
                </a:lnTo>
                <a:lnTo>
                  <a:pt x="0" y="410445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80000"/>
            </a:schemeClr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3" name="Rectangle 82"/>
          <p:cNvSpPr/>
          <p:nvPr/>
        </p:nvSpPr>
        <p:spPr>
          <a:xfrm>
            <a:off x="899592" y="2420888"/>
            <a:ext cx="2376264" cy="4104456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I/O (2/)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I/O system in QEMU’s world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-751548" y="4504077"/>
            <a:ext cx="3024338" cy="10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 flipH="1">
            <a:off x="255434" y="417891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92494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CPU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8495" y="292494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IO</a:t>
            </a:r>
            <a:endParaRPr lang="zh-TW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971600" y="371703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83965" y="5660851"/>
            <a:ext cx="129614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448558" y="4544330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31640" y="4077072"/>
            <a:ext cx="1512168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1331640" y="4933464"/>
            <a:ext cx="1512168" cy="79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331640" y="4653136"/>
            <a:ext cx="1512168" cy="7200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76358" y="242088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CPU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8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66058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521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02162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9" name="Oval 18"/>
          <p:cNvSpPr/>
          <p:nvPr/>
        </p:nvSpPr>
        <p:spPr>
          <a:xfrm>
            <a:off x="2771800" y="4293096"/>
            <a:ext cx="144016" cy="14401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96605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1487626" y="4473116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684143" y="4356721"/>
            <a:ext cx="4176463" cy="16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 flipH="1">
            <a:off x="4270525" y="345883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58699" y="242088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CPU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3586" y="242088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IO</a:t>
            </a:r>
            <a:endParaRPr lang="zh-TW" alt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986691" y="3212976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259935" y="5373218"/>
            <a:ext cx="216024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6617138" y="3889962"/>
            <a:ext cx="503262" cy="14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46731" y="3573016"/>
            <a:ext cx="1512168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5364089" y="4149080"/>
            <a:ext cx="149481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5364088" y="4005064"/>
            <a:ext cx="1488136" cy="1440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58699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94803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58699" y="4437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5" name="Oval 34"/>
          <p:cNvSpPr/>
          <p:nvPr/>
        </p:nvSpPr>
        <p:spPr>
          <a:xfrm>
            <a:off x="6786891" y="3789040"/>
            <a:ext cx="144016" cy="14401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1115616" y="3789040"/>
            <a:ext cx="432048" cy="14401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1115616" y="5157192"/>
            <a:ext cx="432048" cy="7200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5124030" y="3284984"/>
            <a:ext cx="432048" cy="14401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5148064" y="4437112"/>
            <a:ext cx="432048" cy="7200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7358263" y="3861445"/>
            <a:ext cx="2159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6625022" y="5336418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6852222" y="4941167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876256" y="5589240"/>
            <a:ext cx="151216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76256" y="5445224"/>
            <a:ext cx="1512168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446778" y="4293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510674" y="4715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46778" y="5877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94803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213697" y="4653136"/>
            <a:ext cx="432048" cy="14401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6804248" y="5229200"/>
            <a:ext cx="144016" cy="14401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6948264" y="3645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1067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rot="5400000">
            <a:off x="8065182" y="6128506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44208" y="508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172400" y="5877272"/>
            <a:ext cx="432048" cy="7200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How PQEMU Works For Multi-core Guest</a:t>
            </a:r>
            <a:endParaRPr lang="zh-TW" altLang="en-US" sz="3600" dirty="0"/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1476375" y="3246303"/>
            <a:ext cx="402188" cy="40214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G0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1476375" y="3750646"/>
            <a:ext cx="402188" cy="40214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G1</a:t>
            </a:r>
          </a:p>
        </p:txBody>
      </p:sp>
      <p:sp>
        <p:nvSpPr>
          <p:cNvPr id="7" name="Oval 28"/>
          <p:cNvSpPr>
            <a:spLocks noChangeArrowheads="1"/>
          </p:cNvSpPr>
          <p:nvPr/>
        </p:nvSpPr>
        <p:spPr bwMode="auto">
          <a:xfrm>
            <a:off x="1476375" y="4252767"/>
            <a:ext cx="402188" cy="40214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G2</a:t>
            </a:r>
          </a:p>
        </p:txBody>
      </p:sp>
      <p:sp>
        <p:nvSpPr>
          <p:cNvPr id="8" name="Oval 29"/>
          <p:cNvSpPr>
            <a:spLocks noChangeArrowheads="1"/>
          </p:cNvSpPr>
          <p:nvPr/>
        </p:nvSpPr>
        <p:spPr bwMode="auto">
          <a:xfrm>
            <a:off x="1476375" y="4757110"/>
            <a:ext cx="402188" cy="40214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G3</a:t>
            </a: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3996161" y="3244081"/>
            <a:ext cx="402188" cy="4021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T0</a:t>
            </a:r>
          </a:p>
        </p:txBody>
      </p:sp>
      <p:sp>
        <p:nvSpPr>
          <p:cNvPr id="10" name="AutoShape 31"/>
          <p:cNvSpPr>
            <a:spLocks noChangeArrowheads="1"/>
          </p:cNvSpPr>
          <p:nvPr/>
        </p:nvSpPr>
        <p:spPr bwMode="auto">
          <a:xfrm>
            <a:off x="7020348" y="3212976"/>
            <a:ext cx="504402" cy="435468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1200"/>
              <a:t>P0</a:t>
            </a:r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>
            <a:off x="4398349" y="3446262"/>
            <a:ext cx="2721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" name="Line 33"/>
          <p:cNvSpPr>
            <a:spLocks noChangeShapeType="1"/>
          </p:cNvSpPr>
          <p:nvPr/>
        </p:nvSpPr>
        <p:spPr bwMode="auto">
          <a:xfrm>
            <a:off x="1878563" y="3446262"/>
            <a:ext cx="21175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 flipV="1">
            <a:off x="1878563" y="3948384"/>
            <a:ext cx="21175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" name="Line 35"/>
          <p:cNvSpPr>
            <a:spLocks noChangeShapeType="1"/>
          </p:cNvSpPr>
          <p:nvPr/>
        </p:nvSpPr>
        <p:spPr bwMode="auto">
          <a:xfrm flipV="1">
            <a:off x="1878563" y="4452727"/>
            <a:ext cx="21175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 flipV="1">
            <a:off x="1878563" y="4957069"/>
            <a:ext cx="21175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3996161" y="3748424"/>
            <a:ext cx="402188" cy="4021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T1</a:t>
            </a:r>
          </a:p>
        </p:txBody>
      </p:sp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3996161" y="4252767"/>
            <a:ext cx="402188" cy="4021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T2</a:t>
            </a: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3996161" y="4757110"/>
            <a:ext cx="402188" cy="4021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200"/>
              <a:t>T3</a:t>
            </a: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7020348" y="3715097"/>
            <a:ext cx="504402" cy="435468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1200"/>
              <a:t>P1</a:t>
            </a:r>
          </a:p>
        </p:txBody>
      </p:sp>
      <p:sp>
        <p:nvSpPr>
          <p:cNvPr id="20" name="Line 41"/>
          <p:cNvSpPr>
            <a:spLocks noChangeShapeType="1"/>
          </p:cNvSpPr>
          <p:nvPr/>
        </p:nvSpPr>
        <p:spPr bwMode="auto">
          <a:xfrm>
            <a:off x="4398349" y="3948384"/>
            <a:ext cx="2721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" name="AutoShape 42"/>
          <p:cNvSpPr>
            <a:spLocks noChangeArrowheads="1"/>
          </p:cNvSpPr>
          <p:nvPr/>
        </p:nvSpPr>
        <p:spPr bwMode="auto">
          <a:xfrm>
            <a:off x="7020348" y="4219440"/>
            <a:ext cx="504402" cy="435468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1200"/>
              <a:t>P2</a:t>
            </a: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4398349" y="4452727"/>
            <a:ext cx="2721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AutoShape 44"/>
          <p:cNvSpPr>
            <a:spLocks noChangeArrowheads="1"/>
          </p:cNvSpPr>
          <p:nvPr/>
        </p:nvSpPr>
        <p:spPr bwMode="auto">
          <a:xfrm>
            <a:off x="7020348" y="4723783"/>
            <a:ext cx="504402" cy="435468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1200"/>
              <a:t>P3</a:t>
            </a:r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>
            <a:off x="4398349" y="4957069"/>
            <a:ext cx="2721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042988" y="2628304"/>
            <a:ext cx="1636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Guest processor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3247826" y="2628304"/>
            <a:ext cx="19002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Thread on host</a:t>
            </a:r>
            <a:r>
              <a:rPr kumimoji="0" lang="en-US" altLang="zh-TW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machine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642100" y="2628304"/>
            <a:ext cx="13509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Physical core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495748" y="2028229"/>
            <a:ext cx="15001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QEMU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4932040" y="2000175"/>
            <a:ext cx="2501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Host OS scheduler</a:t>
            </a:r>
          </a:p>
        </p:txBody>
      </p:sp>
      <p:sp>
        <p:nvSpPr>
          <p:cNvPr id="30" name="AutoShape 22"/>
          <p:cNvSpPr>
            <a:spLocks/>
          </p:cNvSpPr>
          <p:nvPr/>
        </p:nvSpPr>
        <p:spPr bwMode="auto">
          <a:xfrm rot="5400000">
            <a:off x="2733823" y="1318073"/>
            <a:ext cx="291977" cy="2376264"/>
          </a:xfrm>
          <a:prstGeom prst="leftBrace">
            <a:avLst>
              <a:gd name="adj1" fmla="val 5410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AutoShape 23"/>
          <p:cNvSpPr>
            <a:spLocks/>
          </p:cNvSpPr>
          <p:nvPr/>
        </p:nvSpPr>
        <p:spPr bwMode="auto">
          <a:xfrm rot="5400000">
            <a:off x="5431892" y="1157051"/>
            <a:ext cx="343271" cy="2639120"/>
          </a:xfrm>
          <a:prstGeom prst="leftBrace">
            <a:avLst>
              <a:gd name="adj1" fmla="val 8208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I/O (3/)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Sequential device access pattern</a:t>
            </a:r>
          </a:p>
          <a:p>
            <a:pPr lvl="1"/>
            <a:r>
              <a:rPr lang="en-US" altLang="zh-TW" dirty="0" smtClean="0"/>
              <a:t>Enforced by OS, not hardware</a:t>
            </a:r>
          </a:p>
          <a:p>
            <a:r>
              <a:rPr lang="en-US" altLang="zh-TW" dirty="0" smtClean="0"/>
              <a:t>QEMU’s I/O device model</a:t>
            </a:r>
          </a:p>
          <a:p>
            <a:pPr lvl="1"/>
            <a:r>
              <a:rPr lang="en-US" altLang="zh-TW" dirty="0" smtClean="0"/>
              <a:t>Assume no race-condition</a:t>
            </a:r>
          </a:p>
          <a:p>
            <a:pPr lvl="2"/>
            <a:r>
              <a:rPr lang="en-US" altLang="zh-TW" dirty="0" smtClean="0"/>
              <a:t>Re-entrant device emulation functions? not required</a:t>
            </a:r>
          </a:p>
          <a:p>
            <a:pPr lvl="1"/>
            <a:r>
              <a:rPr lang="en-US" altLang="zh-TW" dirty="0" smtClean="0"/>
              <a:t>Finish before executing next guest instruction</a:t>
            </a:r>
          </a:p>
          <a:p>
            <a:pPr lvl="2"/>
            <a:r>
              <a:rPr lang="en-US" altLang="zh-TW" dirty="0" smtClean="0"/>
              <a:t>Synchronized to this CPU (self)</a:t>
            </a:r>
          </a:p>
          <a:p>
            <a:pPr lvl="2"/>
            <a:r>
              <a:rPr lang="en-US" altLang="zh-TW" dirty="0" smtClean="0"/>
              <a:t>Synchronized to other CPU (non weakly-order region)</a:t>
            </a:r>
          </a:p>
          <a:p>
            <a:pPr lvl="1"/>
            <a:r>
              <a:rPr lang="en-US" altLang="zh-TW" dirty="0" smtClean="0"/>
              <a:t>No memory serialization problem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I/O (4/)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lvl="1"/>
            <a:r>
              <a:rPr lang="en-US" altLang="zh-TW" dirty="0" smtClean="0"/>
              <a:t>SMC from memory-content-modifying device</a:t>
            </a:r>
          </a:p>
          <a:p>
            <a:pPr lvl="2"/>
            <a:r>
              <a:rPr lang="en-US" altLang="zh-TW" dirty="0" smtClean="0"/>
              <a:t>Overwrite a translated code page by DMA</a:t>
            </a:r>
          </a:p>
          <a:p>
            <a:pPr lvl="2"/>
            <a:r>
              <a:rPr lang="en-US" altLang="zh-TW" dirty="0" smtClean="0"/>
              <a:t>Trigger </a:t>
            </a:r>
            <a:r>
              <a:rPr lang="en-US" altLang="zh-TW" i="1" dirty="0" smtClean="0"/>
              <a:t>Invalidate</a:t>
            </a:r>
            <a:r>
              <a:rPr lang="en-US" altLang="zh-TW" dirty="0" smtClean="0"/>
              <a:t> CPU event</a:t>
            </a:r>
          </a:p>
          <a:p>
            <a:r>
              <a:rPr lang="en-US" altLang="zh-TW" dirty="0" smtClean="0"/>
              <a:t>The dark side of this I/O model</a:t>
            </a:r>
          </a:p>
          <a:p>
            <a:pPr lvl="1"/>
            <a:r>
              <a:rPr lang="en-US" altLang="zh-TW" dirty="0" smtClean="0"/>
              <a:t>Waste the parallelism between CPU and I/O</a:t>
            </a:r>
          </a:p>
          <a:p>
            <a:pPr lvl="2"/>
            <a:r>
              <a:rPr lang="en-US" altLang="zh-TW" dirty="0" smtClean="0"/>
              <a:t>Use host OS to alleviate data-moving operations (</a:t>
            </a:r>
            <a:r>
              <a:rPr lang="en-US" altLang="zh-TW" dirty="0" err="1" smtClean="0"/>
              <a:t>aio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I/O completes in no time (from guest binary’s point of view)</a:t>
            </a:r>
          </a:p>
          <a:p>
            <a:pPr lvl="2"/>
            <a:r>
              <a:rPr lang="en-US" altLang="zh-TW" dirty="0" smtClean="0"/>
              <a:t>Violate the characteristic of a real hardware</a:t>
            </a:r>
          </a:p>
          <a:p>
            <a:pPr lvl="2"/>
            <a:r>
              <a:rPr lang="en-US" altLang="zh-TW" dirty="0" smtClean="0"/>
              <a:t>Case from our PQEMU</a:t>
            </a:r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I/O (5/)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Problem: guest console (from UART) sometimes will freeze</a:t>
            </a:r>
          </a:p>
          <a:p>
            <a:pPr lvl="1"/>
            <a:r>
              <a:rPr lang="en-US" altLang="zh-TW" dirty="0" smtClean="0"/>
              <a:t>Linux employs an facility to turn off “spurious” interrupt lines</a:t>
            </a:r>
          </a:p>
          <a:p>
            <a:pPr lvl="1"/>
            <a:r>
              <a:rPr lang="en-US" altLang="zh-TW" dirty="0" smtClean="0"/>
              <a:t>Pseudo UART generates “a lot” spurious IRQs</a:t>
            </a:r>
          </a:p>
          <a:p>
            <a:pPr lvl="2"/>
            <a:r>
              <a:rPr lang="en-US" altLang="zh-TW" dirty="0" smtClean="0"/>
              <a:t>Eventually UART IRQ is disabled, and we are dead</a:t>
            </a:r>
          </a:p>
          <a:p>
            <a:pPr lvl="1"/>
            <a:r>
              <a:rPr lang="en-US" altLang="zh-TW" dirty="0" smtClean="0"/>
              <a:t>But we still could login from VNC/SDL interface</a:t>
            </a:r>
          </a:p>
          <a:p>
            <a:pPr lvl="2"/>
            <a:r>
              <a:rPr lang="en-US" altLang="zh-TW" dirty="0" smtClean="0"/>
              <a:t>VGA/keyboard are alive</a:t>
            </a:r>
          </a:p>
          <a:p>
            <a:pPr lvl="2"/>
            <a:r>
              <a:rPr lang="en-US" altLang="zh-TW" dirty="0" smtClean="0"/>
              <a:t>Guest Linux works perfectly</a:t>
            </a:r>
            <a:endParaRPr lang="zh-TW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I/O – Future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Classification of I/O registers</a:t>
            </a:r>
          </a:p>
          <a:p>
            <a:pPr lvl="1"/>
            <a:r>
              <a:rPr lang="en-US" altLang="zh-TW" dirty="0" smtClean="0"/>
              <a:t>Setup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Operational</a:t>
            </a:r>
          </a:p>
          <a:p>
            <a:pPr lvl="1"/>
            <a:r>
              <a:rPr lang="en-US" altLang="zh-TW" dirty="0" smtClean="0"/>
              <a:t>Interrupt (status)</a:t>
            </a:r>
          </a:p>
          <a:p>
            <a:r>
              <a:rPr lang="en-US" altLang="zh-TW" dirty="0" smtClean="0"/>
              <a:t>Move the </a:t>
            </a:r>
            <a:r>
              <a:rPr lang="en-US" altLang="zh-TW" i="1" dirty="0" smtClean="0"/>
              <a:t>operational</a:t>
            </a:r>
            <a:r>
              <a:rPr lang="en-US" altLang="zh-TW" dirty="0" smtClean="0"/>
              <a:t> parts to an I/O thread</a:t>
            </a:r>
          </a:p>
          <a:p>
            <a:pPr lvl="1"/>
            <a:r>
              <a:rPr lang="en-US" altLang="zh-TW" dirty="0" smtClean="0"/>
              <a:t>Synchronization between CPU and I/O threads</a:t>
            </a:r>
          </a:p>
          <a:p>
            <a:endParaRPr lang="en-US" altLang="zh-TW" dirty="0" smtClean="0"/>
          </a:p>
          <a:p>
            <a:r>
              <a:rPr lang="en-US" altLang="zh-TW" sz="2000" dirty="0" smtClean="0"/>
              <a:t>Survey list</a:t>
            </a:r>
          </a:p>
          <a:p>
            <a:pPr lvl="1"/>
            <a:r>
              <a:rPr lang="en-US" altLang="zh-TW" sz="1800" dirty="0" smtClean="0"/>
              <a:t>ARM: PL011(UART), PL031(RTC), PL050(KMI), PL080(DMA), PL110(LCD control)</a:t>
            </a:r>
          </a:p>
          <a:p>
            <a:pPr lvl="1"/>
            <a:r>
              <a:rPr lang="en-US" altLang="zh-TW" sz="1800" dirty="0" smtClean="0"/>
              <a:t>Peripheral: SMSC91c111(</a:t>
            </a:r>
            <a:r>
              <a:rPr lang="en-US" altLang="zh-TW" sz="1800" dirty="0" err="1" smtClean="0"/>
              <a:t>ethernet</a:t>
            </a:r>
            <a:r>
              <a:rPr lang="en-US" altLang="zh-TW" sz="1800" dirty="0" smtClean="0"/>
              <a:t>), PHILIPS ISP1716(USB 2.0 host controller)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36906" y="1772816"/>
          <a:ext cx="7451518" cy="3254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304"/>
                <a:gridCol w="5961214"/>
              </a:tblGrid>
              <a:tr h="379178">
                <a:tc gridSpan="2">
                  <a:txBody>
                    <a:bodyPr/>
                    <a:lstStyle/>
                    <a:p>
                      <a:r>
                        <a:rPr lang="en-US" altLang="zh-TW" sz="1800" i="1" dirty="0" smtClean="0"/>
                        <a:t>Experimental </a:t>
                      </a:r>
                      <a:r>
                        <a:rPr lang="en-US" altLang="zh-TW" sz="1800" i="1" baseline="0" dirty="0" smtClean="0"/>
                        <a:t> Parameters</a:t>
                      </a:r>
                      <a:endParaRPr lang="zh-TW" altLang="en-US" sz="1800" i="1" dirty="0"/>
                    </a:p>
                  </a:txBody>
                  <a:tcPr marL="112210" marR="112210" marT="56105" marB="5610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i="1" dirty="0"/>
                    </a:p>
                  </a:txBody>
                  <a:tcPr/>
                </a:tc>
              </a:tr>
              <a:tr h="379178">
                <a:tc>
                  <a:txBody>
                    <a:bodyPr/>
                    <a:lstStyle/>
                    <a:p>
                      <a:r>
                        <a:rPr lang="en-US" altLang="zh-TW" sz="1800" i="1" dirty="0" smtClean="0"/>
                        <a:t>Benchmark</a:t>
                      </a:r>
                      <a:endParaRPr lang="zh-TW" altLang="en-US" sz="1800" i="1" dirty="0"/>
                    </a:p>
                  </a:txBody>
                  <a:tcPr marL="112210" marR="112210" marT="56105" marB="56105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i="1" dirty="0" smtClean="0"/>
                        <a:t>Splash-2</a:t>
                      </a:r>
                      <a:r>
                        <a:rPr lang="en-US" altLang="zh-TW" sz="1800" i="1" baseline="0" dirty="0" smtClean="0"/>
                        <a:t> programs for ARM v6 ISA</a:t>
                      </a:r>
                      <a:endParaRPr lang="zh-TW" altLang="en-US" sz="1800" i="1" dirty="0"/>
                    </a:p>
                  </a:txBody>
                  <a:tcPr marL="112210" marR="112210" marT="56105" marB="56105" anchor="ctr"/>
                </a:tc>
              </a:tr>
              <a:tr h="455075">
                <a:tc>
                  <a:txBody>
                    <a:bodyPr/>
                    <a:lstStyle/>
                    <a:p>
                      <a:r>
                        <a:rPr lang="en-US" altLang="zh-TW" sz="1800" i="1" dirty="0" smtClean="0"/>
                        <a:t>Guest </a:t>
                      </a:r>
                      <a:r>
                        <a:rPr lang="en-US" altLang="zh-TW" sz="1800" i="1" baseline="0" dirty="0" smtClean="0"/>
                        <a:t>OS</a:t>
                      </a:r>
                      <a:endParaRPr lang="zh-TW" altLang="en-US" sz="1800" i="1" dirty="0"/>
                    </a:p>
                  </a:txBody>
                  <a:tcPr marL="112210" marR="112210" marT="56105" marB="56105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i="1" dirty="0" smtClean="0"/>
                        <a:t>Linux 2.6.27</a:t>
                      </a:r>
                      <a:endParaRPr lang="zh-TW" altLang="en-US" sz="1800" i="1" dirty="0"/>
                    </a:p>
                  </a:txBody>
                  <a:tcPr marL="112210" marR="112210" marT="56105" marB="56105" anchor="ctr"/>
                </a:tc>
              </a:tr>
              <a:tr h="455075">
                <a:tc>
                  <a:txBody>
                    <a:bodyPr/>
                    <a:lstStyle/>
                    <a:p>
                      <a:r>
                        <a:rPr lang="en-US" altLang="zh-TW" sz="1800" i="1" dirty="0" smtClean="0"/>
                        <a:t>Guest </a:t>
                      </a:r>
                      <a:r>
                        <a:rPr lang="en-US" altLang="zh-TW" sz="1800" i="1" baseline="0" dirty="0" smtClean="0"/>
                        <a:t>HW</a:t>
                      </a:r>
                      <a:endParaRPr lang="zh-TW" altLang="en-US" sz="1800" i="1" dirty="0"/>
                    </a:p>
                  </a:txBody>
                  <a:tcPr marL="112210" marR="112210" marT="56105" marB="56105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i="1" dirty="0" smtClean="0"/>
                        <a:t>ARM</a:t>
                      </a:r>
                      <a:r>
                        <a:rPr lang="en-US" altLang="zh-TW" sz="1800" i="1" baseline="0" dirty="0" smtClean="0"/>
                        <a:t> 11 MPCore architecture (x4 ARM 11 processor)</a:t>
                      </a:r>
                      <a:endParaRPr lang="zh-TW" altLang="en-US" sz="1800" i="1" dirty="0"/>
                    </a:p>
                  </a:txBody>
                  <a:tcPr marL="112210" marR="112210" marT="56105" marB="56105" anchor="ctr"/>
                </a:tc>
              </a:tr>
              <a:tr h="455075">
                <a:tc>
                  <a:txBody>
                    <a:bodyPr/>
                    <a:lstStyle/>
                    <a:p>
                      <a:r>
                        <a:rPr lang="en-US" altLang="zh-TW" sz="1800" i="1" dirty="0" smtClean="0"/>
                        <a:t>Emulator</a:t>
                      </a:r>
                      <a:endParaRPr lang="zh-TW" altLang="en-US" sz="1800" i="1" dirty="0"/>
                    </a:p>
                  </a:txBody>
                  <a:tcPr marL="112210" marR="112210" marT="56105" marB="56105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i="1" dirty="0" smtClean="0"/>
                        <a:t>QEMU</a:t>
                      </a:r>
                      <a:r>
                        <a:rPr lang="en-US" altLang="zh-TW" sz="1800" i="1" baseline="0" dirty="0" smtClean="0"/>
                        <a:t> 0.12.1 with parallel emulation model (UCC &amp; SCC)</a:t>
                      </a:r>
                      <a:endParaRPr lang="zh-TW" altLang="en-US" sz="1800" i="1" dirty="0"/>
                    </a:p>
                  </a:txBody>
                  <a:tcPr marL="112210" marR="112210" marT="56105" marB="56105" anchor="ctr"/>
                </a:tc>
              </a:tr>
              <a:tr h="455075">
                <a:tc>
                  <a:txBody>
                    <a:bodyPr/>
                    <a:lstStyle/>
                    <a:p>
                      <a:r>
                        <a:rPr lang="en-US" altLang="zh-TW" sz="1800" i="1" dirty="0" smtClean="0"/>
                        <a:t>Host</a:t>
                      </a:r>
                      <a:r>
                        <a:rPr lang="en-US" altLang="zh-TW" sz="1800" i="1" baseline="0" dirty="0" smtClean="0"/>
                        <a:t> OS</a:t>
                      </a:r>
                      <a:endParaRPr lang="zh-TW" altLang="en-US" sz="1800" i="1" dirty="0"/>
                    </a:p>
                  </a:txBody>
                  <a:tcPr marL="112210" marR="112210" marT="56105" marB="56105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i="1" dirty="0" smtClean="0"/>
                        <a:t>x86_64</a:t>
                      </a:r>
                      <a:r>
                        <a:rPr lang="en-US" altLang="zh-TW" sz="1800" i="1" baseline="0" dirty="0" smtClean="0"/>
                        <a:t> </a:t>
                      </a:r>
                      <a:r>
                        <a:rPr lang="en-US" altLang="zh-TW" sz="1800" i="1" dirty="0" smtClean="0"/>
                        <a:t>Fedora</a:t>
                      </a:r>
                      <a:r>
                        <a:rPr lang="en-US" altLang="zh-TW" sz="1800" i="1" baseline="0" dirty="0" smtClean="0"/>
                        <a:t> 12 </a:t>
                      </a:r>
                      <a:r>
                        <a:rPr lang="en-US" altLang="zh-TW" sz="1800" i="1" dirty="0" smtClean="0"/>
                        <a:t>Linux (2.6.31.12)</a:t>
                      </a:r>
                      <a:endParaRPr lang="zh-TW" altLang="en-US" sz="1800" i="1" dirty="0"/>
                    </a:p>
                  </a:txBody>
                  <a:tcPr marL="112210" marR="112210" marT="56105" marB="56105" anchor="ctr"/>
                </a:tc>
              </a:tr>
              <a:tr h="455075">
                <a:tc>
                  <a:txBody>
                    <a:bodyPr/>
                    <a:lstStyle/>
                    <a:p>
                      <a:r>
                        <a:rPr lang="en-US" altLang="zh-TW" sz="1800" i="1" dirty="0" smtClean="0"/>
                        <a:t>Host Machine</a:t>
                      </a:r>
                      <a:endParaRPr lang="zh-TW" altLang="en-US" sz="1800" i="1" dirty="0"/>
                    </a:p>
                  </a:txBody>
                  <a:tcPr marL="112210" marR="112210" marT="56105" marB="56105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i="1" dirty="0" smtClean="0"/>
                        <a:t>Intel</a:t>
                      </a:r>
                      <a:r>
                        <a:rPr lang="en-US" altLang="zh-TW" sz="1800" i="1" baseline="0" dirty="0" smtClean="0"/>
                        <a:t> </a:t>
                      </a:r>
                      <a:r>
                        <a:rPr lang="en-US" altLang="zh-TW" sz="1800" i="1" dirty="0" smtClean="0"/>
                        <a:t> Core</a:t>
                      </a:r>
                      <a:r>
                        <a:rPr lang="en-US" altLang="zh-TW" sz="1800" i="1" baseline="0" dirty="0" smtClean="0"/>
                        <a:t> </a:t>
                      </a:r>
                      <a:r>
                        <a:rPr lang="en-US" altLang="zh-TW" sz="1800" i="1" dirty="0" smtClean="0"/>
                        <a:t>i7 Quad Cores (4</a:t>
                      </a:r>
                      <a:r>
                        <a:rPr lang="en-US" altLang="zh-TW" sz="1800" i="1" baseline="0" dirty="0" smtClean="0"/>
                        <a:t> cores, 8 SMT</a:t>
                      </a:r>
                      <a:r>
                        <a:rPr lang="en-US" altLang="zh-TW" sz="1800" i="1" dirty="0" smtClean="0"/>
                        <a:t>)</a:t>
                      </a:r>
                      <a:endParaRPr lang="zh-TW" altLang="en-US" sz="1800" i="1" dirty="0"/>
                    </a:p>
                  </a:txBody>
                  <a:tcPr marL="112210" marR="112210" marT="56105" marB="56105" anchor="ctr"/>
                </a:tc>
              </a:tr>
            </a:tbl>
          </a:graphicData>
        </a:graphic>
      </p:graphicFrame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400" dirty="0" smtClean="0"/>
              <a:t>Experiment Environment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012" y="1412776"/>
            <a:ext cx="885948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46" y="4077072"/>
            <a:ext cx="887095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字方塊 86"/>
          <p:cNvSpPr txBox="1"/>
          <p:nvPr/>
        </p:nvSpPr>
        <p:spPr>
          <a:xfrm>
            <a:off x="2458695" y="4088105"/>
            <a:ext cx="673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i="1" dirty="0" smtClean="0"/>
              <a:t>SMC</a:t>
            </a:r>
            <a:endParaRPr lang="zh-TW" altLang="en-US" sz="1200" i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419872" y="12077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Hit</a:t>
            </a:r>
            <a:endParaRPr lang="zh-TW" altLang="en-US" sz="1200" i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652120" y="1409278"/>
            <a:ext cx="523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i="1" dirty="0" smtClean="0"/>
              <a:t>Miss</a:t>
            </a:r>
            <a:endParaRPr lang="zh-TW" altLang="en-US" sz="1200" i="1" dirty="0"/>
          </a:p>
        </p:txBody>
      </p:sp>
      <p:sp>
        <p:nvSpPr>
          <p:cNvPr id="42" name="矩形 41"/>
          <p:cNvSpPr/>
          <p:nvPr/>
        </p:nvSpPr>
        <p:spPr>
          <a:xfrm>
            <a:off x="3223234" y="960983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Find Fast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19182" y="2190333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Build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23234" y="3879914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Execute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07314" y="3409255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Unchain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51130" y="4869160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Restore</a:t>
            </a:r>
          </a:p>
        </p:txBody>
      </p:sp>
      <p:sp>
        <p:nvSpPr>
          <p:cNvPr id="57" name="矩形 56"/>
          <p:cNvSpPr/>
          <p:nvPr/>
        </p:nvSpPr>
        <p:spPr>
          <a:xfrm>
            <a:off x="7499402" y="1215619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Flush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肘形接點 60"/>
          <p:cNvCxnSpPr>
            <a:stCxn id="43" idx="6"/>
            <a:endCxn id="49" idx="0"/>
          </p:cNvCxnSpPr>
          <p:nvPr/>
        </p:nvCxnSpPr>
        <p:spPr>
          <a:xfrm>
            <a:off x="2411759" y="302380"/>
            <a:ext cx="1376461" cy="1742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42" idx="3"/>
            <a:endCxn id="74" idx="0"/>
          </p:cNvCxnSpPr>
          <p:nvPr/>
        </p:nvCxnSpPr>
        <p:spPr>
          <a:xfrm flipV="1">
            <a:off x="4353206" y="166844"/>
            <a:ext cx="1730962" cy="948028"/>
          </a:xfrm>
          <a:prstGeom prst="bentConnector4">
            <a:avLst>
              <a:gd name="adj1" fmla="val 20375"/>
              <a:gd name="adj2" fmla="val 11396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48" idx="2"/>
            <a:endCxn id="411" idx="3"/>
          </p:cNvCxnSpPr>
          <p:nvPr/>
        </p:nvCxnSpPr>
        <p:spPr>
          <a:xfrm rot="5400000">
            <a:off x="3032918" y="3566533"/>
            <a:ext cx="134144" cy="13764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48" idx="3"/>
            <a:endCxn id="69" idx="1"/>
          </p:cNvCxnSpPr>
          <p:nvPr/>
        </p:nvCxnSpPr>
        <p:spPr>
          <a:xfrm>
            <a:off x="4353206" y="4033803"/>
            <a:ext cx="21630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2" idx="2"/>
            <a:endCxn id="56" idx="0"/>
          </p:cNvCxnSpPr>
          <p:nvPr/>
        </p:nvCxnSpPr>
        <p:spPr>
          <a:xfrm rot="5400000">
            <a:off x="5551374" y="4804417"/>
            <a:ext cx="1294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724128" y="3789040"/>
            <a:ext cx="737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Interrupt</a:t>
            </a:r>
            <a:endParaRPr lang="zh-TW" altLang="en-US" sz="1400" i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869918" y="4077072"/>
            <a:ext cx="782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Exception</a:t>
            </a:r>
            <a:endParaRPr lang="zh-TW" altLang="en-US" sz="1400" i="1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6363871" y="2622381"/>
            <a:ext cx="440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i="1" dirty="0" smtClean="0"/>
              <a:t>Full</a:t>
            </a:r>
            <a:endParaRPr lang="zh-TW" altLang="en-US" sz="1400" i="1" dirty="0"/>
          </a:p>
        </p:txBody>
      </p:sp>
      <p:cxnSp>
        <p:nvCxnSpPr>
          <p:cNvPr id="98" name="直線單箭頭接點 97"/>
          <p:cNvCxnSpPr>
            <a:stCxn id="48" idx="2"/>
            <a:endCxn id="73" idx="0"/>
          </p:cNvCxnSpPr>
          <p:nvPr/>
        </p:nvCxnSpPr>
        <p:spPr>
          <a:xfrm rot="5400000">
            <a:off x="3634771" y="4341140"/>
            <a:ext cx="3068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圖: 決策 103"/>
          <p:cNvSpPr/>
          <p:nvPr/>
        </p:nvSpPr>
        <p:spPr>
          <a:xfrm>
            <a:off x="3284164" y="6237312"/>
            <a:ext cx="1008113" cy="34896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Halt?</a:t>
            </a:r>
            <a:endParaRPr lang="zh-TW" altLang="en-US" sz="1400" dirty="0"/>
          </a:p>
        </p:txBody>
      </p:sp>
      <p:cxnSp>
        <p:nvCxnSpPr>
          <p:cNvPr id="106" name="直線單箭頭接點 105"/>
          <p:cNvCxnSpPr>
            <a:stCxn id="136" idx="4"/>
            <a:endCxn id="104" idx="0"/>
          </p:cNvCxnSpPr>
          <p:nvPr/>
        </p:nvCxnSpPr>
        <p:spPr>
          <a:xfrm rot="5400000">
            <a:off x="3716213" y="6165304"/>
            <a:ext cx="144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肘形接點 108"/>
          <p:cNvCxnSpPr>
            <a:stCxn id="104" idx="2"/>
            <a:endCxn id="43" idx="2"/>
          </p:cNvCxnSpPr>
          <p:nvPr/>
        </p:nvCxnSpPr>
        <p:spPr>
          <a:xfrm rot="5400000" flipH="1">
            <a:off x="-690028" y="2108025"/>
            <a:ext cx="6283894" cy="2672605"/>
          </a:xfrm>
          <a:prstGeom prst="bentConnector4">
            <a:avLst>
              <a:gd name="adj1" fmla="val -3332"/>
              <a:gd name="adj2" fmla="val 12692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肘形接點 113"/>
          <p:cNvCxnSpPr>
            <a:stCxn id="104" idx="1"/>
            <a:endCxn id="49" idx="1"/>
          </p:cNvCxnSpPr>
          <p:nvPr/>
        </p:nvCxnSpPr>
        <p:spPr>
          <a:xfrm rot="10800000">
            <a:off x="3032136" y="663959"/>
            <a:ext cx="252028" cy="5747835"/>
          </a:xfrm>
          <a:prstGeom prst="bentConnector3">
            <a:avLst>
              <a:gd name="adj1" fmla="val 102709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987824" y="616530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No</a:t>
            </a:r>
            <a:endParaRPr lang="zh-TW" altLang="en-US" sz="1400" i="1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3757731" y="6536377"/>
            <a:ext cx="382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Yes</a:t>
            </a:r>
            <a:endParaRPr lang="zh-TW" altLang="en-US" sz="1400" i="1" dirty="0"/>
          </a:p>
        </p:txBody>
      </p:sp>
      <p:sp>
        <p:nvSpPr>
          <p:cNvPr id="123" name="矩形 122"/>
          <p:cNvSpPr/>
          <p:nvPr/>
        </p:nvSpPr>
        <p:spPr>
          <a:xfrm>
            <a:off x="3223234" y="1969095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Chain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肘形接點 123"/>
          <p:cNvCxnSpPr>
            <a:stCxn id="42" idx="2"/>
            <a:endCxn id="67" idx="0"/>
          </p:cNvCxnSpPr>
          <p:nvPr/>
        </p:nvCxnSpPr>
        <p:spPr>
          <a:xfrm rot="5400000">
            <a:off x="3687474" y="1369506"/>
            <a:ext cx="20149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肘形接點 128"/>
          <p:cNvCxnSpPr>
            <a:stCxn id="68" idx="2"/>
            <a:endCxn id="48" idx="0"/>
          </p:cNvCxnSpPr>
          <p:nvPr/>
        </p:nvCxnSpPr>
        <p:spPr>
          <a:xfrm rot="5400000">
            <a:off x="3238727" y="3330421"/>
            <a:ext cx="109898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5519182" y="658420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Find Slow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37" name="肘形接點 136"/>
          <p:cNvCxnSpPr>
            <a:stCxn id="75" idx="2"/>
            <a:endCxn id="77" idx="0"/>
          </p:cNvCxnSpPr>
          <p:nvPr/>
        </p:nvCxnSpPr>
        <p:spPr>
          <a:xfrm rot="5400000">
            <a:off x="5983422" y="1585530"/>
            <a:ext cx="20149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文字方塊 139"/>
          <p:cNvSpPr txBox="1"/>
          <p:nvPr/>
        </p:nvSpPr>
        <p:spPr>
          <a:xfrm>
            <a:off x="4283968" y="908720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Miss</a:t>
            </a:r>
            <a:endParaRPr lang="zh-TW" altLang="en-US" sz="1400" i="1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004048" y="11247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Hit</a:t>
            </a:r>
            <a:endParaRPr lang="zh-TW" altLang="en-US" sz="1400" i="1" dirty="0"/>
          </a:p>
        </p:txBody>
      </p:sp>
      <p:cxnSp>
        <p:nvCxnSpPr>
          <p:cNvPr id="71" name="直線單箭頭接點 70"/>
          <p:cNvCxnSpPr>
            <a:stCxn id="69" idx="0"/>
            <a:endCxn id="55" idx="2"/>
          </p:cNvCxnSpPr>
          <p:nvPr/>
        </p:nvCxnSpPr>
        <p:spPr>
          <a:xfrm rot="5400000" flipH="1" flipV="1">
            <a:off x="7207558" y="3781775"/>
            <a:ext cx="1294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75" idx="1"/>
            <a:endCxn id="67" idx="3"/>
          </p:cNvCxnSpPr>
          <p:nvPr/>
        </p:nvCxnSpPr>
        <p:spPr>
          <a:xfrm rot="10800000" flipV="1">
            <a:off x="4544304" y="1297499"/>
            <a:ext cx="7837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肘形接點 130"/>
          <p:cNvCxnSpPr>
            <a:stCxn id="74" idx="3"/>
            <a:endCxn id="386" idx="1"/>
          </p:cNvCxnSpPr>
          <p:nvPr/>
        </p:nvCxnSpPr>
        <p:spPr>
          <a:xfrm>
            <a:off x="6840252" y="354130"/>
            <a:ext cx="46805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橢圓 135"/>
          <p:cNvSpPr/>
          <p:nvPr/>
        </p:nvSpPr>
        <p:spPr>
          <a:xfrm>
            <a:off x="3034906" y="5528310"/>
            <a:ext cx="1506629" cy="56498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Interrupt</a:t>
            </a:r>
            <a:endParaRPr lang="zh-TW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1115616" y="85984"/>
            <a:ext cx="1296143" cy="43279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CPU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Idle</a:t>
            </a:r>
            <a:endParaRPr lang="zh-TW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2" name="文字方塊 139"/>
          <p:cNvSpPr txBox="1"/>
          <p:nvPr/>
        </p:nvSpPr>
        <p:spPr>
          <a:xfrm>
            <a:off x="4860032" y="2575937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Done</a:t>
            </a:r>
            <a:endParaRPr lang="zh-TW" altLang="en-US" sz="1200" i="1" dirty="0"/>
          </a:p>
        </p:txBody>
      </p:sp>
      <p:cxnSp>
        <p:nvCxnSpPr>
          <p:cNvPr id="95" name="Shape 94"/>
          <p:cNvCxnSpPr>
            <a:stCxn id="83" idx="2"/>
            <a:endCxn id="73" idx="3"/>
          </p:cNvCxnSpPr>
          <p:nvPr/>
        </p:nvCxnSpPr>
        <p:spPr>
          <a:xfrm rot="5400000" flipH="1">
            <a:off x="4583258" y="4642921"/>
            <a:ext cx="993904" cy="1071812"/>
          </a:xfrm>
          <a:prstGeom prst="bentConnector4">
            <a:avLst>
              <a:gd name="adj1" fmla="val -23000"/>
              <a:gd name="adj2" fmla="val 852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6" idx="2"/>
            <a:endCxn id="79" idx="0"/>
          </p:cNvCxnSpPr>
          <p:nvPr/>
        </p:nvCxnSpPr>
        <p:spPr>
          <a:xfrm rot="5400000">
            <a:off x="6022033" y="2560245"/>
            <a:ext cx="12427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圓角矩形 61"/>
          <p:cNvSpPr/>
          <p:nvPr/>
        </p:nvSpPr>
        <p:spPr>
          <a:xfrm>
            <a:off x="3032136" y="476672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Read 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58" name="圓角矩形 61"/>
          <p:cNvSpPr/>
          <p:nvPr/>
        </p:nvSpPr>
        <p:spPr>
          <a:xfrm>
            <a:off x="3032136" y="4998645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Read unlock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60" name="圓角矩形 61"/>
          <p:cNvSpPr/>
          <p:nvPr/>
        </p:nvSpPr>
        <p:spPr>
          <a:xfrm>
            <a:off x="7308304" y="694864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Write unlock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308304" y="1669580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Write 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66" name="圓角矩形 61"/>
          <p:cNvSpPr/>
          <p:nvPr/>
        </p:nvSpPr>
        <p:spPr>
          <a:xfrm>
            <a:off x="899592" y="908720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Wait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67" name="圓角矩形 61"/>
          <p:cNvSpPr/>
          <p:nvPr/>
        </p:nvSpPr>
        <p:spPr>
          <a:xfrm>
            <a:off x="3032136" y="1470253"/>
            <a:ext cx="1512168" cy="37457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C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68" name="圓角矩形 61"/>
          <p:cNvSpPr/>
          <p:nvPr/>
        </p:nvSpPr>
        <p:spPr>
          <a:xfrm>
            <a:off x="3032136" y="2406357"/>
            <a:ext cx="1512168" cy="37457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Unlock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C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69" name="圓角矩形 61"/>
          <p:cNvSpPr/>
          <p:nvPr/>
        </p:nvSpPr>
        <p:spPr>
          <a:xfrm>
            <a:off x="6516216" y="3846517"/>
            <a:ext cx="1512168" cy="37457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Try-lock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C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70" name="圓角矩形 61"/>
          <p:cNvSpPr/>
          <p:nvPr/>
        </p:nvSpPr>
        <p:spPr>
          <a:xfrm>
            <a:off x="899592" y="5142661"/>
            <a:ext cx="1512168" cy="37457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Unlock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C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73" name="圓角矩形 61"/>
          <p:cNvSpPr/>
          <p:nvPr/>
        </p:nvSpPr>
        <p:spPr>
          <a:xfrm>
            <a:off x="3032136" y="4494589"/>
            <a:ext cx="1512168" cy="37457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Check unchain 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74" name="圓角矩形 61"/>
          <p:cNvSpPr/>
          <p:nvPr/>
        </p:nvSpPr>
        <p:spPr>
          <a:xfrm>
            <a:off x="5328084" y="166844"/>
            <a:ext cx="1512168" cy="37457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B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75" name="圓角矩形 61"/>
          <p:cNvSpPr/>
          <p:nvPr/>
        </p:nvSpPr>
        <p:spPr>
          <a:xfrm>
            <a:off x="5328084" y="1110213"/>
            <a:ext cx="1512168" cy="37457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Unlock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B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77" name="圓角矩形 61"/>
          <p:cNvSpPr/>
          <p:nvPr/>
        </p:nvSpPr>
        <p:spPr>
          <a:xfrm>
            <a:off x="5328084" y="1686277"/>
            <a:ext cx="1512168" cy="37457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B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79" name="圓角矩形 61"/>
          <p:cNvSpPr/>
          <p:nvPr/>
        </p:nvSpPr>
        <p:spPr>
          <a:xfrm>
            <a:off x="5328084" y="2622381"/>
            <a:ext cx="1512168" cy="37457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Unlock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B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82" name="圓角矩形 61"/>
          <p:cNvSpPr/>
          <p:nvPr/>
        </p:nvSpPr>
        <p:spPr>
          <a:xfrm>
            <a:off x="4860032" y="4365104"/>
            <a:ext cx="1512168" cy="37457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B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83" name="圓角矩形 61"/>
          <p:cNvSpPr/>
          <p:nvPr/>
        </p:nvSpPr>
        <p:spPr>
          <a:xfrm>
            <a:off x="4860032" y="5301208"/>
            <a:ext cx="1512168" cy="37457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Unlock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B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100" name="肘形接點 60"/>
          <p:cNvCxnSpPr>
            <a:stCxn id="49" idx="2"/>
            <a:endCxn id="42" idx="0"/>
          </p:cNvCxnSpPr>
          <p:nvPr/>
        </p:nvCxnSpPr>
        <p:spPr>
          <a:xfrm rot="5400000">
            <a:off x="3733350" y="906113"/>
            <a:ext cx="10974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肘形接點 123"/>
          <p:cNvCxnSpPr>
            <a:stCxn id="67" idx="2"/>
            <a:endCxn id="123" idx="0"/>
          </p:cNvCxnSpPr>
          <p:nvPr/>
        </p:nvCxnSpPr>
        <p:spPr>
          <a:xfrm rot="5400000">
            <a:off x="3726085" y="1906959"/>
            <a:ext cx="12427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肘形接點 128"/>
          <p:cNvCxnSpPr>
            <a:stCxn id="123" idx="2"/>
            <a:endCxn id="68" idx="0"/>
          </p:cNvCxnSpPr>
          <p:nvPr/>
        </p:nvCxnSpPr>
        <p:spPr>
          <a:xfrm rot="5400000">
            <a:off x="3723478" y="2341614"/>
            <a:ext cx="12948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單箭頭接點 105"/>
          <p:cNvCxnSpPr>
            <a:stCxn id="58" idx="2"/>
            <a:endCxn id="136" idx="0"/>
          </p:cNvCxnSpPr>
          <p:nvPr/>
        </p:nvCxnSpPr>
        <p:spPr>
          <a:xfrm rot="16200000" flipH="1">
            <a:off x="3710673" y="5450762"/>
            <a:ext cx="15509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97"/>
          <p:cNvCxnSpPr>
            <a:stCxn id="73" idx="2"/>
            <a:endCxn id="58" idx="0"/>
          </p:cNvCxnSpPr>
          <p:nvPr/>
        </p:nvCxnSpPr>
        <p:spPr>
          <a:xfrm rot="5400000">
            <a:off x="3723478" y="4933902"/>
            <a:ext cx="1294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單箭頭接點 97"/>
          <p:cNvCxnSpPr>
            <a:stCxn id="73" idx="1"/>
            <a:endCxn id="70" idx="3"/>
          </p:cNvCxnSpPr>
          <p:nvPr/>
        </p:nvCxnSpPr>
        <p:spPr>
          <a:xfrm rot="10800000" flipV="1">
            <a:off x="2411760" y="4681875"/>
            <a:ext cx="620376" cy="648072"/>
          </a:xfrm>
          <a:prstGeom prst="straightConnector1">
            <a:avLst/>
          </a:prstGeom>
          <a:ln w="12700">
            <a:prstDash val="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hape 148"/>
          <p:cNvCxnSpPr>
            <a:stCxn id="56" idx="2"/>
            <a:endCxn id="83" idx="0"/>
          </p:cNvCxnSpPr>
          <p:nvPr/>
        </p:nvCxnSpPr>
        <p:spPr>
          <a:xfrm rot="5400000">
            <a:off x="5553981" y="5239072"/>
            <a:ext cx="12427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單箭頭接點 83"/>
          <p:cNvCxnSpPr>
            <a:stCxn id="48" idx="3"/>
            <a:endCxn id="82" idx="0"/>
          </p:cNvCxnSpPr>
          <p:nvPr/>
        </p:nvCxnSpPr>
        <p:spPr>
          <a:xfrm>
            <a:off x="4353206" y="4033803"/>
            <a:ext cx="1262910" cy="331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肘形接點 60"/>
          <p:cNvCxnSpPr>
            <a:stCxn id="49" idx="1"/>
            <a:endCxn id="66" idx="3"/>
          </p:cNvCxnSpPr>
          <p:nvPr/>
        </p:nvCxnSpPr>
        <p:spPr>
          <a:xfrm rot="10800000" flipV="1">
            <a:off x="2411760" y="663958"/>
            <a:ext cx="620376" cy="432048"/>
          </a:xfrm>
          <a:prstGeom prst="straightConnector1">
            <a:avLst/>
          </a:prstGeom>
          <a:ln w="12700">
            <a:prstDash val="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肘形接點 91"/>
          <p:cNvCxnSpPr>
            <a:stCxn id="74" idx="2"/>
            <a:endCxn id="135" idx="0"/>
          </p:cNvCxnSpPr>
          <p:nvPr/>
        </p:nvCxnSpPr>
        <p:spPr>
          <a:xfrm rot="5400000">
            <a:off x="6025666" y="599917"/>
            <a:ext cx="11700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肘形接點 91"/>
          <p:cNvCxnSpPr>
            <a:stCxn id="135" idx="2"/>
            <a:endCxn id="75" idx="0"/>
          </p:cNvCxnSpPr>
          <p:nvPr/>
        </p:nvCxnSpPr>
        <p:spPr>
          <a:xfrm rot="5400000">
            <a:off x="6012160" y="1038205"/>
            <a:ext cx="14401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肘形接點 136"/>
          <p:cNvCxnSpPr>
            <a:stCxn id="77" idx="2"/>
            <a:endCxn id="46" idx="0"/>
          </p:cNvCxnSpPr>
          <p:nvPr/>
        </p:nvCxnSpPr>
        <p:spPr>
          <a:xfrm rot="5400000">
            <a:off x="6019426" y="2125590"/>
            <a:ext cx="12948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肘形接點 75"/>
          <p:cNvCxnSpPr>
            <a:stCxn id="62" idx="0"/>
            <a:endCxn id="57" idx="2"/>
          </p:cNvCxnSpPr>
          <p:nvPr/>
        </p:nvCxnSpPr>
        <p:spPr>
          <a:xfrm rot="5400000" flipH="1" flipV="1">
            <a:off x="7991296" y="1596488"/>
            <a:ext cx="146184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肘形接點 75"/>
          <p:cNvCxnSpPr>
            <a:stCxn id="57" idx="0"/>
            <a:endCxn id="60" idx="2"/>
          </p:cNvCxnSpPr>
          <p:nvPr/>
        </p:nvCxnSpPr>
        <p:spPr>
          <a:xfrm rot="5400000" flipH="1" flipV="1">
            <a:off x="7991296" y="1142527"/>
            <a:ext cx="146184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肘形接點 136"/>
          <p:cNvCxnSpPr>
            <a:stCxn id="79" idx="1"/>
            <a:endCxn id="74" idx="1"/>
          </p:cNvCxnSpPr>
          <p:nvPr/>
        </p:nvCxnSpPr>
        <p:spPr>
          <a:xfrm rot="10800000">
            <a:off x="5328084" y="354131"/>
            <a:ext cx="1588" cy="2455537"/>
          </a:xfrm>
          <a:prstGeom prst="bentConnector3">
            <a:avLst>
              <a:gd name="adj1" fmla="val 2530573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肘形接點 130"/>
          <p:cNvCxnSpPr>
            <a:stCxn id="389" idx="2"/>
            <a:endCxn id="79" idx="3"/>
          </p:cNvCxnSpPr>
          <p:nvPr/>
        </p:nvCxnSpPr>
        <p:spPr>
          <a:xfrm rot="5400000">
            <a:off x="7329939" y="2075217"/>
            <a:ext cx="244763" cy="1224136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字方塊 139"/>
          <p:cNvSpPr txBox="1"/>
          <p:nvPr/>
        </p:nvSpPr>
        <p:spPr>
          <a:xfrm>
            <a:off x="6762062" y="2564904"/>
            <a:ext cx="40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Full</a:t>
            </a:r>
            <a:endParaRPr lang="zh-TW" altLang="en-US" sz="1200" i="1" dirty="0"/>
          </a:p>
        </p:txBody>
      </p:sp>
      <p:cxnSp>
        <p:nvCxnSpPr>
          <p:cNvPr id="334" name="直線單箭頭接點 77"/>
          <p:cNvCxnSpPr>
            <a:stCxn id="409" idx="3"/>
            <a:endCxn id="48" idx="0"/>
          </p:cNvCxnSpPr>
          <p:nvPr/>
        </p:nvCxnSpPr>
        <p:spPr>
          <a:xfrm>
            <a:off x="2411760" y="2377619"/>
            <a:ext cx="1376460" cy="1502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直線單箭頭接點 70"/>
          <p:cNvCxnSpPr>
            <a:stCxn id="55" idx="0"/>
            <a:endCxn id="48" idx="0"/>
          </p:cNvCxnSpPr>
          <p:nvPr/>
        </p:nvCxnSpPr>
        <p:spPr>
          <a:xfrm rot="16200000" flipH="1" flipV="1">
            <a:off x="5294930" y="1902544"/>
            <a:ext cx="470659" cy="3484080"/>
          </a:xfrm>
          <a:prstGeom prst="bentConnector3">
            <a:avLst>
              <a:gd name="adj1" fmla="val -4857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圓角矩形 61"/>
          <p:cNvSpPr/>
          <p:nvPr/>
        </p:nvSpPr>
        <p:spPr>
          <a:xfrm>
            <a:off x="7308304" y="166844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Read 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387" name="肘形接點 75"/>
          <p:cNvCxnSpPr>
            <a:stCxn id="60" idx="0"/>
            <a:endCxn id="386" idx="2"/>
          </p:cNvCxnSpPr>
          <p:nvPr/>
        </p:nvCxnSpPr>
        <p:spPr>
          <a:xfrm rot="5400000" flipH="1" flipV="1">
            <a:off x="7987664" y="618140"/>
            <a:ext cx="153449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" name="圓角矩形 61"/>
          <p:cNvSpPr/>
          <p:nvPr/>
        </p:nvSpPr>
        <p:spPr>
          <a:xfrm>
            <a:off x="7308304" y="2190333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Read unlock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390" name="肘形接點 75"/>
          <p:cNvCxnSpPr>
            <a:stCxn id="389" idx="0"/>
            <a:endCxn id="62" idx="2"/>
          </p:cNvCxnSpPr>
          <p:nvPr/>
        </p:nvCxnSpPr>
        <p:spPr>
          <a:xfrm rot="5400000" flipH="1" flipV="1">
            <a:off x="7991297" y="2117242"/>
            <a:ext cx="146182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矩形 56"/>
          <p:cNvSpPr/>
          <p:nvPr/>
        </p:nvSpPr>
        <p:spPr>
          <a:xfrm>
            <a:off x="1090690" y="3195839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Invalidate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5" name="圓角矩形 61"/>
          <p:cNvSpPr/>
          <p:nvPr/>
        </p:nvSpPr>
        <p:spPr>
          <a:xfrm>
            <a:off x="899592" y="2693086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Write unlock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406" name="圓角矩形 61"/>
          <p:cNvSpPr/>
          <p:nvPr/>
        </p:nvSpPr>
        <p:spPr>
          <a:xfrm>
            <a:off x="899592" y="3631798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Write 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07" name="肘形接點 75"/>
          <p:cNvCxnSpPr>
            <a:stCxn id="406" idx="0"/>
            <a:endCxn id="404" idx="2"/>
          </p:cNvCxnSpPr>
          <p:nvPr/>
        </p:nvCxnSpPr>
        <p:spPr>
          <a:xfrm rot="5400000" flipH="1" flipV="1">
            <a:off x="1591585" y="3567707"/>
            <a:ext cx="128182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肘形接點 75"/>
          <p:cNvCxnSpPr>
            <a:stCxn id="404" idx="0"/>
            <a:endCxn id="405" idx="2"/>
          </p:cNvCxnSpPr>
          <p:nvPr/>
        </p:nvCxnSpPr>
        <p:spPr>
          <a:xfrm rot="5400000" flipH="1" flipV="1">
            <a:off x="1591585" y="3131748"/>
            <a:ext cx="128182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圓角矩形 61"/>
          <p:cNvSpPr/>
          <p:nvPr/>
        </p:nvSpPr>
        <p:spPr>
          <a:xfrm>
            <a:off x="899592" y="2190333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Read 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10" name="肘形接點 75"/>
          <p:cNvCxnSpPr>
            <a:stCxn id="405" idx="0"/>
            <a:endCxn id="409" idx="2"/>
          </p:cNvCxnSpPr>
          <p:nvPr/>
        </p:nvCxnSpPr>
        <p:spPr>
          <a:xfrm rot="5400000" flipH="1" flipV="1">
            <a:off x="1591585" y="2628995"/>
            <a:ext cx="128182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圓角矩形 61"/>
          <p:cNvSpPr/>
          <p:nvPr/>
        </p:nvSpPr>
        <p:spPr>
          <a:xfrm>
            <a:off x="899592" y="4134549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Read unlock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12" name="肘形接點 75"/>
          <p:cNvCxnSpPr>
            <a:stCxn id="411" idx="0"/>
            <a:endCxn id="406" idx="2"/>
          </p:cNvCxnSpPr>
          <p:nvPr/>
        </p:nvCxnSpPr>
        <p:spPr>
          <a:xfrm rot="5400000" flipH="1" flipV="1">
            <a:off x="1591586" y="4070459"/>
            <a:ext cx="128180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字方塊 86"/>
          <p:cNvSpPr txBox="1"/>
          <p:nvPr/>
        </p:nvSpPr>
        <p:spPr>
          <a:xfrm>
            <a:off x="2458695" y="3675802"/>
            <a:ext cx="673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i="1" dirty="0" smtClean="0"/>
              <a:t>SMC</a:t>
            </a:r>
            <a:endParaRPr lang="zh-TW" altLang="en-US" sz="1200" i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419872" y="12077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Hit</a:t>
            </a:r>
            <a:endParaRPr lang="zh-TW" altLang="en-US" sz="1200" i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084168" y="980728"/>
            <a:ext cx="523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i="1" dirty="0" smtClean="0"/>
              <a:t>Miss</a:t>
            </a:r>
            <a:endParaRPr lang="zh-TW" altLang="en-US" sz="1200" i="1" dirty="0"/>
          </a:p>
        </p:txBody>
      </p:sp>
      <p:sp>
        <p:nvSpPr>
          <p:cNvPr id="42" name="矩形 41"/>
          <p:cNvSpPr/>
          <p:nvPr/>
        </p:nvSpPr>
        <p:spPr>
          <a:xfrm>
            <a:off x="3223234" y="960983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Find Fast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19182" y="1628800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Build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23234" y="3467611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Execute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28184" y="2996952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Unchain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04048" y="4254485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Restore</a:t>
            </a:r>
          </a:p>
        </p:txBody>
      </p:sp>
      <p:sp>
        <p:nvSpPr>
          <p:cNvPr id="57" name="矩形 56"/>
          <p:cNvSpPr/>
          <p:nvPr/>
        </p:nvSpPr>
        <p:spPr>
          <a:xfrm>
            <a:off x="7042428" y="1124744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Flush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肘形接點 60"/>
          <p:cNvCxnSpPr>
            <a:stCxn id="43" idx="6"/>
            <a:endCxn id="49" idx="0"/>
          </p:cNvCxnSpPr>
          <p:nvPr/>
        </p:nvCxnSpPr>
        <p:spPr>
          <a:xfrm>
            <a:off x="2411759" y="302380"/>
            <a:ext cx="1376461" cy="1742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42" idx="3"/>
            <a:endCxn id="135" idx="0"/>
          </p:cNvCxnSpPr>
          <p:nvPr/>
        </p:nvCxnSpPr>
        <p:spPr>
          <a:xfrm flipV="1">
            <a:off x="4353206" y="658420"/>
            <a:ext cx="1730962" cy="456452"/>
          </a:xfrm>
          <a:prstGeom prst="bentConnector4">
            <a:avLst>
              <a:gd name="adj1" fmla="val 33680"/>
              <a:gd name="adj2" fmla="val 15008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48" idx="2"/>
            <a:endCxn id="411" idx="3"/>
          </p:cNvCxnSpPr>
          <p:nvPr/>
        </p:nvCxnSpPr>
        <p:spPr>
          <a:xfrm rot="5400000">
            <a:off x="3032918" y="3154230"/>
            <a:ext cx="134144" cy="13764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48" idx="3"/>
            <a:endCxn id="55" idx="2"/>
          </p:cNvCxnSpPr>
          <p:nvPr/>
        </p:nvCxnSpPr>
        <p:spPr>
          <a:xfrm flipV="1">
            <a:off x="4353206" y="3304729"/>
            <a:ext cx="2439964" cy="316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724128" y="3376737"/>
            <a:ext cx="737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Interrupt</a:t>
            </a:r>
            <a:endParaRPr lang="zh-TW" altLang="en-US" sz="1400" i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869918" y="3664769"/>
            <a:ext cx="782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Exception</a:t>
            </a:r>
            <a:endParaRPr lang="zh-TW" altLang="en-US" sz="1400" i="1" dirty="0"/>
          </a:p>
        </p:txBody>
      </p:sp>
      <p:cxnSp>
        <p:nvCxnSpPr>
          <p:cNvPr id="98" name="直線單箭頭接點 97"/>
          <p:cNvCxnSpPr>
            <a:stCxn id="48" idx="2"/>
            <a:endCxn id="58" idx="0"/>
          </p:cNvCxnSpPr>
          <p:nvPr/>
        </p:nvCxnSpPr>
        <p:spPr>
          <a:xfrm rot="5400000">
            <a:off x="3565370" y="3998238"/>
            <a:ext cx="445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圖: 決策 103"/>
          <p:cNvSpPr/>
          <p:nvPr/>
        </p:nvSpPr>
        <p:spPr>
          <a:xfrm>
            <a:off x="3284164" y="5459755"/>
            <a:ext cx="1008113" cy="34896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Halt?</a:t>
            </a:r>
            <a:endParaRPr lang="zh-TW" altLang="en-US" sz="1400" dirty="0"/>
          </a:p>
        </p:txBody>
      </p:sp>
      <p:cxnSp>
        <p:nvCxnSpPr>
          <p:cNvPr id="106" name="直線單箭頭接點 105"/>
          <p:cNvCxnSpPr>
            <a:stCxn id="136" idx="4"/>
            <a:endCxn id="104" idx="0"/>
          </p:cNvCxnSpPr>
          <p:nvPr/>
        </p:nvCxnSpPr>
        <p:spPr>
          <a:xfrm rot="5400000">
            <a:off x="3716213" y="5387747"/>
            <a:ext cx="144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肘形接點 108"/>
          <p:cNvCxnSpPr>
            <a:stCxn id="104" idx="2"/>
            <a:endCxn id="43" idx="2"/>
          </p:cNvCxnSpPr>
          <p:nvPr/>
        </p:nvCxnSpPr>
        <p:spPr>
          <a:xfrm rot="5400000" flipH="1">
            <a:off x="-301250" y="1719247"/>
            <a:ext cx="5506337" cy="2672605"/>
          </a:xfrm>
          <a:prstGeom prst="bentConnector4">
            <a:avLst>
              <a:gd name="adj1" fmla="val -4152"/>
              <a:gd name="adj2" fmla="val 13403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肘形接點 113"/>
          <p:cNvCxnSpPr>
            <a:stCxn id="104" idx="1"/>
            <a:endCxn id="49" idx="1"/>
          </p:cNvCxnSpPr>
          <p:nvPr/>
        </p:nvCxnSpPr>
        <p:spPr>
          <a:xfrm rot="10800000">
            <a:off x="3032136" y="663958"/>
            <a:ext cx="252028" cy="4970278"/>
          </a:xfrm>
          <a:prstGeom prst="bentConnector3">
            <a:avLst>
              <a:gd name="adj1" fmla="val 109002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987824" y="5387747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No</a:t>
            </a:r>
            <a:endParaRPr lang="zh-TW" altLang="en-US" sz="1400" i="1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3757731" y="5758820"/>
            <a:ext cx="382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Yes</a:t>
            </a:r>
            <a:endParaRPr lang="zh-TW" altLang="en-US" sz="1400" i="1" dirty="0"/>
          </a:p>
        </p:txBody>
      </p:sp>
      <p:sp>
        <p:nvSpPr>
          <p:cNvPr id="123" name="矩形 122"/>
          <p:cNvSpPr/>
          <p:nvPr/>
        </p:nvSpPr>
        <p:spPr>
          <a:xfrm>
            <a:off x="3223234" y="1556792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Chain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肘形接點 123"/>
          <p:cNvCxnSpPr>
            <a:stCxn id="42" idx="2"/>
            <a:endCxn id="123" idx="0"/>
          </p:cNvCxnSpPr>
          <p:nvPr/>
        </p:nvCxnSpPr>
        <p:spPr>
          <a:xfrm rot="5400000">
            <a:off x="3644204" y="1412776"/>
            <a:ext cx="28803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肘形接點 128"/>
          <p:cNvCxnSpPr>
            <a:stCxn id="123" idx="2"/>
            <a:endCxn id="48" idx="0"/>
          </p:cNvCxnSpPr>
          <p:nvPr/>
        </p:nvCxnSpPr>
        <p:spPr>
          <a:xfrm rot="5400000">
            <a:off x="2986699" y="2666090"/>
            <a:ext cx="160304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5519182" y="658420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Find Slow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4283968" y="908720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Miss</a:t>
            </a:r>
            <a:endParaRPr lang="zh-TW" altLang="en-US" sz="1400" i="1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5212704" y="9807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Hit</a:t>
            </a:r>
            <a:endParaRPr lang="zh-TW" altLang="en-US" sz="1400" i="1" dirty="0"/>
          </a:p>
        </p:txBody>
      </p:sp>
      <p:cxnSp>
        <p:nvCxnSpPr>
          <p:cNvPr id="92" name="肘形接點 91"/>
          <p:cNvCxnSpPr>
            <a:stCxn id="135" idx="1"/>
            <a:endCxn id="123" idx="3"/>
          </p:cNvCxnSpPr>
          <p:nvPr/>
        </p:nvCxnSpPr>
        <p:spPr>
          <a:xfrm rot="10800000" flipV="1">
            <a:off x="4353206" y="812309"/>
            <a:ext cx="1165976" cy="898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橢圓 135"/>
          <p:cNvSpPr/>
          <p:nvPr/>
        </p:nvSpPr>
        <p:spPr>
          <a:xfrm>
            <a:off x="3034906" y="4750753"/>
            <a:ext cx="1506629" cy="56498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Interrupt</a:t>
            </a:r>
            <a:endParaRPr lang="zh-TW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1115616" y="85984"/>
            <a:ext cx="1296143" cy="43279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CPU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Idle</a:t>
            </a:r>
            <a:endParaRPr lang="zh-TW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2" name="文字方塊 139"/>
          <p:cNvSpPr txBox="1"/>
          <p:nvPr/>
        </p:nvSpPr>
        <p:spPr>
          <a:xfrm>
            <a:off x="5004048" y="171184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Done</a:t>
            </a:r>
            <a:endParaRPr lang="zh-TW" altLang="en-US" sz="1200" i="1" dirty="0"/>
          </a:p>
        </p:txBody>
      </p:sp>
      <p:cxnSp>
        <p:nvCxnSpPr>
          <p:cNvPr id="95" name="Shape 94"/>
          <p:cNvCxnSpPr>
            <a:stCxn id="56" idx="1"/>
            <a:endCxn id="58" idx="3"/>
          </p:cNvCxnSpPr>
          <p:nvPr/>
        </p:nvCxnSpPr>
        <p:spPr>
          <a:xfrm rot="10800000">
            <a:off x="4544304" y="4408374"/>
            <a:ext cx="45974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圓角矩形 61"/>
          <p:cNvSpPr/>
          <p:nvPr/>
        </p:nvSpPr>
        <p:spPr>
          <a:xfrm>
            <a:off x="3032136" y="476672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Read 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58" name="圓角矩形 61"/>
          <p:cNvSpPr/>
          <p:nvPr/>
        </p:nvSpPr>
        <p:spPr>
          <a:xfrm>
            <a:off x="3032136" y="4221088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Read unlock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66" name="圓角矩形 61"/>
          <p:cNvSpPr/>
          <p:nvPr/>
        </p:nvSpPr>
        <p:spPr>
          <a:xfrm>
            <a:off x="899592" y="908720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Wait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100" name="肘形接點 60"/>
          <p:cNvCxnSpPr>
            <a:stCxn id="49" idx="2"/>
            <a:endCxn id="42" idx="0"/>
          </p:cNvCxnSpPr>
          <p:nvPr/>
        </p:nvCxnSpPr>
        <p:spPr>
          <a:xfrm rot="5400000">
            <a:off x="3733350" y="906113"/>
            <a:ext cx="10974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單箭頭接點 105"/>
          <p:cNvCxnSpPr>
            <a:stCxn id="58" idx="2"/>
            <a:endCxn id="136" idx="0"/>
          </p:cNvCxnSpPr>
          <p:nvPr/>
        </p:nvCxnSpPr>
        <p:spPr>
          <a:xfrm rot="16200000" flipH="1">
            <a:off x="3710673" y="4673205"/>
            <a:ext cx="15509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單箭頭接點 83"/>
          <p:cNvCxnSpPr>
            <a:stCxn id="48" idx="3"/>
            <a:endCxn id="56" idx="0"/>
          </p:cNvCxnSpPr>
          <p:nvPr/>
        </p:nvCxnSpPr>
        <p:spPr>
          <a:xfrm>
            <a:off x="4353206" y="3621500"/>
            <a:ext cx="1215828" cy="6329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肘形接點 60"/>
          <p:cNvCxnSpPr>
            <a:stCxn id="49" idx="1"/>
            <a:endCxn id="66" idx="3"/>
          </p:cNvCxnSpPr>
          <p:nvPr/>
        </p:nvCxnSpPr>
        <p:spPr>
          <a:xfrm rot="10800000" flipV="1">
            <a:off x="2411760" y="663958"/>
            <a:ext cx="620376" cy="432048"/>
          </a:xfrm>
          <a:prstGeom prst="straightConnector1">
            <a:avLst/>
          </a:prstGeom>
          <a:ln w="12700">
            <a:prstDash val="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肘形接點 91"/>
          <p:cNvCxnSpPr>
            <a:stCxn id="135" idx="2"/>
            <a:endCxn id="46" idx="0"/>
          </p:cNvCxnSpPr>
          <p:nvPr/>
        </p:nvCxnSpPr>
        <p:spPr>
          <a:xfrm rot="5400000">
            <a:off x="5752867" y="1297498"/>
            <a:ext cx="66260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肘形接點 75"/>
          <p:cNvCxnSpPr>
            <a:stCxn id="57" idx="0"/>
            <a:endCxn id="135" idx="3"/>
          </p:cNvCxnSpPr>
          <p:nvPr/>
        </p:nvCxnSpPr>
        <p:spPr>
          <a:xfrm rot="16200000" flipV="1">
            <a:off x="6972067" y="489397"/>
            <a:ext cx="312435" cy="958260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肘形接點 136"/>
          <p:cNvCxnSpPr>
            <a:stCxn id="46" idx="1"/>
            <a:endCxn id="135" idx="1"/>
          </p:cNvCxnSpPr>
          <p:nvPr/>
        </p:nvCxnSpPr>
        <p:spPr>
          <a:xfrm rot="10800000">
            <a:off x="5519182" y="812309"/>
            <a:ext cx="1588" cy="970380"/>
          </a:xfrm>
          <a:prstGeom prst="bentConnector3">
            <a:avLst>
              <a:gd name="adj1" fmla="val 2419660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肘形接點 130"/>
          <p:cNvCxnSpPr>
            <a:stCxn id="57" idx="2"/>
            <a:endCxn id="46" idx="3"/>
          </p:cNvCxnSpPr>
          <p:nvPr/>
        </p:nvCxnSpPr>
        <p:spPr>
          <a:xfrm rot="5400000">
            <a:off x="6953200" y="1128475"/>
            <a:ext cx="350168" cy="95826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字方塊 139"/>
          <p:cNvSpPr txBox="1"/>
          <p:nvPr/>
        </p:nvSpPr>
        <p:spPr>
          <a:xfrm>
            <a:off x="6618046" y="1711841"/>
            <a:ext cx="40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/>
              <a:t>Full</a:t>
            </a:r>
            <a:endParaRPr lang="zh-TW" altLang="en-US" sz="1200" i="1" dirty="0"/>
          </a:p>
        </p:txBody>
      </p:sp>
      <p:cxnSp>
        <p:nvCxnSpPr>
          <p:cNvPr id="334" name="直線單箭頭接點 77"/>
          <p:cNvCxnSpPr>
            <a:stCxn id="409" idx="3"/>
            <a:endCxn id="48" idx="0"/>
          </p:cNvCxnSpPr>
          <p:nvPr/>
        </p:nvCxnSpPr>
        <p:spPr>
          <a:xfrm>
            <a:off x="2411760" y="1965316"/>
            <a:ext cx="1376460" cy="1502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直線單箭頭接點 70"/>
          <p:cNvCxnSpPr>
            <a:stCxn id="55" idx="0"/>
            <a:endCxn id="48" idx="0"/>
          </p:cNvCxnSpPr>
          <p:nvPr/>
        </p:nvCxnSpPr>
        <p:spPr>
          <a:xfrm rot="16200000" flipH="1" flipV="1">
            <a:off x="5055365" y="1729806"/>
            <a:ext cx="470659" cy="3004950"/>
          </a:xfrm>
          <a:prstGeom prst="bentConnector3">
            <a:avLst>
              <a:gd name="adj1" fmla="val -4857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矩形 56"/>
          <p:cNvSpPr/>
          <p:nvPr/>
        </p:nvSpPr>
        <p:spPr>
          <a:xfrm>
            <a:off x="1090690" y="2783536"/>
            <a:ext cx="112997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Invalidate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5" name="圓角矩形 61"/>
          <p:cNvSpPr/>
          <p:nvPr/>
        </p:nvSpPr>
        <p:spPr>
          <a:xfrm>
            <a:off x="899592" y="2280783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Write unlock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sp>
        <p:nvSpPr>
          <p:cNvPr id="406" name="圓角矩形 61"/>
          <p:cNvSpPr/>
          <p:nvPr/>
        </p:nvSpPr>
        <p:spPr>
          <a:xfrm>
            <a:off x="899592" y="3219495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Write 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07" name="肘形接點 75"/>
          <p:cNvCxnSpPr>
            <a:stCxn id="406" idx="0"/>
            <a:endCxn id="404" idx="2"/>
          </p:cNvCxnSpPr>
          <p:nvPr/>
        </p:nvCxnSpPr>
        <p:spPr>
          <a:xfrm rot="5400000" flipH="1" flipV="1">
            <a:off x="1591585" y="3155404"/>
            <a:ext cx="128182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肘形接點 75"/>
          <p:cNvCxnSpPr>
            <a:stCxn id="404" idx="0"/>
            <a:endCxn id="405" idx="2"/>
          </p:cNvCxnSpPr>
          <p:nvPr/>
        </p:nvCxnSpPr>
        <p:spPr>
          <a:xfrm rot="5400000" flipH="1" flipV="1">
            <a:off x="1591585" y="2719445"/>
            <a:ext cx="128182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圓角矩形 61"/>
          <p:cNvSpPr/>
          <p:nvPr/>
        </p:nvSpPr>
        <p:spPr>
          <a:xfrm>
            <a:off x="899592" y="1778030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Read 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10" name="肘形接點 75"/>
          <p:cNvCxnSpPr>
            <a:stCxn id="405" idx="0"/>
            <a:endCxn id="409" idx="2"/>
          </p:cNvCxnSpPr>
          <p:nvPr/>
        </p:nvCxnSpPr>
        <p:spPr>
          <a:xfrm rot="5400000" flipH="1" flipV="1">
            <a:off x="1591585" y="2216692"/>
            <a:ext cx="128182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圓角矩形 61"/>
          <p:cNvSpPr/>
          <p:nvPr/>
        </p:nvSpPr>
        <p:spPr>
          <a:xfrm>
            <a:off x="899592" y="3722246"/>
            <a:ext cx="1512168" cy="37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Read unlock 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E</a:t>
            </a:r>
            <a:endParaRPr lang="zh-TW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12" name="肘形接點 75"/>
          <p:cNvCxnSpPr>
            <a:stCxn id="411" idx="0"/>
            <a:endCxn id="406" idx="2"/>
          </p:cNvCxnSpPr>
          <p:nvPr/>
        </p:nvCxnSpPr>
        <p:spPr>
          <a:xfrm rot="5400000" flipH="1" flipV="1">
            <a:off x="1591586" y="3658156"/>
            <a:ext cx="128180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0"/>
          <p:cNvSpPr>
            <a:spLocks noChangeArrowheads="1"/>
          </p:cNvSpPr>
          <p:nvPr/>
        </p:nvSpPr>
        <p:spPr bwMode="auto">
          <a:xfrm>
            <a:off x="7092950" y="2924175"/>
            <a:ext cx="1439863" cy="3384550"/>
          </a:xfrm>
          <a:prstGeom prst="rect">
            <a:avLst/>
          </a:prstGeom>
          <a:solidFill>
            <a:srgbClr val="FFC000">
              <a:alpha val="4196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altLang="zh-TW"/>
          </a:p>
        </p:txBody>
      </p:sp>
      <p:sp>
        <p:nvSpPr>
          <p:cNvPr id="12291" name="Rectangle 88"/>
          <p:cNvSpPr>
            <a:spLocks noChangeArrowheads="1"/>
          </p:cNvSpPr>
          <p:nvPr/>
        </p:nvSpPr>
        <p:spPr bwMode="auto">
          <a:xfrm>
            <a:off x="4427538" y="2636838"/>
            <a:ext cx="2089150" cy="2376487"/>
          </a:xfrm>
          <a:prstGeom prst="rect">
            <a:avLst/>
          </a:prstGeom>
          <a:solidFill>
            <a:srgbClr val="92D050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altLang="zh-TW"/>
          </a:p>
        </p:txBody>
      </p:sp>
      <p:sp>
        <p:nvSpPr>
          <p:cNvPr id="12292" name="Rectangle 85"/>
          <p:cNvSpPr>
            <a:spLocks noChangeArrowheads="1"/>
          </p:cNvSpPr>
          <p:nvPr/>
        </p:nvSpPr>
        <p:spPr bwMode="auto">
          <a:xfrm>
            <a:off x="2484438" y="5516563"/>
            <a:ext cx="4032250" cy="792162"/>
          </a:xfrm>
          <a:prstGeom prst="rect">
            <a:avLst/>
          </a:prstGeom>
          <a:solidFill>
            <a:srgbClr val="7030A0">
              <a:alpha val="2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altLang="zh-TW"/>
          </a:p>
        </p:txBody>
      </p:sp>
      <p:sp>
        <p:nvSpPr>
          <p:cNvPr id="12293" name="Rectangle 82"/>
          <p:cNvSpPr>
            <a:spLocks noChangeArrowheads="1"/>
          </p:cNvSpPr>
          <p:nvPr/>
        </p:nvSpPr>
        <p:spPr bwMode="auto">
          <a:xfrm>
            <a:off x="827088" y="1949450"/>
            <a:ext cx="3313112" cy="3063875"/>
          </a:xfrm>
          <a:prstGeom prst="rect">
            <a:avLst/>
          </a:prstGeom>
          <a:solidFill>
            <a:srgbClr val="CCFFFF">
              <a:alpha val="4392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altLang="zh-TW"/>
          </a:p>
        </p:txBody>
      </p:sp>
      <p:sp>
        <p:nvSpPr>
          <p:cNvPr id="122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Computer System in QEMU</a:t>
            </a:r>
            <a:endParaRPr lang="en-US" altLang="zh-TW" sz="2800" dirty="0" smtClean="0"/>
          </a:p>
        </p:txBody>
      </p:sp>
      <p:sp>
        <p:nvSpPr>
          <p:cNvPr id="67" name="矩形 14"/>
          <p:cNvSpPr/>
          <p:nvPr/>
        </p:nvSpPr>
        <p:spPr bwMode="auto">
          <a:xfrm>
            <a:off x="2692400" y="5661025"/>
            <a:ext cx="1643063" cy="498475"/>
          </a:xfrm>
          <a:prstGeom prst="rect">
            <a:avLst/>
          </a:prstGeom>
          <a:solidFill>
            <a:schemeClr val="tx2">
              <a:lumMod val="60000"/>
              <a:lumOff val="40000"/>
              <a:alpha val="69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dirty="0">
                <a:solidFill>
                  <a:sysClr val="windowText" lastClr="000000"/>
                </a:solidFill>
                <a:latin typeface="Calibri"/>
                <a:ea typeface="新細明體"/>
              </a:rPr>
              <a:t>Interrupt notification: Unchain</a:t>
            </a:r>
            <a:endParaRPr kumimoji="0" lang="zh-TW" altLang="en-US" sz="120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68" name="矩形 15"/>
          <p:cNvSpPr/>
          <p:nvPr/>
        </p:nvSpPr>
        <p:spPr bwMode="auto">
          <a:xfrm>
            <a:off x="4649788" y="3432175"/>
            <a:ext cx="642937" cy="150018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dirty="0">
                <a:solidFill>
                  <a:sysClr val="windowText" lastClr="000000"/>
                </a:solidFill>
                <a:latin typeface="Calibri"/>
                <a:ea typeface="新細明體"/>
              </a:rPr>
              <a:t>RAM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dirty="0">
                <a:solidFill>
                  <a:sysClr val="windowText" lastClr="000000"/>
                </a:solidFill>
                <a:latin typeface="Calibri"/>
                <a:ea typeface="新細明體"/>
              </a:rPr>
              <a:t>Block</a:t>
            </a:r>
            <a:endParaRPr kumimoji="0" lang="zh-TW" altLang="en-US" sz="120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69" name="矩形 16"/>
          <p:cNvSpPr/>
          <p:nvPr/>
        </p:nvSpPr>
        <p:spPr bwMode="auto">
          <a:xfrm>
            <a:off x="4835525" y="5665788"/>
            <a:ext cx="1500188" cy="500062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dirty="0">
                <a:solidFill>
                  <a:sysClr val="windowText" lastClr="000000"/>
                </a:solidFill>
                <a:latin typeface="Calibri"/>
                <a:ea typeface="新細明體"/>
              </a:rPr>
              <a:t>I/O Device Model</a:t>
            </a:r>
            <a:endParaRPr kumimoji="0" lang="zh-TW" altLang="en-US" sz="120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cxnSp>
        <p:nvCxnSpPr>
          <p:cNvPr id="12298" name="直線接點 18"/>
          <p:cNvCxnSpPr>
            <a:cxnSpLocks noChangeShapeType="1"/>
          </p:cNvCxnSpPr>
          <p:nvPr/>
        </p:nvCxnSpPr>
        <p:spPr bwMode="auto">
          <a:xfrm>
            <a:off x="684213" y="5300663"/>
            <a:ext cx="5903912" cy="0"/>
          </a:xfrm>
          <a:prstGeom prst="line">
            <a:avLst/>
          </a:prstGeom>
          <a:noFill/>
          <a:ln w="38100" algn="ctr">
            <a:solidFill>
              <a:srgbClr val="A6A6A6"/>
            </a:solidFill>
            <a:round/>
            <a:headEnd/>
            <a:tailEnd/>
          </a:ln>
        </p:spPr>
      </p:cxnSp>
      <p:sp>
        <p:nvSpPr>
          <p:cNvPr id="72" name="上-下雙向箭號 19"/>
          <p:cNvSpPr/>
          <p:nvPr/>
        </p:nvSpPr>
        <p:spPr bwMode="auto">
          <a:xfrm>
            <a:off x="2411413" y="5041900"/>
            <a:ext cx="142875" cy="214313"/>
          </a:xfrm>
          <a:prstGeom prst="upDown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" lastClr="FFFFFF"/>
              </a:solidFill>
              <a:latin typeface="Calibri"/>
              <a:ea typeface="新細明體"/>
            </a:endParaRPr>
          </a:p>
        </p:txBody>
      </p:sp>
      <p:sp>
        <p:nvSpPr>
          <p:cNvPr id="73" name="上-下雙向箭號 20"/>
          <p:cNvSpPr/>
          <p:nvPr/>
        </p:nvSpPr>
        <p:spPr bwMode="auto">
          <a:xfrm>
            <a:off x="4933950" y="5041900"/>
            <a:ext cx="142875" cy="214313"/>
          </a:xfrm>
          <a:prstGeom prst="upDown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" lastClr="FFFFFF"/>
              </a:solidFill>
              <a:latin typeface="Calibri"/>
              <a:ea typeface="新細明體"/>
            </a:endParaRPr>
          </a:p>
        </p:txBody>
      </p:sp>
      <p:sp>
        <p:nvSpPr>
          <p:cNvPr id="74" name="上-下雙向箭號 21"/>
          <p:cNvSpPr/>
          <p:nvPr/>
        </p:nvSpPr>
        <p:spPr bwMode="auto">
          <a:xfrm>
            <a:off x="3563938" y="5300663"/>
            <a:ext cx="142875" cy="214312"/>
          </a:xfrm>
          <a:prstGeom prst="upDown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" lastClr="FFFFFF"/>
              </a:solidFill>
              <a:latin typeface="Calibri"/>
              <a:ea typeface="新細明體"/>
            </a:endParaRPr>
          </a:p>
        </p:txBody>
      </p:sp>
      <p:sp>
        <p:nvSpPr>
          <p:cNvPr id="75" name="上-下雙向箭號 22"/>
          <p:cNvSpPr/>
          <p:nvPr/>
        </p:nvSpPr>
        <p:spPr bwMode="auto">
          <a:xfrm>
            <a:off x="5580063" y="5300663"/>
            <a:ext cx="142875" cy="214312"/>
          </a:xfrm>
          <a:prstGeom prst="upDown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" lastClr="FFFFFF"/>
              </a:solidFill>
              <a:latin typeface="Calibri"/>
              <a:ea typeface="新細明體"/>
            </a:endParaRP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955675" y="2349500"/>
            <a:ext cx="3082925" cy="2582863"/>
            <a:chOff x="2763838" y="2286000"/>
            <a:chExt cx="2643187" cy="2214563"/>
          </a:xfrm>
        </p:grpSpPr>
        <p:sp>
          <p:nvSpPr>
            <p:cNvPr id="56" name="矩形 3"/>
            <p:cNvSpPr/>
            <p:nvPr/>
          </p:nvSpPr>
          <p:spPr bwMode="auto">
            <a:xfrm>
              <a:off x="2763838" y="3000595"/>
              <a:ext cx="928246" cy="356617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9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00" kern="0" dirty="0">
                  <a:solidFill>
                    <a:sysClr val="windowText" lastClr="000000"/>
                  </a:solidFill>
                  <a:latin typeface="Calibri"/>
                  <a:ea typeface="新細明體"/>
                </a:rPr>
                <a:t>Build</a:t>
              </a:r>
              <a:endParaRPr kumimoji="0" lang="zh-TW" altLang="en-US" sz="1200" kern="0" dirty="0">
                <a:solidFill>
                  <a:sysClr val="windowText" lastClr="00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57" name="矩形 4"/>
            <p:cNvSpPr/>
            <p:nvPr/>
          </p:nvSpPr>
          <p:spPr bwMode="auto">
            <a:xfrm>
              <a:off x="2763838" y="3429351"/>
              <a:ext cx="928246" cy="356617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9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00" kern="0" dirty="0">
                  <a:solidFill>
                    <a:sysClr val="windowText" lastClr="000000"/>
                  </a:solidFill>
                  <a:latin typeface="Calibri"/>
                  <a:ea typeface="新細明體"/>
                </a:rPr>
                <a:t>Execute</a:t>
              </a:r>
              <a:endParaRPr kumimoji="0" lang="zh-TW" altLang="en-US" sz="1200" kern="0" dirty="0">
                <a:solidFill>
                  <a:sysClr val="windowText" lastClr="00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58" name="矩形 5"/>
            <p:cNvSpPr/>
            <p:nvPr/>
          </p:nvSpPr>
          <p:spPr bwMode="auto">
            <a:xfrm>
              <a:off x="3764221" y="3429351"/>
              <a:ext cx="928246" cy="356617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9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00" kern="0">
                  <a:solidFill>
                    <a:sysClr val="windowText" lastClr="000000"/>
                  </a:solidFill>
                  <a:latin typeface="Calibri"/>
                  <a:ea typeface="新細明體"/>
                </a:rPr>
                <a:t>Restore</a:t>
              </a:r>
              <a:endParaRPr kumimoji="0" lang="zh-TW" altLang="en-US" sz="1200" kern="0" dirty="0">
                <a:solidFill>
                  <a:sysClr val="windowText" lastClr="00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59" name="矩形 6"/>
            <p:cNvSpPr/>
            <p:nvPr/>
          </p:nvSpPr>
          <p:spPr bwMode="auto">
            <a:xfrm>
              <a:off x="2763838" y="2571838"/>
              <a:ext cx="928246" cy="356617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9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00" kern="0" dirty="0">
                  <a:solidFill>
                    <a:sysClr val="windowText" lastClr="000000"/>
                  </a:solidFill>
                  <a:latin typeface="Calibri"/>
                  <a:ea typeface="新細明體"/>
                </a:rPr>
                <a:t>Find</a:t>
              </a:r>
              <a:endParaRPr kumimoji="0" lang="zh-TW" altLang="en-US" sz="1200" kern="0" dirty="0">
                <a:solidFill>
                  <a:sysClr val="windowText" lastClr="00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60" name="矩形 7"/>
            <p:cNvSpPr/>
            <p:nvPr/>
          </p:nvSpPr>
          <p:spPr bwMode="auto">
            <a:xfrm>
              <a:off x="4764603" y="3000595"/>
              <a:ext cx="642422" cy="121413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00" kern="0" dirty="0">
                  <a:solidFill>
                    <a:sysClr val="windowText" lastClr="000000"/>
                  </a:solidFill>
                  <a:latin typeface="Calibri"/>
                  <a:ea typeface="新細明體"/>
                </a:rPr>
                <a:t>Code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00" kern="0" dirty="0">
                  <a:solidFill>
                    <a:sysClr val="windowText" lastClr="000000"/>
                  </a:solidFill>
                  <a:latin typeface="Calibri"/>
                  <a:ea typeface="新細明體"/>
                </a:rPr>
                <a:t>Cache</a:t>
              </a:r>
              <a:endParaRPr kumimoji="0" lang="zh-TW" altLang="en-US" sz="1200" kern="0" dirty="0">
                <a:solidFill>
                  <a:sysClr val="windowText" lastClr="00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61" name="矩形 8"/>
            <p:cNvSpPr/>
            <p:nvPr/>
          </p:nvSpPr>
          <p:spPr bwMode="auto">
            <a:xfrm>
              <a:off x="3764221" y="3858108"/>
              <a:ext cx="928246" cy="3566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00" kern="0" dirty="0">
                  <a:solidFill>
                    <a:sysClr val="windowText" lastClr="000000"/>
                  </a:solidFill>
                  <a:latin typeface="Calibri"/>
                  <a:ea typeface="新細明體"/>
                </a:rPr>
                <a:t>Soft MMU</a:t>
              </a:r>
              <a:endParaRPr kumimoji="0" lang="zh-TW" altLang="en-US" sz="1200" kern="0" dirty="0">
                <a:solidFill>
                  <a:sysClr val="windowText" lastClr="00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62" name="矩形 9"/>
            <p:cNvSpPr/>
            <p:nvPr/>
          </p:nvSpPr>
          <p:spPr bwMode="auto">
            <a:xfrm>
              <a:off x="2763838" y="3858108"/>
              <a:ext cx="928246" cy="3566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00" kern="0" dirty="0">
                  <a:solidFill>
                    <a:sysClr val="windowText" lastClr="000000"/>
                  </a:solidFill>
                  <a:latin typeface="Calibri"/>
                  <a:ea typeface="新細明體"/>
                </a:rPr>
                <a:t>Help Function</a:t>
              </a:r>
              <a:endParaRPr kumimoji="0" lang="zh-TW" altLang="en-US" sz="1200" kern="0" dirty="0">
                <a:solidFill>
                  <a:sysClr val="windowText" lastClr="00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63" name="矩形 10"/>
            <p:cNvSpPr/>
            <p:nvPr/>
          </p:nvSpPr>
          <p:spPr bwMode="auto">
            <a:xfrm>
              <a:off x="2763838" y="2286000"/>
              <a:ext cx="2643187" cy="213698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00" kern="0" dirty="0">
                  <a:solidFill>
                    <a:sysClr val="windowText" lastClr="000000"/>
                  </a:solidFill>
                  <a:latin typeface="Calibri"/>
                  <a:ea typeface="新細明體"/>
                </a:rPr>
                <a:t>CPU Idle</a:t>
              </a:r>
              <a:endParaRPr kumimoji="0" lang="zh-TW" altLang="en-US" sz="1200" kern="0" dirty="0">
                <a:solidFill>
                  <a:sysClr val="windowText" lastClr="00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64" name="矩形 11"/>
            <p:cNvSpPr/>
            <p:nvPr/>
          </p:nvSpPr>
          <p:spPr bwMode="auto">
            <a:xfrm>
              <a:off x="3764221" y="2571838"/>
              <a:ext cx="928246" cy="356617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9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00" kern="0" dirty="0">
                  <a:solidFill>
                    <a:sysClr val="windowText" lastClr="000000"/>
                  </a:solidFill>
                  <a:latin typeface="Calibri"/>
                  <a:ea typeface="新細明體"/>
                </a:rPr>
                <a:t>Invalidate</a:t>
              </a:r>
              <a:endParaRPr kumimoji="0" lang="zh-TW" altLang="en-US" sz="1200" kern="0" dirty="0">
                <a:solidFill>
                  <a:sysClr val="windowText" lastClr="00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65" name="矩形 12"/>
            <p:cNvSpPr/>
            <p:nvPr/>
          </p:nvSpPr>
          <p:spPr bwMode="auto">
            <a:xfrm>
              <a:off x="4764603" y="2571838"/>
              <a:ext cx="642422" cy="356617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9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00" kern="0" dirty="0">
                  <a:solidFill>
                    <a:sysClr val="windowText" lastClr="000000"/>
                  </a:solidFill>
                  <a:latin typeface="Calibri"/>
                  <a:ea typeface="新細明體"/>
                </a:rPr>
                <a:t>Flush</a:t>
              </a:r>
              <a:endParaRPr kumimoji="0" lang="zh-TW" altLang="en-US" sz="1200" kern="0" dirty="0">
                <a:solidFill>
                  <a:sysClr val="windowText" lastClr="00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66" name="矩形 13"/>
            <p:cNvSpPr/>
            <p:nvPr/>
          </p:nvSpPr>
          <p:spPr bwMode="auto">
            <a:xfrm>
              <a:off x="3764221" y="3000595"/>
              <a:ext cx="928246" cy="356617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9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00" kern="0" dirty="0">
                  <a:solidFill>
                    <a:sysClr val="windowText" lastClr="000000"/>
                  </a:solidFill>
                  <a:latin typeface="Calibri"/>
                  <a:ea typeface="新細明體"/>
                </a:rPr>
                <a:t>Chain</a:t>
              </a:r>
              <a:endParaRPr kumimoji="0" lang="zh-TW" altLang="en-US" sz="1200" kern="0" dirty="0">
                <a:solidFill>
                  <a:sysClr val="windowText" lastClr="000000"/>
                </a:solidFill>
                <a:latin typeface="Calibri"/>
                <a:ea typeface="新細明體"/>
              </a:endParaRPr>
            </a:p>
          </p:txBody>
        </p:sp>
        <p:sp>
          <p:nvSpPr>
            <p:cNvPr id="77" name="矩形 24"/>
            <p:cNvSpPr/>
            <p:nvPr/>
          </p:nvSpPr>
          <p:spPr bwMode="auto">
            <a:xfrm>
              <a:off x="2763838" y="4286865"/>
              <a:ext cx="2643187" cy="213698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200" kern="0" dirty="0">
                  <a:solidFill>
                    <a:sysClr val="windowText" lastClr="000000"/>
                  </a:solidFill>
                  <a:latin typeface="Calibri"/>
                  <a:ea typeface="新細明體"/>
                </a:rPr>
                <a:t>Exception/Interrupt Check</a:t>
              </a:r>
              <a:endParaRPr kumimoji="0" lang="zh-TW" altLang="en-US" sz="1200" kern="0" dirty="0">
                <a:solidFill>
                  <a:sysClr val="windowText" lastClr="000000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79" name="文字方塊 26"/>
          <p:cNvSpPr txBox="1">
            <a:spLocks noChangeArrowheads="1"/>
          </p:cNvSpPr>
          <p:nvPr/>
        </p:nvSpPr>
        <p:spPr bwMode="auto">
          <a:xfrm>
            <a:off x="539750" y="1557338"/>
            <a:ext cx="6192838" cy="48958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i="1" kern="0" dirty="0">
                <a:solidFill>
                  <a:sysClr val="windowText" lastClr="000000"/>
                </a:solidFill>
                <a:latin typeface="Calibri" pitchFamily="34" charset="0"/>
              </a:rPr>
              <a:t>Emulation thread</a:t>
            </a:r>
            <a:endParaRPr kumimoji="0" lang="zh-TW" altLang="en-US" sz="1400" i="1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2305" name="TextBox 83"/>
          <p:cNvSpPr txBox="1">
            <a:spLocks noChangeArrowheads="1"/>
          </p:cNvSpPr>
          <p:nvPr/>
        </p:nvSpPr>
        <p:spPr bwMode="auto">
          <a:xfrm>
            <a:off x="827633" y="1916832"/>
            <a:ext cx="1008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smtClean="0"/>
              <a:t>CPU 0, 1</a:t>
            </a:r>
            <a:endParaRPr lang="en-US" altLang="zh-TW" dirty="0"/>
          </a:p>
        </p:txBody>
      </p:sp>
      <p:sp>
        <p:nvSpPr>
          <p:cNvPr id="12306" name="TextBox 87"/>
          <p:cNvSpPr txBox="1">
            <a:spLocks noChangeArrowheads="1"/>
          </p:cNvSpPr>
          <p:nvPr/>
        </p:nvSpPr>
        <p:spPr bwMode="auto">
          <a:xfrm>
            <a:off x="4500563" y="3059113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/>
              <a:t>SDRAM</a:t>
            </a:r>
          </a:p>
        </p:txBody>
      </p:sp>
      <p:sp>
        <p:nvSpPr>
          <p:cNvPr id="90" name="矩形 15"/>
          <p:cNvSpPr/>
          <p:nvPr/>
        </p:nvSpPr>
        <p:spPr bwMode="auto">
          <a:xfrm>
            <a:off x="5657850" y="4221163"/>
            <a:ext cx="642938" cy="7112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dirty="0">
                <a:solidFill>
                  <a:sysClr val="windowText" lastClr="000000"/>
                </a:solidFill>
                <a:latin typeface="Calibri"/>
                <a:ea typeface="新細明體"/>
              </a:rPr>
              <a:t>RAM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dirty="0">
                <a:solidFill>
                  <a:sysClr val="windowText" lastClr="000000"/>
                </a:solidFill>
                <a:latin typeface="Calibri"/>
                <a:ea typeface="新細明體"/>
              </a:rPr>
              <a:t>Block</a:t>
            </a:r>
            <a:endParaRPr kumimoji="0" lang="zh-TW" altLang="en-US" sz="120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91" name="上-下雙向箭號 20"/>
          <p:cNvSpPr/>
          <p:nvPr/>
        </p:nvSpPr>
        <p:spPr bwMode="auto">
          <a:xfrm>
            <a:off x="5942013" y="5041900"/>
            <a:ext cx="142875" cy="214313"/>
          </a:xfrm>
          <a:prstGeom prst="upDown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" lastClr="FFFFFF"/>
              </a:solidFill>
              <a:latin typeface="Calibri"/>
              <a:ea typeface="新細明體"/>
            </a:endParaRPr>
          </a:p>
        </p:txBody>
      </p:sp>
      <p:sp>
        <p:nvSpPr>
          <p:cNvPr id="12309" name="TextBox 91"/>
          <p:cNvSpPr txBox="1">
            <a:spLocks noChangeArrowheads="1"/>
          </p:cNvSpPr>
          <p:nvPr/>
        </p:nvSpPr>
        <p:spPr bwMode="auto">
          <a:xfrm>
            <a:off x="5508625" y="3851275"/>
            <a:ext cx="1079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/>
              <a:t>FLASH</a:t>
            </a:r>
          </a:p>
        </p:txBody>
      </p:sp>
      <p:sp>
        <p:nvSpPr>
          <p:cNvPr id="12310" name="TextBox 92"/>
          <p:cNvSpPr txBox="1">
            <a:spLocks noChangeArrowheads="1"/>
          </p:cNvSpPr>
          <p:nvPr/>
        </p:nvSpPr>
        <p:spPr bwMode="auto">
          <a:xfrm>
            <a:off x="4427538" y="2266950"/>
            <a:ext cx="1008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/>
              <a:t>Memory</a:t>
            </a:r>
          </a:p>
        </p:txBody>
      </p:sp>
      <p:sp>
        <p:nvSpPr>
          <p:cNvPr id="12311" name="TextBox 95"/>
          <p:cNvSpPr txBox="1">
            <a:spLocks noChangeArrowheads="1"/>
          </p:cNvSpPr>
          <p:nvPr/>
        </p:nvSpPr>
        <p:spPr bwMode="auto">
          <a:xfrm>
            <a:off x="1835150" y="5373688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/>
              <a:t>IO</a:t>
            </a:r>
          </a:p>
        </p:txBody>
      </p:sp>
      <p:sp>
        <p:nvSpPr>
          <p:cNvPr id="97" name="文字方塊 26"/>
          <p:cNvSpPr txBox="1">
            <a:spLocks noChangeArrowheads="1"/>
          </p:cNvSpPr>
          <p:nvPr/>
        </p:nvSpPr>
        <p:spPr bwMode="auto">
          <a:xfrm>
            <a:off x="6875463" y="1557338"/>
            <a:ext cx="1800225" cy="48958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i="1" kern="0" dirty="0">
                <a:solidFill>
                  <a:sysClr val="windowText" lastClr="000000"/>
                </a:solidFill>
                <a:latin typeface="Calibri" pitchFamily="34" charset="0"/>
              </a:rPr>
              <a:t>IO thread</a:t>
            </a:r>
            <a:endParaRPr kumimoji="0" lang="zh-TW" altLang="en-US" sz="1400" i="1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8" name="矩形 16"/>
          <p:cNvSpPr/>
          <p:nvPr/>
        </p:nvSpPr>
        <p:spPr bwMode="auto">
          <a:xfrm>
            <a:off x="7235825" y="5665788"/>
            <a:ext cx="1152525" cy="500062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dirty="0">
                <a:solidFill>
                  <a:sysClr val="windowText" lastClr="000000"/>
                </a:solidFill>
                <a:latin typeface="Calibri"/>
                <a:ea typeface="新細明體"/>
              </a:rPr>
              <a:t>Alarm signal</a:t>
            </a:r>
            <a:endParaRPr kumimoji="0" lang="zh-TW" altLang="en-US" sz="120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99" name="矩形 16"/>
          <p:cNvSpPr/>
          <p:nvPr/>
        </p:nvSpPr>
        <p:spPr bwMode="auto">
          <a:xfrm>
            <a:off x="7235825" y="4946650"/>
            <a:ext cx="1152525" cy="498475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dirty="0">
                <a:solidFill>
                  <a:sysClr val="windowText" lastClr="000000"/>
                </a:solidFill>
                <a:latin typeface="Calibri"/>
                <a:ea typeface="新細明體"/>
              </a:rPr>
              <a:t>Screen update</a:t>
            </a:r>
            <a:endParaRPr kumimoji="0" lang="zh-TW" altLang="en-US" sz="120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100" name="矩形 16"/>
          <p:cNvSpPr/>
          <p:nvPr/>
        </p:nvSpPr>
        <p:spPr bwMode="auto">
          <a:xfrm>
            <a:off x="7235825" y="4298950"/>
            <a:ext cx="1152525" cy="498475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dirty="0">
                <a:solidFill>
                  <a:sysClr val="windowText" lastClr="000000"/>
                </a:solidFill>
                <a:latin typeface="Calibri"/>
                <a:ea typeface="新細明體"/>
              </a:rPr>
              <a:t>Keystroke receive</a:t>
            </a:r>
            <a:endParaRPr kumimoji="0" lang="zh-TW" altLang="en-US" sz="120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cxnSp>
        <p:nvCxnSpPr>
          <p:cNvPr id="12316" name="Straight Connector 102"/>
          <p:cNvCxnSpPr>
            <a:cxnSpLocks noChangeShapeType="1"/>
          </p:cNvCxnSpPr>
          <p:nvPr/>
        </p:nvCxnSpPr>
        <p:spPr bwMode="auto">
          <a:xfrm rot="5400000" flipH="1" flipV="1">
            <a:off x="7380288" y="3644900"/>
            <a:ext cx="863600" cy="0"/>
          </a:xfrm>
          <a:prstGeom prst="line">
            <a:avLst/>
          </a:prstGeom>
          <a:noFill/>
          <a:ln w="412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104" name="上-下雙向箭號 20"/>
          <p:cNvSpPr/>
          <p:nvPr/>
        </p:nvSpPr>
        <p:spPr bwMode="auto">
          <a:xfrm rot="5400000">
            <a:off x="6661150" y="5588001"/>
            <a:ext cx="287337" cy="576262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" lastClr="FFFFFF"/>
              </a:solidFill>
              <a:latin typeface="Calibri"/>
              <a:ea typeface="新細明體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Computer System in PQEMU</a:t>
            </a:r>
            <a:endParaRPr lang="en-US" altLang="zh-TW" sz="2800" dirty="0" smtClean="0"/>
          </a:p>
        </p:txBody>
      </p:sp>
      <p:sp>
        <p:nvSpPr>
          <p:cNvPr id="18435" name="Rectangle 42"/>
          <p:cNvSpPr>
            <a:spLocks noChangeArrowheads="1"/>
          </p:cNvSpPr>
          <p:nvPr/>
        </p:nvSpPr>
        <p:spPr bwMode="auto">
          <a:xfrm>
            <a:off x="7794376" y="3606378"/>
            <a:ext cx="868363" cy="2039938"/>
          </a:xfrm>
          <a:prstGeom prst="rect">
            <a:avLst/>
          </a:prstGeom>
          <a:solidFill>
            <a:srgbClr val="FFC000">
              <a:alpha val="4196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altLang="zh-TW"/>
          </a:p>
        </p:txBody>
      </p:sp>
      <p:sp>
        <p:nvSpPr>
          <p:cNvPr id="18436" name="Rectangle 43"/>
          <p:cNvSpPr>
            <a:spLocks noChangeArrowheads="1"/>
          </p:cNvSpPr>
          <p:nvPr/>
        </p:nvSpPr>
        <p:spPr bwMode="auto">
          <a:xfrm>
            <a:off x="6187826" y="3431753"/>
            <a:ext cx="1258888" cy="1433513"/>
          </a:xfrm>
          <a:prstGeom prst="rect">
            <a:avLst/>
          </a:prstGeom>
          <a:solidFill>
            <a:srgbClr val="92D050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altLang="zh-TW"/>
          </a:p>
        </p:txBody>
      </p:sp>
      <p:sp>
        <p:nvSpPr>
          <p:cNvPr id="18437" name="Rectangle 44"/>
          <p:cNvSpPr>
            <a:spLocks noChangeArrowheads="1"/>
          </p:cNvSpPr>
          <p:nvPr/>
        </p:nvSpPr>
        <p:spPr bwMode="auto">
          <a:xfrm>
            <a:off x="5014664" y="5168478"/>
            <a:ext cx="2432050" cy="477838"/>
          </a:xfrm>
          <a:prstGeom prst="rect">
            <a:avLst/>
          </a:prstGeom>
          <a:solidFill>
            <a:srgbClr val="7030A0">
              <a:alpha val="2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altLang="zh-TW"/>
          </a:p>
        </p:txBody>
      </p:sp>
      <p:sp>
        <p:nvSpPr>
          <p:cNvPr id="18438" name="Rectangle 45"/>
          <p:cNvSpPr>
            <a:spLocks noChangeArrowheads="1"/>
          </p:cNvSpPr>
          <p:nvPr/>
        </p:nvSpPr>
        <p:spPr bwMode="auto">
          <a:xfrm>
            <a:off x="3707904" y="2564904"/>
            <a:ext cx="2089397" cy="2155899"/>
          </a:xfrm>
          <a:prstGeom prst="rect">
            <a:avLst/>
          </a:prstGeom>
          <a:solidFill>
            <a:srgbClr val="CCFFFF">
              <a:alpha val="4392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altLang="zh-TW"/>
          </a:p>
        </p:txBody>
      </p:sp>
      <p:cxnSp>
        <p:nvCxnSpPr>
          <p:cNvPr id="18439" name="直線接點 18"/>
          <p:cNvCxnSpPr>
            <a:cxnSpLocks noChangeShapeType="1"/>
          </p:cNvCxnSpPr>
          <p:nvPr/>
        </p:nvCxnSpPr>
        <p:spPr bwMode="auto">
          <a:xfrm>
            <a:off x="899864" y="5012903"/>
            <a:ext cx="6589712" cy="25400"/>
          </a:xfrm>
          <a:prstGeom prst="line">
            <a:avLst/>
          </a:prstGeom>
          <a:noFill/>
          <a:ln w="38100" algn="ctr">
            <a:solidFill>
              <a:srgbClr val="A6A6A6"/>
            </a:solidFill>
            <a:round/>
            <a:headEnd/>
            <a:tailEnd/>
          </a:ln>
        </p:spPr>
      </p:cxnSp>
      <p:sp>
        <p:nvSpPr>
          <p:cNvPr id="51" name="上-下雙向箭號 19"/>
          <p:cNvSpPr/>
          <p:nvPr/>
        </p:nvSpPr>
        <p:spPr bwMode="auto">
          <a:xfrm>
            <a:off x="4789239" y="4738266"/>
            <a:ext cx="152400" cy="274637"/>
          </a:xfrm>
          <a:prstGeom prst="upDown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" lastClr="FFFFFF"/>
              </a:solidFill>
              <a:latin typeface="Calibri"/>
              <a:ea typeface="新細明體"/>
            </a:endParaRPr>
          </a:p>
        </p:txBody>
      </p:sp>
      <p:sp>
        <p:nvSpPr>
          <p:cNvPr id="52" name="上-下雙向箭號 20"/>
          <p:cNvSpPr/>
          <p:nvPr/>
        </p:nvSpPr>
        <p:spPr bwMode="auto">
          <a:xfrm>
            <a:off x="6492626" y="4882728"/>
            <a:ext cx="85725" cy="128588"/>
          </a:xfrm>
          <a:prstGeom prst="upDown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" lastClr="FFFFFF"/>
              </a:solidFill>
              <a:latin typeface="Calibri"/>
              <a:ea typeface="新細明體"/>
            </a:endParaRPr>
          </a:p>
        </p:txBody>
      </p:sp>
      <p:sp>
        <p:nvSpPr>
          <p:cNvPr id="53" name="上-下雙向箭號 21"/>
          <p:cNvSpPr/>
          <p:nvPr/>
        </p:nvSpPr>
        <p:spPr bwMode="auto">
          <a:xfrm>
            <a:off x="5667126" y="5038303"/>
            <a:ext cx="85725" cy="130175"/>
          </a:xfrm>
          <a:prstGeom prst="upDown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" lastClr="FFFFFF"/>
              </a:solidFill>
              <a:latin typeface="Calibri"/>
              <a:ea typeface="新細明體"/>
            </a:endParaRPr>
          </a:p>
        </p:txBody>
      </p:sp>
      <p:sp>
        <p:nvSpPr>
          <p:cNvPr id="54" name="上-下雙向箭號 22"/>
          <p:cNvSpPr/>
          <p:nvPr/>
        </p:nvSpPr>
        <p:spPr bwMode="auto">
          <a:xfrm>
            <a:off x="6881564" y="5038303"/>
            <a:ext cx="87312" cy="130175"/>
          </a:xfrm>
          <a:prstGeom prst="upDown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" lastClr="FFFFFF"/>
              </a:solidFill>
              <a:latin typeface="Calibri"/>
              <a:ea typeface="新細明體"/>
            </a:endParaRPr>
          </a:p>
        </p:txBody>
      </p:sp>
      <p:sp>
        <p:nvSpPr>
          <p:cNvPr id="60" name="矩形 7"/>
          <p:cNvSpPr/>
          <p:nvPr/>
        </p:nvSpPr>
        <p:spPr bwMode="auto">
          <a:xfrm>
            <a:off x="5005139" y="3617491"/>
            <a:ext cx="660400" cy="8540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20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68" name="文字方塊 26"/>
          <p:cNvSpPr txBox="1">
            <a:spLocks noChangeArrowheads="1"/>
          </p:cNvSpPr>
          <p:nvPr/>
        </p:nvSpPr>
        <p:spPr bwMode="auto">
          <a:xfrm>
            <a:off x="3627189" y="2277641"/>
            <a:ext cx="2241550" cy="251936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i="1" kern="0" dirty="0">
                <a:solidFill>
                  <a:sysClr val="windowText" lastClr="000000"/>
                </a:solidFill>
                <a:latin typeface="Calibri" pitchFamily="34" charset="0"/>
              </a:rPr>
              <a:t>Emulation thread #1</a:t>
            </a:r>
            <a:endParaRPr kumimoji="0" lang="zh-TW" altLang="en-US" sz="1400" i="1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8446" name="TextBox 68"/>
          <p:cNvSpPr txBox="1">
            <a:spLocks noChangeArrowheads="1"/>
          </p:cNvSpPr>
          <p:nvPr/>
        </p:nvSpPr>
        <p:spPr bwMode="auto">
          <a:xfrm>
            <a:off x="3708151" y="2564978"/>
            <a:ext cx="865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CPU 1</a:t>
            </a:r>
          </a:p>
        </p:txBody>
      </p:sp>
      <p:sp>
        <p:nvSpPr>
          <p:cNvPr id="72" name="上-下雙向箭號 20"/>
          <p:cNvSpPr/>
          <p:nvPr/>
        </p:nvSpPr>
        <p:spPr bwMode="auto">
          <a:xfrm>
            <a:off x="7100639" y="4882728"/>
            <a:ext cx="85725" cy="128588"/>
          </a:xfrm>
          <a:prstGeom prst="upDown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" lastClr="FFFFFF"/>
              </a:solidFill>
              <a:latin typeface="Calibri"/>
              <a:ea typeface="新細明體"/>
            </a:endParaRPr>
          </a:p>
        </p:txBody>
      </p:sp>
      <p:sp>
        <p:nvSpPr>
          <p:cNvPr id="18448" name="TextBox 73"/>
          <p:cNvSpPr txBox="1">
            <a:spLocks noChangeArrowheads="1"/>
          </p:cNvSpPr>
          <p:nvPr/>
        </p:nvSpPr>
        <p:spPr bwMode="auto">
          <a:xfrm>
            <a:off x="6084639" y="3131716"/>
            <a:ext cx="1122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/>
              <a:t>Memory</a:t>
            </a:r>
          </a:p>
        </p:txBody>
      </p:sp>
      <p:sp>
        <p:nvSpPr>
          <p:cNvPr id="18449" name="TextBox 74"/>
          <p:cNvSpPr txBox="1">
            <a:spLocks noChangeArrowheads="1"/>
          </p:cNvSpPr>
          <p:nvPr/>
        </p:nvSpPr>
        <p:spPr bwMode="auto">
          <a:xfrm>
            <a:off x="4500314" y="5085928"/>
            <a:ext cx="576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/>
              <a:t>IO</a:t>
            </a:r>
          </a:p>
        </p:txBody>
      </p:sp>
      <p:sp>
        <p:nvSpPr>
          <p:cNvPr id="76" name="文字方塊 26"/>
          <p:cNvSpPr txBox="1">
            <a:spLocks noChangeArrowheads="1"/>
          </p:cNvSpPr>
          <p:nvPr/>
        </p:nvSpPr>
        <p:spPr bwMode="auto">
          <a:xfrm>
            <a:off x="7664201" y="2780878"/>
            <a:ext cx="1084263" cy="29527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i="1" kern="0" dirty="0">
                <a:solidFill>
                  <a:sysClr val="windowText" lastClr="000000"/>
                </a:solidFill>
                <a:latin typeface="Calibri" pitchFamily="34" charset="0"/>
              </a:rPr>
              <a:t>IO thread</a:t>
            </a:r>
            <a:endParaRPr kumimoji="0" lang="zh-TW" altLang="en-US" sz="1400" i="1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81" name="上-下雙向箭號 20"/>
          <p:cNvSpPr/>
          <p:nvPr/>
        </p:nvSpPr>
        <p:spPr bwMode="auto">
          <a:xfrm rot="5400000">
            <a:off x="7534026" y="5211341"/>
            <a:ext cx="173038" cy="347662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" lastClr="FFFFFF"/>
              </a:solidFill>
              <a:latin typeface="Calibri"/>
              <a:ea typeface="新細明體"/>
            </a:endParaRPr>
          </a:p>
        </p:txBody>
      </p:sp>
      <p:sp>
        <p:nvSpPr>
          <p:cNvPr id="18452" name="Rectangle 85"/>
          <p:cNvSpPr>
            <a:spLocks noChangeArrowheads="1"/>
          </p:cNvSpPr>
          <p:nvPr/>
        </p:nvSpPr>
        <p:spPr bwMode="auto">
          <a:xfrm>
            <a:off x="1043608" y="2564904"/>
            <a:ext cx="2232248" cy="2155899"/>
          </a:xfrm>
          <a:prstGeom prst="rect">
            <a:avLst/>
          </a:prstGeom>
          <a:solidFill>
            <a:srgbClr val="CCFFFF">
              <a:alpha val="4392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altLang="zh-TW"/>
          </a:p>
        </p:txBody>
      </p:sp>
      <p:sp>
        <p:nvSpPr>
          <p:cNvPr id="88" name="上-下雙向箭號 19"/>
          <p:cNvSpPr/>
          <p:nvPr/>
        </p:nvSpPr>
        <p:spPr bwMode="auto">
          <a:xfrm>
            <a:off x="2052389" y="4738266"/>
            <a:ext cx="144462" cy="274637"/>
          </a:xfrm>
          <a:prstGeom prst="upDown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" lastClr="FFFFFF"/>
              </a:solidFill>
              <a:latin typeface="Calibri"/>
              <a:ea typeface="新細明體"/>
            </a:endParaRPr>
          </a:p>
        </p:txBody>
      </p:sp>
      <p:sp>
        <p:nvSpPr>
          <p:cNvPr id="92" name="矩形 7"/>
          <p:cNvSpPr/>
          <p:nvPr/>
        </p:nvSpPr>
        <p:spPr bwMode="auto">
          <a:xfrm>
            <a:off x="2411760" y="3617491"/>
            <a:ext cx="660400" cy="8540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20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sp>
        <p:nvSpPr>
          <p:cNvPr id="93" name="文字方塊 26"/>
          <p:cNvSpPr txBox="1">
            <a:spLocks noChangeArrowheads="1"/>
          </p:cNvSpPr>
          <p:nvPr/>
        </p:nvSpPr>
        <p:spPr bwMode="auto">
          <a:xfrm>
            <a:off x="982414" y="2277641"/>
            <a:ext cx="2366962" cy="251936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i="1" kern="0" dirty="0">
                <a:solidFill>
                  <a:sysClr val="windowText" lastClr="000000"/>
                </a:solidFill>
                <a:latin typeface="Calibri" pitchFamily="34" charset="0"/>
              </a:rPr>
              <a:t>Emulation thread #0</a:t>
            </a:r>
            <a:endParaRPr kumimoji="0" lang="zh-TW" altLang="en-US" sz="1400" i="1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8456" name="TextBox 93"/>
          <p:cNvSpPr txBox="1">
            <a:spLocks noChangeArrowheads="1"/>
          </p:cNvSpPr>
          <p:nvPr/>
        </p:nvSpPr>
        <p:spPr bwMode="auto">
          <a:xfrm>
            <a:off x="1064964" y="2564978"/>
            <a:ext cx="86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CPU 0</a:t>
            </a:r>
          </a:p>
        </p:txBody>
      </p:sp>
      <p:sp>
        <p:nvSpPr>
          <p:cNvPr id="101" name="矩形 7"/>
          <p:cNvSpPr/>
          <p:nvPr/>
        </p:nvSpPr>
        <p:spPr bwMode="auto">
          <a:xfrm>
            <a:off x="6229101" y="2277641"/>
            <a:ext cx="660400" cy="85407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dirty="0">
                <a:solidFill>
                  <a:sysClr val="windowText" lastClr="000000"/>
                </a:solidFill>
                <a:latin typeface="Calibri"/>
                <a:ea typeface="新細明體"/>
              </a:rPr>
              <a:t>Unified Code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kern="0" dirty="0">
                <a:solidFill>
                  <a:sysClr val="windowText" lastClr="000000"/>
                </a:solidFill>
                <a:latin typeface="Calibri"/>
                <a:ea typeface="新細明體"/>
              </a:rPr>
              <a:t>Cache</a:t>
            </a:r>
            <a:endParaRPr kumimoji="0" lang="zh-TW" altLang="en-US" sz="1200" kern="0" dirty="0">
              <a:solidFill>
                <a:sysClr val="windowText" lastClr="000000"/>
              </a:solidFill>
              <a:latin typeface="Calibri"/>
              <a:ea typeface="新細明體"/>
            </a:endParaRPr>
          </a:p>
        </p:txBody>
      </p:sp>
      <p:cxnSp>
        <p:nvCxnSpPr>
          <p:cNvPr id="18458" name="Straight Arrow Connector 103"/>
          <p:cNvCxnSpPr>
            <a:cxnSpLocks noChangeShapeType="1"/>
            <a:stCxn id="101" idx="1"/>
            <a:endCxn id="60" idx="0"/>
          </p:cNvCxnSpPr>
          <p:nvPr/>
        </p:nvCxnSpPr>
        <p:spPr bwMode="auto">
          <a:xfrm rot="10800000" flipV="1">
            <a:off x="5335339" y="2704678"/>
            <a:ext cx="893762" cy="912813"/>
          </a:xfrm>
          <a:prstGeom prst="straightConnector1">
            <a:avLst/>
          </a:prstGeom>
          <a:ln w="19050">
            <a:headEnd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59" name="Straight Arrow Connector 105"/>
          <p:cNvCxnSpPr>
            <a:cxnSpLocks noChangeShapeType="1"/>
            <a:stCxn id="101" idx="1"/>
            <a:endCxn id="92" idx="0"/>
          </p:cNvCxnSpPr>
          <p:nvPr/>
        </p:nvCxnSpPr>
        <p:spPr bwMode="auto">
          <a:xfrm rot="10800000" flipV="1">
            <a:off x="2741961" y="2704679"/>
            <a:ext cx="3487141" cy="912812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27" name="文字方塊 26"/>
          <p:cNvSpPr txBox="1">
            <a:spLocks noChangeArrowheads="1"/>
          </p:cNvSpPr>
          <p:nvPr/>
        </p:nvSpPr>
        <p:spPr bwMode="auto">
          <a:xfrm>
            <a:off x="756989" y="1772816"/>
            <a:ext cx="6840537" cy="396081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i="1" kern="0" dirty="0">
                <a:solidFill>
                  <a:sysClr val="windowText" lastClr="000000"/>
                </a:solidFill>
                <a:latin typeface="Calibri" pitchFamily="34" charset="0"/>
              </a:rPr>
              <a:t>Emulation threads group</a:t>
            </a:r>
            <a:endParaRPr kumimoji="0" lang="zh-TW" altLang="en-US" sz="1400" i="1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/>
          <p:cNvSpPr txBox="1"/>
          <p:nvPr/>
        </p:nvSpPr>
        <p:spPr>
          <a:xfrm>
            <a:off x="3131840" y="268397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Hit</a:t>
            </a:r>
            <a:endParaRPr lang="zh-TW" altLang="en-US" sz="1400" i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QEMU CPU Events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76249" y="2204864"/>
            <a:ext cx="523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i="1" dirty="0" smtClean="0"/>
              <a:t>Miss</a:t>
            </a:r>
            <a:endParaRPr lang="zh-TW" altLang="en-US" sz="1400" i="1" dirty="0"/>
          </a:p>
        </p:txBody>
      </p:sp>
      <p:sp>
        <p:nvSpPr>
          <p:cNvPr id="42" name="矩形 41"/>
          <p:cNvSpPr/>
          <p:nvPr/>
        </p:nvSpPr>
        <p:spPr>
          <a:xfrm>
            <a:off x="2882582" y="2205906"/>
            <a:ext cx="1129972" cy="5473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Find Fast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54196" y="3600711"/>
            <a:ext cx="1129972" cy="54732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Invalidate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42869" y="2470739"/>
            <a:ext cx="1129972" cy="54732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Build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882582" y="4011920"/>
            <a:ext cx="1129972" cy="54732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Execute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954196" y="4259862"/>
            <a:ext cx="1129972" cy="54732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Unchain</a:t>
            </a:r>
          </a:p>
        </p:txBody>
      </p:sp>
      <p:sp>
        <p:nvSpPr>
          <p:cNvPr id="56" name="矩形 55"/>
          <p:cNvSpPr/>
          <p:nvPr/>
        </p:nvSpPr>
        <p:spPr>
          <a:xfrm>
            <a:off x="4954196" y="4919012"/>
            <a:ext cx="1129972" cy="54732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Restore</a:t>
            </a:r>
          </a:p>
        </p:txBody>
      </p:sp>
      <p:sp>
        <p:nvSpPr>
          <p:cNvPr id="57" name="矩形 56"/>
          <p:cNvSpPr/>
          <p:nvPr/>
        </p:nvSpPr>
        <p:spPr>
          <a:xfrm>
            <a:off x="6178332" y="3053385"/>
            <a:ext cx="1129972" cy="54732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Flush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1" name="肘形接點 60"/>
          <p:cNvCxnSpPr>
            <a:stCxn id="43" idx="6"/>
            <a:endCxn id="42" idx="0"/>
          </p:cNvCxnSpPr>
          <p:nvPr/>
        </p:nvCxnSpPr>
        <p:spPr>
          <a:xfrm>
            <a:off x="3054293" y="1623261"/>
            <a:ext cx="393275" cy="5826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42" idx="3"/>
            <a:endCxn id="135" idx="0"/>
          </p:cNvCxnSpPr>
          <p:nvPr/>
        </p:nvCxnSpPr>
        <p:spPr>
          <a:xfrm flipV="1">
            <a:off x="4012553" y="1529096"/>
            <a:ext cx="1495302" cy="950474"/>
          </a:xfrm>
          <a:prstGeom prst="bentConnector4">
            <a:avLst>
              <a:gd name="adj1" fmla="val 26943"/>
              <a:gd name="adj2" fmla="val 1248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46" idx="3"/>
            <a:endCxn id="57" idx="0"/>
          </p:cNvCxnSpPr>
          <p:nvPr/>
        </p:nvCxnSpPr>
        <p:spPr>
          <a:xfrm>
            <a:off x="6072841" y="2744403"/>
            <a:ext cx="670477" cy="308983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4012553" y="3694875"/>
            <a:ext cx="941643" cy="376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4012553" y="4448190"/>
            <a:ext cx="941643" cy="2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56" idx="1"/>
          </p:cNvCxnSpPr>
          <p:nvPr/>
        </p:nvCxnSpPr>
        <p:spPr>
          <a:xfrm>
            <a:off x="3717605" y="4567266"/>
            <a:ext cx="1236591" cy="625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4211960" y="3573016"/>
            <a:ext cx="67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i="1" dirty="0" smtClean="0"/>
              <a:t>SMC</a:t>
            </a:r>
            <a:endParaRPr lang="zh-TW" altLang="en-US" sz="1400" i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139952" y="4221088"/>
            <a:ext cx="83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Interrupt</a:t>
            </a:r>
            <a:endParaRPr lang="zh-TW" altLang="en-US" sz="1400" i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139952" y="4777407"/>
            <a:ext cx="885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Exception</a:t>
            </a:r>
            <a:endParaRPr lang="zh-TW" altLang="en-US" sz="1400" i="1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6003831" y="2708920"/>
            <a:ext cx="440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i="1" dirty="0" smtClean="0"/>
              <a:t>Full</a:t>
            </a:r>
            <a:endParaRPr lang="zh-TW" altLang="en-US" sz="1400" i="1" dirty="0"/>
          </a:p>
        </p:txBody>
      </p:sp>
      <p:cxnSp>
        <p:nvCxnSpPr>
          <p:cNvPr id="98" name="直線單箭頭接點 97"/>
          <p:cNvCxnSpPr>
            <a:stCxn id="48" idx="2"/>
          </p:cNvCxnSpPr>
          <p:nvPr/>
        </p:nvCxnSpPr>
        <p:spPr>
          <a:xfrm rot="5400000">
            <a:off x="3314767" y="4692046"/>
            <a:ext cx="265602" cy="2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圖: 決策 103"/>
          <p:cNvSpPr/>
          <p:nvPr/>
        </p:nvSpPr>
        <p:spPr>
          <a:xfrm>
            <a:off x="2644430" y="5672327"/>
            <a:ext cx="1600793" cy="564986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Halt?</a:t>
            </a:r>
            <a:endParaRPr lang="zh-TW" altLang="en-US" dirty="0"/>
          </a:p>
        </p:txBody>
      </p:sp>
      <p:cxnSp>
        <p:nvCxnSpPr>
          <p:cNvPr id="106" name="直線單箭頭接點 105"/>
          <p:cNvCxnSpPr>
            <a:endCxn id="104" idx="0"/>
          </p:cNvCxnSpPr>
          <p:nvPr/>
        </p:nvCxnSpPr>
        <p:spPr>
          <a:xfrm rot="5400000">
            <a:off x="3296121" y="5520879"/>
            <a:ext cx="300153" cy="2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肘形接點 108"/>
          <p:cNvCxnSpPr>
            <a:stCxn id="104" idx="2"/>
            <a:endCxn id="43" idx="2"/>
          </p:cNvCxnSpPr>
          <p:nvPr/>
        </p:nvCxnSpPr>
        <p:spPr>
          <a:xfrm rot="5400000" flipH="1">
            <a:off x="189220" y="2981706"/>
            <a:ext cx="4614052" cy="1897163"/>
          </a:xfrm>
          <a:prstGeom prst="bentConnector4">
            <a:avLst>
              <a:gd name="adj1" fmla="val -4954"/>
              <a:gd name="adj2" fmla="val 11205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肘形接點 113"/>
          <p:cNvCxnSpPr>
            <a:stCxn id="104" idx="1"/>
            <a:endCxn id="42" idx="1"/>
          </p:cNvCxnSpPr>
          <p:nvPr/>
        </p:nvCxnSpPr>
        <p:spPr>
          <a:xfrm rot="10800000" flipH="1">
            <a:off x="2644430" y="2479571"/>
            <a:ext cx="238152" cy="3475250"/>
          </a:xfrm>
          <a:prstGeom prst="bentConnector3">
            <a:avLst>
              <a:gd name="adj1" fmla="val -12552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11760" y="5706878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No</a:t>
            </a:r>
            <a:endParaRPr lang="zh-TW" altLang="en-US" sz="1400" i="1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2987824" y="6237312"/>
            <a:ext cx="415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Yes</a:t>
            </a:r>
            <a:endParaRPr lang="zh-TW" altLang="en-US" sz="1400" i="1" dirty="0"/>
          </a:p>
        </p:txBody>
      </p:sp>
      <p:sp>
        <p:nvSpPr>
          <p:cNvPr id="123" name="矩形 122"/>
          <p:cNvSpPr/>
          <p:nvPr/>
        </p:nvSpPr>
        <p:spPr>
          <a:xfrm>
            <a:off x="2882582" y="3129889"/>
            <a:ext cx="1129972" cy="547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Chain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4" name="肘形接點 123"/>
          <p:cNvCxnSpPr>
            <a:stCxn id="42" idx="2"/>
            <a:endCxn id="123" idx="0"/>
          </p:cNvCxnSpPr>
          <p:nvPr/>
        </p:nvCxnSpPr>
        <p:spPr>
          <a:xfrm rot="5400000">
            <a:off x="3259240" y="2941560"/>
            <a:ext cx="3766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肘形接點 128"/>
          <p:cNvCxnSpPr>
            <a:stCxn id="123" idx="2"/>
            <a:endCxn id="48" idx="0"/>
          </p:cNvCxnSpPr>
          <p:nvPr/>
        </p:nvCxnSpPr>
        <p:spPr>
          <a:xfrm rot="5400000">
            <a:off x="3280215" y="3844567"/>
            <a:ext cx="334705" cy="20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4942869" y="1529096"/>
            <a:ext cx="1129972" cy="5473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Find Slow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7" name="肘形接點 136"/>
          <p:cNvCxnSpPr>
            <a:stCxn id="135" idx="2"/>
            <a:endCxn id="46" idx="0"/>
          </p:cNvCxnSpPr>
          <p:nvPr/>
        </p:nvCxnSpPr>
        <p:spPr>
          <a:xfrm rot="5400000">
            <a:off x="5310697" y="2273580"/>
            <a:ext cx="394318" cy="20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文字方塊 139"/>
          <p:cNvSpPr txBox="1"/>
          <p:nvPr/>
        </p:nvSpPr>
        <p:spPr>
          <a:xfrm>
            <a:off x="5023449" y="199991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Miss</a:t>
            </a:r>
            <a:endParaRPr lang="zh-TW" altLang="en-US" sz="1400" i="1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4577539" y="181158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Hit</a:t>
            </a:r>
            <a:endParaRPr lang="zh-TW" altLang="en-US" sz="1400" i="1" dirty="0"/>
          </a:p>
        </p:txBody>
      </p:sp>
      <p:cxnSp>
        <p:nvCxnSpPr>
          <p:cNvPr id="59" name="直線單箭頭接點 58"/>
          <p:cNvCxnSpPr>
            <a:stCxn id="45" idx="1"/>
          </p:cNvCxnSpPr>
          <p:nvPr/>
        </p:nvCxnSpPr>
        <p:spPr>
          <a:xfrm rot="10800000" flipV="1">
            <a:off x="4012554" y="3874373"/>
            <a:ext cx="941642" cy="348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4012553" y="4542355"/>
            <a:ext cx="941643" cy="2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135" idx="1"/>
            <a:endCxn id="123" idx="3"/>
          </p:cNvCxnSpPr>
          <p:nvPr/>
        </p:nvCxnSpPr>
        <p:spPr>
          <a:xfrm rot="10800000" flipV="1">
            <a:off x="4012553" y="1802759"/>
            <a:ext cx="930316" cy="1600794"/>
          </a:xfrm>
          <a:prstGeom prst="bentConnector3">
            <a:avLst>
              <a:gd name="adj1" fmla="val 3661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肘形接點 130"/>
          <p:cNvCxnSpPr>
            <a:stCxn id="46" idx="2"/>
            <a:endCxn id="57" idx="1"/>
          </p:cNvCxnSpPr>
          <p:nvPr/>
        </p:nvCxnSpPr>
        <p:spPr>
          <a:xfrm rot="16200000" flipH="1">
            <a:off x="5688601" y="2837318"/>
            <a:ext cx="308984" cy="670477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橢圓 135"/>
          <p:cNvSpPr/>
          <p:nvPr/>
        </p:nvSpPr>
        <p:spPr>
          <a:xfrm>
            <a:off x="2694253" y="4824848"/>
            <a:ext cx="1506629" cy="56498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Interrupt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1547664" y="1340768"/>
            <a:ext cx="1506629" cy="56498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CPU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Idle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72" name="文字方塊 139"/>
          <p:cNvSpPr txBox="1"/>
          <p:nvPr/>
        </p:nvSpPr>
        <p:spPr>
          <a:xfrm>
            <a:off x="6012160" y="237530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Done</a:t>
            </a:r>
            <a:endParaRPr lang="zh-TW" altLang="en-US" sz="1400" i="1" dirty="0"/>
          </a:p>
        </p:txBody>
      </p:sp>
      <p:cxnSp>
        <p:nvCxnSpPr>
          <p:cNvPr id="95" name="Shape 94"/>
          <p:cNvCxnSpPr>
            <a:stCxn id="56" idx="2"/>
            <a:endCxn id="136" idx="6"/>
          </p:cNvCxnSpPr>
          <p:nvPr/>
        </p:nvCxnSpPr>
        <p:spPr>
          <a:xfrm rot="5400000" flipH="1">
            <a:off x="4680533" y="4627690"/>
            <a:ext cx="358997" cy="1318300"/>
          </a:xfrm>
          <a:prstGeom prst="bentConnector4">
            <a:avLst>
              <a:gd name="adj1" fmla="val -63677"/>
              <a:gd name="adj2" fmla="val 7142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6084168" y="1700808"/>
            <a:ext cx="1588" cy="941643"/>
          </a:xfrm>
          <a:prstGeom prst="bentConnector3">
            <a:avLst>
              <a:gd name="adj1" fmla="val 304182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PQEMU CPU Events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88306"/>
            <a:ext cx="3384376" cy="436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Box 48"/>
          <p:cNvSpPr txBox="1"/>
          <p:nvPr/>
        </p:nvSpPr>
        <p:spPr>
          <a:xfrm>
            <a:off x="539552" y="1412776"/>
            <a:ext cx="3816424" cy="511256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CPU 0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088306"/>
            <a:ext cx="3384376" cy="436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TextBox 50"/>
          <p:cNvSpPr txBox="1"/>
          <p:nvPr/>
        </p:nvSpPr>
        <p:spPr>
          <a:xfrm>
            <a:off x="4860032" y="1412776"/>
            <a:ext cx="3816424" cy="511256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CPU 1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Shared Resources in CPU Events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628" y="2345328"/>
            <a:ext cx="936104" cy="4368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Restore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983356" y="4718040"/>
            <a:ext cx="1080120" cy="435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Find Slow</a:t>
            </a:r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888834" y="4721592"/>
            <a:ext cx="864096" cy="435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Build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691680" y="4718040"/>
            <a:ext cx="864096" cy="435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Chain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059832" y="4718040"/>
            <a:ext cx="1008112" cy="435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Unchain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679100" y="2345328"/>
            <a:ext cx="864096" cy="435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Flush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3362" y="2345328"/>
            <a:ext cx="936104" cy="4368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Execute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2325350" y="3569464"/>
            <a:ext cx="1152128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CC</a:t>
            </a:r>
            <a:endParaRPr lang="zh-TW" altLang="en-US" dirty="0"/>
          </a:p>
        </p:txBody>
      </p:sp>
      <p:sp>
        <p:nvSpPr>
          <p:cNvPr id="12" name="Oval 11"/>
          <p:cNvSpPr/>
          <p:nvPr/>
        </p:nvSpPr>
        <p:spPr>
          <a:xfrm>
            <a:off x="3535084" y="3569464"/>
            <a:ext cx="1152128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TBD</a:t>
            </a:r>
            <a:endParaRPr lang="zh-TW" altLang="en-US" dirty="0"/>
          </a:p>
        </p:txBody>
      </p:sp>
      <p:sp>
        <p:nvSpPr>
          <p:cNvPr id="13" name="Oval 12"/>
          <p:cNvSpPr/>
          <p:nvPr/>
        </p:nvSpPr>
        <p:spPr>
          <a:xfrm>
            <a:off x="4744818" y="3569464"/>
            <a:ext cx="1152128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TBDA</a:t>
            </a:r>
            <a:endParaRPr lang="zh-TW" altLang="en-US" dirty="0"/>
          </a:p>
        </p:txBody>
      </p:sp>
      <p:sp>
        <p:nvSpPr>
          <p:cNvPr id="14" name="Oval 13"/>
          <p:cNvSpPr/>
          <p:nvPr/>
        </p:nvSpPr>
        <p:spPr>
          <a:xfrm>
            <a:off x="5947352" y="3569464"/>
            <a:ext cx="1152128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TBHT</a:t>
            </a:r>
            <a:endParaRPr lang="zh-TW" altLang="en-US" dirty="0"/>
          </a:p>
        </p:txBody>
      </p:sp>
      <p:sp>
        <p:nvSpPr>
          <p:cNvPr id="15" name="Oval 14"/>
          <p:cNvSpPr/>
          <p:nvPr/>
        </p:nvSpPr>
        <p:spPr>
          <a:xfrm>
            <a:off x="1115616" y="3569464"/>
            <a:ext cx="1152128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TCG</a:t>
            </a:r>
            <a:endParaRPr lang="zh-TW" altLang="en-US" dirty="0"/>
          </a:p>
        </p:txBody>
      </p:sp>
      <p:sp>
        <p:nvSpPr>
          <p:cNvPr id="16" name="Oval 15"/>
          <p:cNvSpPr/>
          <p:nvPr/>
        </p:nvSpPr>
        <p:spPr>
          <a:xfrm>
            <a:off x="7164288" y="3569464"/>
            <a:ext cx="1152128" cy="504056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MPD</a:t>
            </a:r>
            <a:endParaRPr lang="zh-TW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7352" y="2345328"/>
            <a:ext cx="1152128" cy="435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Invalidate</a:t>
            </a:r>
            <a:endParaRPr lang="zh-TW" altLang="en-US" dirty="0"/>
          </a:p>
        </p:txBody>
      </p:sp>
      <p:cxnSp>
        <p:nvCxnSpPr>
          <p:cNvPr id="18" name="Straight Arrow Connector 17"/>
          <p:cNvCxnSpPr>
            <a:stCxn id="11" idx="4"/>
            <a:endCxn id="7" idx="0"/>
          </p:cNvCxnSpPr>
          <p:nvPr/>
        </p:nvCxnSpPr>
        <p:spPr>
          <a:xfrm rot="5400000">
            <a:off x="2190311" y="4006937"/>
            <a:ext cx="644520" cy="777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4"/>
            <a:endCxn id="8" idx="0"/>
          </p:cNvCxnSpPr>
          <p:nvPr/>
        </p:nvCxnSpPr>
        <p:spPr>
          <a:xfrm rot="16200000" flipH="1">
            <a:off x="2910391" y="4064543"/>
            <a:ext cx="644520" cy="662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17" idx="2"/>
          </p:cNvCxnSpPr>
          <p:nvPr/>
        </p:nvCxnSpPr>
        <p:spPr>
          <a:xfrm rot="5400000" flipH="1" flipV="1">
            <a:off x="4318147" y="1364195"/>
            <a:ext cx="788536" cy="3622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9" idx="2"/>
          </p:cNvCxnSpPr>
          <p:nvPr/>
        </p:nvCxnSpPr>
        <p:spPr>
          <a:xfrm rot="5400000" flipH="1" flipV="1">
            <a:off x="3112013" y="2570329"/>
            <a:ext cx="788536" cy="120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10" idx="2"/>
          </p:cNvCxnSpPr>
          <p:nvPr/>
        </p:nvCxnSpPr>
        <p:spPr>
          <a:xfrm rot="5400000" flipH="1" flipV="1">
            <a:off x="2507771" y="3175821"/>
            <a:ext cx="7872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6" idx="0"/>
          </p:cNvCxnSpPr>
          <p:nvPr/>
        </p:nvCxnSpPr>
        <p:spPr>
          <a:xfrm rot="16200000" flipH="1">
            <a:off x="3787112" y="3187822"/>
            <a:ext cx="648072" cy="241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4"/>
            <a:endCxn id="8" idx="0"/>
          </p:cNvCxnSpPr>
          <p:nvPr/>
        </p:nvCxnSpPr>
        <p:spPr>
          <a:xfrm rot="5400000">
            <a:off x="3515258" y="4122150"/>
            <a:ext cx="644520" cy="54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4"/>
            <a:endCxn id="7" idx="0"/>
          </p:cNvCxnSpPr>
          <p:nvPr/>
        </p:nvCxnSpPr>
        <p:spPr>
          <a:xfrm rot="5400000">
            <a:off x="2795178" y="3402070"/>
            <a:ext cx="644520" cy="1987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7"/>
            <a:endCxn id="17" idx="2"/>
          </p:cNvCxnSpPr>
          <p:nvPr/>
        </p:nvCxnSpPr>
        <p:spPr>
          <a:xfrm rot="5400000" flipH="1" flipV="1">
            <a:off x="5089775" y="2209641"/>
            <a:ext cx="862353" cy="2004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4"/>
            <a:endCxn id="6" idx="0"/>
          </p:cNvCxnSpPr>
          <p:nvPr/>
        </p:nvCxnSpPr>
        <p:spPr>
          <a:xfrm rot="16200000" flipH="1">
            <a:off x="4391979" y="3792689"/>
            <a:ext cx="648072" cy="120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0"/>
            <a:endCxn id="9" idx="2"/>
          </p:cNvCxnSpPr>
          <p:nvPr/>
        </p:nvCxnSpPr>
        <p:spPr>
          <a:xfrm rot="5400000" flipH="1" flipV="1">
            <a:off x="3716880" y="3175196"/>
            <a:ext cx="788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4"/>
            <a:endCxn id="6" idx="0"/>
          </p:cNvCxnSpPr>
          <p:nvPr/>
        </p:nvCxnSpPr>
        <p:spPr>
          <a:xfrm rot="16200000" flipH="1">
            <a:off x="3182245" y="2582955"/>
            <a:ext cx="648072" cy="3629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  <a:endCxn id="4" idx="2"/>
          </p:cNvCxnSpPr>
          <p:nvPr/>
        </p:nvCxnSpPr>
        <p:spPr>
          <a:xfrm rot="5400000" flipH="1" flipV="1">
            <a:off x="1298037" y="3175821"/>
            <a:ext cx="7872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4"/>
            <a:endCxn id="5" idx="0"/>
          </p:cNvCxnSpPr>
          <p:nvPr/>
        </p:nvCxnSpPr>
        <p:spPr>
          <a:xfrm rot="5400000">
            <a:off x="6201156" y="4395780"/>
            <a:ext cx="644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6" idx="0"/>
          </p:cNvCxnSpPr>
          <p:nvPr/>
        </p:nvCxnSpPr>
        <p:spPr>
          <a:xfrm rot="5400000">
            <a:off x="5598113" y="3796289"/>
            <a:ext cx="648072" cy="120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0"/>
            <a:endCxn id="17" idx="2"/>
          </p:cNvCxnSpPr>
          <p:nvPr/>
        </p:nvCxnSpPr>
        <p:spPr>
          <a:xfrm rot="5400000" flipH="1" flipV="1">
            <a:off x="6129148" y="3175196"/>
            <a:ext cx="788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0"/>
            <a:endCxn id="9" idx="2"/>
          </p:cNvCxnSpPr>
          <p:nvPr/>
        </p:nvCxnSpPr>
        <p:spPr>
          <a:xfrm rot="16200000" flipV="1">
            <a:off x="4923014" y="1969062"/>
            <a:ext cx="788536" cy="241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4"/>
            <a:endCxn id="6" idx="0"/>
          </p:cNvCxnSpPr>
          <p:nvPr/>
        </p:nvCxnSpPr>
        <p:spPr>
          <a:xfrm rot="5400000">
            <a:off x="4996846" y="4397556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  <a:endCxn id="17" idx="2"/>
          </p:cNvCxnSpPr>
          <p:nvPr/>
        </p:nvCxnSpPr>
        <p:spPr>
          <a:xfrm rot="5400000" flipH="1" flipV="1">
            <a:off x="5527881" y="2573929"/>
            <a:ext cx="788536" cy="120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0"/>
            <a:endCxn id="9" idx="2"/>
          </p:cNvCxnSpPr>
          <p:nvPr/>
        </p:nvCxnSpPr>
        <p:spPr>
          <a:xfrm rot="16200000" flipV="1">
            <a:off x="4321747" y="2570329"/>
            <a:ext cx="788536" cy="120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4"/>
            <a:endCxn id="6" idx="0"/>
          </p:cNvCxnSpPr>
          <p:nvPr/>
        </p:nvCxnSpPr>
        <p:spPr>
          <a:xfrm rot="5400000">
            <a:off x="6206581" y="3187821"/>
            <a:ext cx="648072" cy="241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0"/>
            <a:endCxn id="17" idx="2"/>
          </p:cNvCxnSpPr>
          <p:nvPr/>
        </p:nvCxnSpPr>
        <p:spPr>
          <a:xfrm rot="16200000" flipV="1">
            <a:off x="6737616" y="2566728"/>
            <a:ext cx="788536" cy="1216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0"/>
            <a:endCxn id="9" idx="2"/>
          </p:cNvCxnSpPr>
          <p:nvPr/>
        </p:nvCxnSpPr>
        <p:spPr>
          <a:xfrm rot="16200000" flipV="1">
            <a:off x="5531482" y="1360594"/>
            <a:ext cx="788536" cy="3629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Synchronizations for Share-all PQEMU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/>
          <a:lstStyle/>
          <a:p>
            <a:r>
              <a:rPr lang="en-US" altLang="zh-TW" dirty="0" smtClean="0"/>
              <a:t>Unified Code Cache (</a:t>
            </a:r>
            <a:r>
              <a:rPr lang="en-US" altLang="zh-TW" i="1" dirty="0" smtClean="0"/>
              <a:t>UCC</a:t>
            </a:r>
            <a:r>
              <a:rPr lang="en-US" altLang="zh-TW" dirty="0" smtClean="0"/>
              <a:t>) design</a:t>
            </a:r>
          </a:p>
          <a:p>
            <a:pPr lvl="1"/>
            <a:r>
              <a:rPr lang="en-US" altLang="zh-TW" b="1" dirty="0" smtClean="0"/>
              <a:t>S</a:t>
            </a:r>
            <a:r>
              <a:rPr lang="en-US" altLang="zh-TW" dirty="0" smtClean="0"/>
              <a:t>ynchronized</a:t>
            </a:r>
          </a:p>
          <a:p>
            <a:pPr lvl="1"/>
            <a:r>
              <a:rPr lang="en-US" altLang="zh-TW" b="1" dirty="0" smtClean="0"/>
              <a:t>D</a:t>
            </a:r>
            <a:r>
              <a:rPr lang="en-US" altLang="zh-TW" dirty="0" smtClean="0"/>
              <a:t>ependent, but intrinsically synchronized</a:t>
            </a:r>
          </a:p>
          <a:p>
            <a:pPr lvl="1"/>
            <a:r>
              <a:rPr lang="en-US" altLang="zh-TW" b="1" dirty="0" smtClean="0"/>
              <a:t>I</a:t>
            </a:r>
            <a:r>
              <a:rPr lang="en-US" altLang="zh-TW" dirty="0" smtClean="0"/>
              <a:t>ndependent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42011" b="14563"/>
          <a:stretch>
            <a:fillRect/>
          </a:stretch>
        </p:blipFill>
        <p:spPr bwMode="auto">
          <a:xfrm>
            <a:off x="971600" y="3933056"/>
            <a:ext cx="7275272" cy="24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6350"/>
      </a:spPr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25664</TotalTime>
  <Words>1645</Words>
  <Application>Microsoft Office PowerPoint</Application>
  <PresentationFormat>On-screen Show (4:3)</PresentationFormat>
  <Paragraphs>462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P-QEMU: A Parallel Multi-core System Emulator Based On QEMU</vt:lpstr>
      <vt:lpstr>How QEMU Works for Multi-core Guest</vt:lpstr>
      <vt:lpstr>How PQEMU Works For Multi-core Guest</vt:lpstr>
      <vt:lpstr>Computer System in QEMU</vt:lpstr>
      <vt:lpstr>Computer System in PQEMU</vt:lpstr>
      <vt:lpstr>QEMU CPU Events</vt:lpstr>
      <vt:lpstr>PQEMU CPU Events</vt:lpstr>
      <vt:lpstr>Shared Resources in CPU Events</vt:lpstr>
      <vt:lpstr>Synchronizations for Share-all PQEMU</vt:lpstr>
      <vt:lpstr>Lock Deployment in UCC Design</vt:lpstr>
      <vt:lpstr>Synchronizations for Share-nothing PQEMU</vt:lpstr>
      <vt:lpstr>Lock Deployment in SCC Design</vt:lpstr>
      <vt:lpstr>PQEMU Memory - Cache</vt:lpstr>
      <vt:lpstr>PQEMU Memory – Order (1/)</vt:lpstr>
      <vt:lpstr>PQEMU Memory – Order (2/)</vt:lpstr>
      <vt:lpstr>PQEMU Memory – Order (3/)</vt:lpstr>
      <vt:lpstr>PQEMU Memory – Order (4/)</vt:lpstr>
      <vt:lpstr>PQEMU Memory – Order (5/)</vt:lpstr>
      <vt:lpstr>PQEMU Memory – Order (6/)</vt:lpstr>
      <vt:lpstr>PQEMU Memory – Order (7/)</vt:lpstr>
      <vt:lpstr>PQEMU Memory – Atomic (1/)</vt:lpstr>
      <vt:lpstr>PQEMU Memory – Atomic (2/)</vt:lpstr>
      <vt:lpstr>PQEMU Memory – Atomic (3/)</vt:lpstr>
      <vt:lpstr>PQEMU Memory – Atomic (4/)</vt:lpstr>
      <vt:lpstr>PQEMU Memory – Atomic (4/)</vt:lpstr>
      <vt:lpstr>PQEMU Memory – TLB (1/)</vt:lpstr>
      <vt:lpstr>PQEMU Memory – TLB (2/)</vt:lpstr>
      <vt:lpstr>PQEMU I/O (1/)</vt:lpstr>
      <vt:lpstr>PQEMU I/O (2/)</vt:lpstr>
      <vt:lpstr>PQEMU I/O (3/)</vt:lpstr>
      <vt:lpstr>PQEMU I/O (4/)</vt:lpstr>
      <vt:lpstr>PQEMU I/O (5/)</vt:lpstr>
      <vt:lpstr>PQEMU I/O – Future</vt:lpstr>
      <vt:lpstr>Slide 34</vt:lpstr>
      <vt:lpstr>Experimental Result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P-QEMU: A parallel multi-core system emulator based on QEMU</dc:title>
  <dc:creator>Ding</dc:creator>
  <cp:lastModifiedBy>rm96496</cp:lastModifiedBy>
  <cp:revision>889</cp:revision>
  <dcterms:created xsi:type="dcterms:W3CDTF">2010-06-07T08:16:28Z</dcterms:created>
  <dcterms:modified xsi:type="dcterms:W3CDTF">2014-01-21T08:43:25Z</dcterms:modified>
</cp:coreProperties>
</file>