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0"/>
  </p:notesMasterIdLst>
  <p:sldIdLst>
    <p:sldId id="256" r:id="rId2"/>
    <p:sldId id="285" r:id="rId3"/>
    <p:sldId id="343" r:id="rId4"/>
    <p:sldId id="345" r:id="rId5"/>
    <p:sldId id="346" r:id="rId6"/>
    <p:sldId id="347" r:id="rId7"/>
    <p:sldId id="348" r:id="rId8"/>
    <p:sldId id="349" r:id="rId9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157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ב'/ניסן/תשע"ב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25 מרץ 12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Ad-Hoc WiFi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Collision Avoidance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Problem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Transmission Power: 100mW,12Mbps</a:t>
            </a:r>
          </a:p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Noise: -100dBm</a:t>
            </a:r>
          </a:p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Receive power sensitivity: -105dBm </a:t>
            </a:r>
          </a:p>
          <a:p>
            <a:pPr rtl="0">
              <a:lnSpc>
                <a:spcPct val="90000"/>
              </a:lnSpc>
            </a:pPr>
            <a:r>
              <a:rPr lang="en-US" sz="2500" dirty="0">
                <a:cs typeface="Gisha"/>
              </a:rPr>
              <a:t>	</a:t>
            </a:r>
            <a:r>
              <a:rPr lang="en-US" sz="2000" dirty="0" smtClean="0">
                <a:cs typeface="Gisha"/>
              </a:rPr>
              <a:t>below this threshold a signal is considered as </a:t>
            </a:r>
          </a:p>
          <a:p>
            <a:pPr rtl="0">
              <a:lnSpc>
                <a:spcPct val="90000"/>
              </a:lnSpc>
            </a:pPr>
            <a:r>
              <a:rPr lang="en-US" sz="2000" dirty="0">
                <a:cs typeface="Gisha"/>
              </a:rPr>
              <a:t>	</a:t>
            </a:r>
            <a:r>
              <a:rPr lang="en-US" sz="2000" dirty="0" smtClean="0">
                <a:cs typeface="Gisha"/>
              </a:rPr>
              <a:t>noise instead of a packet for collision avoidance</a:t>
            </a:r>
          </a:p>
          <a:p>
            <a:pPr rtl="0">
              <a:lnSpc>
                <a:spcPct val="90000"/>
              </a:lnSpc>
            </a:pPr>
            <a:endParaRPr lang="en-US" sz="20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Scenario settings</a:t>
            </a:r>
            <a:endParaRPr lang="en-US" sz="3600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 flipV="1">
            <a:off x="4292694" y="6223775"/>
            <a:ext cx="1949226" cy="37928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6105391" y="6300028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7246459" y="6336649"/>
            <a:ext cx="167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41920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</a:t>
            </a:r>
            <a:r>
              <a:rPr lang="en-US" b="1" dirty="0">
                <a:latin typeface="Trebuchet MS" pitchFamily="34" charset="0"/>
                <a:cs typeface="Gisha"/>
              </a:rPr>
              <a:t>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455055" y="3140968"/>
            <a:ext cx="1" cy="1512168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8460432" y="4571836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33670" y="4629578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4973034" y="5786680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185m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8395801" y="371238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185m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Transmission Power: 100mW,12Mbps</a:t>
            </a:r>
          </a:p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Noise: -100dBm</a:t>
            </a:r>
          </a:p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Receive power sensitivity: -105dBm </a:t>
            </a:r>
          </a:p>
          <a:p>
            <a:pPr rtl="0">
              <a:lnSpc>
                <a:spcPct val="90000"/>
              </a:lnSpc>
            </a:pPr>
            <a:r>
              <a:rPr lang="en-US" sz="2000" dirty="0">
                <a:cs typeface="Gisha"/>
              </a:rPr>
              <a:t>	</a:t>
            </a:r>
            <a:endParaRPr lang="en-US" sz="20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16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cs typeface="Gisha"/>
              </a:rPr>
              <a:t>Node S1 sends RTS (for R1)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Received by R1 , SNR ~1.3dB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Ignored by S2,R2 (low receive power)</a:t>
            </a:r>
          </a:p>
          <a:p>
            <a:pPr rtl="0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Scenario settings</a:t>
            </a:r>
            <a:endParaRPr lang="en-US" sz="3600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Arrow Connector 21"/>
          <p:cNvCxnSpPr>
            <a:stCxn id="7" idx="3"/>
            <a:endCxn id="17" idx="1"/>
          </p:cNvCxnSpPr>
          <p:nvPr/>
        </p:nvCxnSpPr>
        <p:spPr>
          <a:xfrm flipV="1">
            <a:off x="4292694" y="6174294"/>
            <a:ext cx="1803874" cy="87409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946606" y="6302821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707262" y="6408441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8504105" y="4355812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4888481" y="6302821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185m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5796136" y="4149080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570m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cxnSp>
        <p:nvCxnSpPr>
          <p:cNvPr id="18" name="Straight Arrow Connector 17"/>
          <p:cNvCxnSpPr>
            <a:stCxn id="7" idx="7"/>
            <a:endCxn id="26" idx="3"/>
          </p:cNvCxnSpPr>
          <p:nvPr/>
        </p:nvCxnSpPr>
        <p:spPr>
          <a:xfrm flipV="1">
            <a:off x="4425153" y="4562994"/>
            <a:ext cx="3947395" cy="161115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55976" y="3068960"/>
            <a:ext cx="3963673" cy="3138869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2"/>
          <p:cNvSpPr txBox="1">
            <a:spLocks noChangeArrowheads="1"/>
          </p:cNvSpPr>
          <p:nvPr/>
        </p:nvSpPr>
        <p:spPr bwMode="auto">
          <a:xfrm>
            <a:off x="6228184" y="6042839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  <a:cs typeface="Gisha"/>
              </a:rPr>
              <a:t>-99dBm</a:t>
            </a:r>
            <a:endParaRPr lang="he-IL" b="1" dirty="0">
              <a:solidFill>
                <a:srgbClr val="00B05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8037710" y="4715852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-116dBm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8009790" y="3284984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-119dBm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6426860" y="537321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475m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1800" y="5928748"/>
            <a:ext cx="164335" cy="52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RTS</a:t>
            </a: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3961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Transmission Power: 100mW,12Mbps</a:t>
            </a:r>
          </a:p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Noise: -100dBm</a:t>
            </a:r>
          </a:p>
          <a:p>
            <a:pPr rtl="0">
              <a:lnSpc>
                <a:spcPct val="90000"/>
              </a:lnSpc>
            </a:pPr>
            <a:r>
              <a:rPr lang="en-US" sz="2000" dirty="0">
                <a:cs typeface="Gisha"/>
              </a:rPr>
              <a:t>Receive power sensitivity: -105dBm </a:t>
            </a: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Node R1 sends CTS (for S1)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Received by S1 , SNR ~1.3dB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Ignored by S2,R2 (very low receive power)</a:t>
            </a:r>
          </a:p>
          <a:p>
            <a:pPr rtl="0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Scenario settings</a:t>
            </a:r>
            <a:endParaRPr lang="en-US" sz="3600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Arrow Connector 21"/>
          <p:cNvCxnSpPr>
            <a:stCxn id="17" idx="3"/>
            <a:endCxn id="7" idx="6"/>
          </p:cNvCxnSpPr>
          <p:nvPr/>
        </p:nvCxnSpPr>
        <p:spPr>
          <a:xfrm flipH="1" flipV="1">
            <a:off x="4452586" y="6217925"/>
            <a:ext cx="1643982" cy="43926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946606" y="6302821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791200" y="6456754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8504105" y="4355812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4888481" y="6302821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185m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256460" y="4715852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390m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cxnSp>
        <p:nvCxnSpPr>
          <p:cNvPr id="18" name="Straight Arrow Connector 17"/>
          <p:cNvCxnSpPr>
            <a:stCxn id="17" idx="5"/>
            <a:endCxn id="26" idx="3"/>
          </p:cNvCxnSpPr>
          <p:nvPr/>
        </p:nvCxnSpPr>
        <p:spPr>
          <a:xfrm flipV="1">
            <a:off x="6229027" y="4562994"/>
            <a:ext cx="2143521" cy="1698857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176797" y="3068961"/>
            <a:ext cx="2142852" cy="3087051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2"/>
          <p:cNvSpPr txBox="1">
            <a:spLocks noChangeArrowheads="1"/>
          </p:cNvSpPr>
          <p:nvPr/>
        </p:nvSpPr>
        <p:spPr bwMode="auto">
          <a:xfrm>
            <a:off x="3947479" y="5589240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  <a:cs typeface="Gisha"/>
              </a:rPr>
              <a:t>-99dBm</a:t>
            </a:r>
            <a:endParaRPr lang="he-IL" b="1" dirty="0">
              <a:solidFill>
                <a:srgbClr val="00B05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8037710" y="4715852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-109dBm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8009790" y="3284984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-115dBm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6952957" y="565195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235m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15230" y="5949280"/>
            <a:ext cx="164335" cy="52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CTS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1884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Transmission Power: 100mW,12Mbps</a:t>
            </a:r>
          </a:p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Noise: -100dBm</a:t>
            </a:r>
          </a:p>
          <a:p>
            <a:pPr rtl="0">
              <a:lnSpc>
                <a:spcPct val="90000"/>
              </a:lnSpc>
            </a:pPr>
            <a:r>
              <a:rPr lang="en-US" sz="2000" dirty="0">
                <a:cs typeface="Gisha"/>
              </a:rPr>
              <a:t>Receive power sensitivity: -105dBm </a:t>
            </a: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Node S2 sends RTS (for R2)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Received by R2 , SNR ~1.3dB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Ignored by S1,R1 (very low receive power)</a:t>
            </a:r>
          </a:p>
          <a:p>
            <a:pPr rtl="0">
              <a:lnSpc>
                <a:spcPct val="90000"/>
              </a:lnSpc>
            </a:pPr>
            <a:endParaRPr lang="en-US" sz="20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Scenario settings</a:t>
            </a:r>
            <a:endParaRPr lang="en-US" sz="3600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444154" y="3122834"/>
            <a:ext cx="16278" cy="1352603"/>
          </a:xfrm>
          <a:prstGeom prst="straightConnector1">
            <a:avLst/>
          </a:prstGeom>
          <a:ln w="41275">
            <a:gradFill>
              <a:gsLst>
                <a:gs pos="92921">
                  <a:srgbClr val="C0C7F2"/>
                </a:gs>
                <a:gs pos="92843">
                  <a:srgbClr val="C0C7F2"/>
                </a:gs>
                <a:gs pos="92687">
                  <a:srgbClr val="C0C6F1"/>
                </a:gs>
                <a:gs pos="92375">
                  <a:srgbClr val="BFC5EF"/>
                </a:gs>
                <a:gs pos="91750">
                  <a:srgbClr val="BDC3EB"/>
                </a:gs>
                <a:gs pos="90500">
                  <a:srgbClr val="BABFE4"/>
                </a:gs>
                <a:gs pos="88000">
                  <a:srgbClr val="B3B7D5"/>
                </a:gs>
                <a:gs pos="0">
                  <a:schemeClr val="tx1">
                    <a:lumMod val="0"/>
                  </a:schemeClr>
                </a:gs>
                <a:gs pos="9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946606" y="6302821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791200" y="6456754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8504105" y="4355812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8388826" y="357301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185m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256461" y="4715852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570m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cxnSp>
        <p:nvCxnSpPr>
          <p:cNvPr id="18" name="Straight Arrow Connector 17"/>
          <p:cNvCxnSpPr>
            <a:stCxn id="21" idx="4"/>
            <a:endCxn id="17" idx="4"/>
          </p:cNvCxnSpPr>
          <p:nvPr/>
        </p:nvCxnSpPr>
        <p:spPr>
          <a:xfrm flipH="1">
            <a:off x="6162798" y="3140968"/>
            <a:ext cx="2292258" cy="3139017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3"/>
            <a:endCxn id="7" idx="5"/>
          </p:cNvCxnSpPr>
          <p:nvPr/>
        </p:nvCxnSpPr>
        <p:spPr>
          <a:xfrm flipH="1">
            <a:off x="4425153" y="3122834"/>
            <a:ext cx="3963673" cy="3138869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2"/>
          <p:cNvSpPr txBox="1">
            <a:spLocks noChangeArrowheads="1"/>
          </p:cNvSpPr>
          <p:nvPr/>
        </p:nvSpPr>
        <p:spPr bwMode="auto">
          <a:xfrm>
            <a:off x="8172400" y="4692268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  <a:cs typeface="Gisha"/>
              </a:rPr>
              <a:t>-99dBm</a:t>
            </a:r>
            <a:endParaRPr lang="he-IL" b="1" dirty="0">
              <a:solidFill>
                <a:srgbClr val="00B05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6307455" y="6021288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-116dBm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3786489" y="5786680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-119dBm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6952958" y="565195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475m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25841" y="3933056"/>
            <a:ext cx="508455" cy="26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RTS</a:t>
            </a: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2760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Transmission Power: 100mW,12Mbps</a:t>
            </a:r>
          </a:p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Noise: -100dBm</a:t>
            </a:r>
          </a:p>
          <a:p>
            <a:pPr rtl="0">
              <a:lnSpc>
                <a:spcPct val="90000"/>
              </a:lnSpc>
            </a:pPr>
            <a:r>
              <a:rPr lang="en-US" sz="2000" dirty="0">
                <a:cs typeface="Gisha"/>
              </a:rPr>
              <a:t>Receive power </a:t>
            </a:r>
            <a:r>
              <a:rPr lang="en-US" sz="2000" dirty="0" smtClean="0">
                <a:cs typeface="Gisha"/>
              </a:rPr>
              <a:t>sensitivity: -105dBm </a:t>
            </a:r>
          </a:p>
          <a:p>
            <a:pPr rtl="0">
              <a:lnSpc>
                <a:spcPct val="90000"/>
              </a:lnSpc>
            </a:pPr>
            <a:r>
              <a:rPr lang="en-US" sz="2500" dirty="0">
                <a:cs typeface="Gisha"/>
              </a:rPr>
              <a:t>	</a:t>
            </a: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Node R2 sends CTS (for S2)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Received by S2 , SNR ~1.3dB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cs typeface="Gisha"/>
              </a:rPr>
              <a:t>Ignored by S1,R1 (very low receive power)</a:t>
            </a:r>
          </a:p>
          <a:p>
            <a:pPr rtl="0">
              <a:lnSpc>
                <a:spcPct val="90000"/>
              </a:lnSpc>
            </a:pPr>
            <a:endParaRPr lang="en-US" sz="20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Scenario settings</a:t>
            </a:r>
            <a:endParaRPr lang="en-US" sz="3600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Arrow Connector 21"/>
          <p:cNvCxnSpPr>
            <a:stCxn id="26" idx="0"/>
            <a:endCxn id="21" idx="4"/>
          </p:cNvCxnSpPr>
          <p:nvPr/>
        </p:nvCxnSpPr>
        <p:spPr>
          <a:xfrm flipV="1">
            <a:off x="8438778" y="3140968"/>
            <a:ext cx="16278" cy="1316335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5000">
                  <a:schemeClr val="accent1">
                    <a:tint val="44500"/>
                    <a:satMod val="160000"/>
                    <a:lumMod val="34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946606" y="6302821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791200" y="6456754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8504105" y="4355812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8388826" y="365431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185m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256461" y="4715852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390m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cxnSp>
        <p:nvCxnSpPr>
          <p:cNvPr id="18" name="Straight Arrow Connector 17"/>
          <p:cNvCxnSpPr>
            <a:stCxn id="26" idx="0"/>
            <a:endCxn id="17" idx="4"/>
          </p:cNvCxnSpPr>
          <p:nvPr/>
        </p:nvCxnSpPr>
        <p:spPr>
          <a:xfrm flipH="1">
            <a:off x="6162798" y="4457303"/>
            <a:ext cx="2275980" cy="182268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7" idx="5"/>
          </p:cNvCxnSpPr>
          <p:nvPr/>
        </p:nvCxnSpPr>
        <p:spPr>
          <a:xfrm flipH="1">
            <a:off x="4425153" y="4457303"/>
            <a:ext cx="4013625" cy="1804400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2"/>
          <p:cNvSpPr txBox="1">
            <a:spLocks noChangeArrowheads="1"/>
          </p:cNvSpPr>
          <p:nvPr/>
        </p:nvSpPr>
        <p:spPr bwMode="auto">
          <a:xfrm>
            <a:off x="7957743" y="2564904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rebuchet MS" pitchFamily="34" charset="0"/>
                <a:cs typeface="Gisha"/>
              </a:rPr>
              <a:t>-99dBm</a:t>
            </a:r>
            <a:endParaRPr lang="he-IL" b="1" dirty="0">
              <a:solidFill>
                <a:srgbClr val="00B05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6307455" y="6021288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-109dBm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3786489" y="5786680"/>
            <a:ext cx="114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rebuchet MS" pitchFamily="34" charset="0"/>
                <a:cs typeface="Gisha"/>
              </a:rPr>
              <a:t>-115dBm</a:t>
            </a:r>
            <a:endParaRPr lang="he-IL" b="1" dirty="0">
              <a:solidFill>
                <a:srgbClr val="FF0000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6952958" y="5651956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235m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72400" y="3404609"/>
            <a:ext cx="504842" cy="24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CTS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784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>
            <a:off x="6162798" y="3140968"/>
            <a:ext cx="2292258" cy="3139017"/>
          </a:xfrm>
          <a:prstGeom prst="straightConnector1">
            <a:avLst/>
          </a:prstGeom>
          <a:ln w="4127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</p:cNvCxnSpPr>
          <p:nvPr/>
        </p:nvCxnSpPr>
        <p:spPr>
          <a:xfrm flipV="1">
            <a:off x="4425153" y="4540478"/>
            <a:ext cx="3919962" cy="1721225"/>
          </a:xfrm>
          <a:prstGeom prst="straightConnector1">
            <a:avLst/>
          </a:prstGeom>
          <a:ln w="4127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Transmission Power: 100mW,12Mbps</a:t>
            </a:r>
          </a:p>
          <a:p>
            <a:pPr rtl="0">
              <a:lnSpc>
                <a:spcPct val="90000"/>
              </a:lnSpc>
            </a:pPr>
            <a:r>
              <a:rPr lang="en-US" sz="2000" dirty="0" smtClean="0">
                <a:cs typeface="Gisha"/>
              </a:rPr>
              <a:t>Noise: -100dBm</a:t>
            </a:r>
          </a:p>
          <a:p>
            <a:pPr rtl="0">
              <a:lnSpc>
                <a:spcPct val="90000"/>
              </a:lnSpc>
            </a:pPr>
            <a:r>
              <a:rPr lang="en-US" sz="2000" dirty="0">
                <a:cs typeface="Gisha"/>
              </a:rPr>
              <a:t>Receive power sensitivity: -105dBm </a:t>
            </a:r>
          </a:p>
          <a:p>
            <a:pPr rtl="0">
              <a:lnSpc>
                <a:spcPct val="90000"/>
              </a:lnSpc>
            </a:pPr>
            <a:r>
              <a:rPr lang="en-US" sz="2500" dirty="0">
                <a:cs typeface="Gisha"/>
              </a:rPr>
              <a:t>	</a:t>
            </a:r>
            <a:endParaRPr lang="en-US" sz="2500" dirty="0" smtClean="0">
              <a:cs typeface="Gisha"/>
            </a:endParaRPr>
          </a:p>
          <a:p>
            <a:pPr marL="457200" indent="-4572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cs typeface="Gisha"/>
              </a:rPr>
              <a:t>S1 and S2 transmit long data </a:t>
            </a: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packets in parallel!</a:t>
            </a:r>
          </a:p>
          <a:p>
            <a:pPr marL="457200" indent="-4572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cs typeface="Gisha"/>
              </a:rPr>
              <a:t>Interfere with each other</a:t>
            </a:r>
          </a:p>
          <a:p>
            <a:pPr marL="457200" indent="-4572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>
                <a:cs typeface="Gisha"/>
              </a:rPr>
              <a:t>C</a:t>
            </a:r>
            <a:r>
              <a:rPr lang="en-US" sz="2800" b="1" dirty="0" smtClean="0">
                <a:cs typeface="Gisha"/>
              </a:rPr>
              <a:t>ausing high PER (~60%)</a:t>
            </a:r>
          </a:p>
          <a:p>
            <a:pPr rtl="0">
              <a:lnSpc>
                <a:spcPct val="90000"/>
              </a:lnSpc>
            </a:pPr>
            <a:endParaRPr lang="en-US" sz="20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Scenario settings</a:t>
            </a:r>
            <a:endParaRPr lang="en-US" sz="3600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Arrow Connector 21"/>
          <p:cNvCxnSpPr>
            <a:stCxn id="21" idx="0"/>
            <a:endCxn id="26" idx="4"/>
          </p:cNvCxnSpPr>
          <p:nvPr/>
        </p:nvCxnSpPr>
        <p:spPr>
          <a:xfrm flipH="1">
            <a:off x="8438778" y="3017143"/>
            <a:ext cx="16278" cy="1563985"/>
          </a:xfrm>
          <a:prstGeom prst="straightConnector1">
            <a:avLst/>
          </a:prstGeom>
          <a:ln w="41275">
            <a:gradFill>
              <a:gsLst>
                <a:gs pos="73000">
                  <a:schemeClr val="accent1">
                    <a:tint val="44500"/>
                    <a:satMod val="160000"/>
                    <a:lumMod val="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946606" y="6302821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791200" y="6456754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8504105" y="4355812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cxnSp>
        <p:nvCxnSpPr>
          <p:cNvPr id="34" name="Straight Arrow Connector 33"/>
          <p:cNvCxnSpPr>
            <a:stCxn id="7" idx="5"/>
            <a:endCxn id="17" idx="3"/>
          </p:cNvCxnSpPr>
          <p:nvPr/>
        </p:nvCxnSpPr>
        <p:spPr>
          <a:xfrm>
            <a:off x="4425153" y="6261703"/>
            <a:ext cx="1671415" cy="148"/>
          </a:xfrm>
          <a:prstGeom prst="straightConnector1">
            <a:avLst/>
          </a:prstGeom>
          <a:ln w="41275">
            <a:gradFill>
              <a:gsLst>
                <a:gs pos="86500">
                  <a:srgbClr val="D1D5F5">
                    <a:lumMod val="0"/>
                  </a:srgbClr>
                </a:gs>
                <a:gs pos="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244408" y="3201809"/>
            <a:ext cx="389181" cy="115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1" anchor="ctr"/>
          <a:lstStyle/>
          <a:p>
            <a:pPr algn="ctr"/>
            <a:r>
              <a:rPr lang="en-US" sz="1600" dirty="0" smtClean="0"/>
              <a:t>DATA</a:t>
            </a:r>
            <a:endParaRPr lang="he-IL" sz="1200" dirty="0"/>
          </a:p>
        </p:txBody>
      </p:sp>
      <p:sp>
        <p:nvSpPr>
          <p:cNvPr id="36" name="Rectangle 35"/>
          <p:cNvSpPr/>
          <p:nvPr/>
        </p:nvSpPr>
        <p:spPr>
          <a:xfrm>
            <a:off x="4577893" y="6093296"/>
            <a:ext cx="1213307" cy="31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sp>
        <p:nvSpPr>
          <p:cNvPr id="13" name="Lightning Bolt 12"/>
          <p:cNvSpPr/>
          <p:nvPr/>
        </p:nvSpPr>
        <p:spPr>
          <a:xfrm>
            <a:off x="7809804" y="4185084"/>
            <a:ext cx="405017" cy="10801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Lightning Bolt 39"/>
          <p:cNvSpPr/>
          <p:nvPr/>
        </p:nvSpPr>
        <p:spPr>
          <a:xfrm>
            <a:off x="6327223" y="5445224"/>
            <a:ext cx="405017" cy="10801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5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9512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Detect RTS packet in longer range</a:t>
            </a:r>
          </a:p>
          <a:p>
            <a:pPr marL="342900" indent="-3429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cs typeface="Gisha"/>
              </a:rPr>
              <a:t>Transmit 3 times short RTS packet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cs typeface="Gisha"/>
              </a:rPr>
              <a:t>Receivers senses 3 short close “noises” -&gt; “RTS”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Gisha"/>
              </a:rPr>
              <a:t>Receivers </a:t>
            </a:r>
            <a:r>
              <a:rPr lang="en-US" sz="2400" b="1" dirty="0" smtClean="0">
                <a:solidFill>
                  <a:schemeClr val="tx1"/>
                </a:solidFill>
                <a:cs typeface="Gisha"/>
              </a:rPr>
              <a:t>stay quiet throughout packet duration</a:t>
            </a:r>
          </a:p>
          <a:p>
            <a:pPr marL="800100" lvl="1" indent="-342900" algn="l" rtl="0">
              <a:lnSpc>
                <a:spcPct val="90000"/>
              </a:lnSpc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cs typeface="Gisha"/>
            </a:endParaRPr>
          </a:p>
          <a:p>
            <a:pPr marL="342900" indent="-3429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cs typeface="Gisha"/>
              </a:rPr>
              <a:t>Can use other means for RTS:</a:t>
            </a: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	different signal form</a:t>
            </a:r>
          </a:p>
          <a:p>
            <a:pPr rtl="0">
              <a:lnSpc>
                <a:spcPct val="90000"/>
              </a:lnSpc>
            </a:pPr>
            <a:r>
              <a:rPr lang="en-US" sz="2800" b="1" dirty="0" smtClean="0">
                <a:cs typeface="Gisha"/>
              </a:rPr>
              <a:t>	higher power or etc.</a:t>
            </a:r>
            <a:endParaRPr lang="en-US" sz="20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500" dirty="0" smtClean="0">
              <a:cs typeface="Gisha"/>
            </a:endParaRP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Proposed solution</a:t>
            </a:r>
            <a:endParaRPr lang="en-US" sz="3600" dirty="0">
              <a:ea typeface="+mj-e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791200" y="6456754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65261" y="6156012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8" name="Straight Arrow Connector 27"/>
          <p:cNvCxnSpPr>
            <a:stCxn id="23" idx="3"/>
            <a:endCxn id="30" idx="1"/>
          </p:cNvCxnSpPr>
          <p:nvPr/>
        </p:nvCxnSpPr>
        <p:spPr>
          <a:xfrm flipV="1">
            <a:off x="4292694" y="6174294"/>
            <a:ext cx="1803874" cy="87409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5946606" y="6302821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69135" y="615616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4139952" y="6300028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S1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61393" y="301714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8504105" y="4355812"/>
            <a:ext cx="460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R2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45115" y="4457303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41" name="TextBox 22"/>
          <p:cNvSpPr txBox="1">
            <a:spLocks noChangeArrowheads="1"/>
          </p:cNvSpPr>
          <p:nvPr/>
        </p:nvSpPr>
        <p:spPr bwMode="auto">
          <a:xfrm>
            <a:off x="8462850" y="2832477"/>
            <a:ext cx="437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rebuchet MS" pitchFamily="34" charset="0"/>
                <a:cs typeface="Gisha"/>
              </a:rPr>
              <a:t>S2</a:t>
            </a:r>
            <a:endParaRPr lang="he-IL" b="1" dirty="0">
              <a:latin typeface="Trebuchet MS" pitchFamily="34" charset="0"/>
              <a:cs typeface="Gisha"/>
            </a:endParaRPr>
          </a:p>
        </p:txBody>
      </p:sp>
      <p:cxnSp>
        <p:nvCxnSpPr>
          <p:cNvPr id="44" name="Straight Arrow Connector 43"/>
          <p:cNvCxnSpPr>
            <a:stCxn id="23" idx="7"/>
            <a:endCxn id="37" idx="3"/>
          </p:cNvCxnSpPr>
          <p:nvPr/>
        </p:nvCxnSpPr>
        <p:spPr>
          <a:xfrm flipV="1">
            <a:off x="4425153" y="4562994"/>
            <a:ext cx="3947395" cy="161115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55976" y="3068960"/>
            <a:ext cx="3963673" cy="3138869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31800" y="6000756"/>
            <a:ext cx="164335" cy="52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RTS</a:t>
            </a:r>
            <a:endParaRPr lang="he-IL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112463" y="6000756"/>
            <a:ext cx="164335" cy="52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RTS</a:t>
            </a:r>
            <a:endParaRPr lang="he-IL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5364088" y="6000756"/>
            <a:ext cx="164335" cy="52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RTS</a:t>
            </a:r>
            <a:endParaRPr lang="he-IL" sz="1200" b="1" dirty="0"/>
          </a:p>
        </p:txBody>
      </p:sp>
      <p:sp>
        <p:nvSpPr>
          <p:cNvPr id="4" name="Freeform 3"/>
          <p:cNvSpPr/>
          <p:nvPr/>
        </p:nvSpPr>
        <p:spPr>
          <a:xfrm>
            <a:off x="7888053" y="4763525"/>
            <a:ext cx="1149594" cy="385280"/>
          </a:xfrm>
          <a:custGeom>
            <a:avLst/>
            <a:gdLst>
              <a:gd name="connsiteX0" fmla="*/ 0 w 1545021"/>
              <a:gd name="connsiteY0" fmla="*/ 378430 h 414165"/>
              <a:gd name="connsiteX1" fmla="*/ 441435 w 1545021"/>
              <a:gd name="connsiteY1" fmla="*/ 58 h 414165"/>
              <a:gd name="connsiteX2" fmla="*/ 583325 w 1545021"/>
              <a:gd name="connsiteY2" fmla="*/ 378430 h 414165"/>
              <a:gd name="connsiteX3" fmla="*/ 740980 w 1545021"/>
              <a:gd name="connsiteY3" fmla="*/ 58 h 414165"/>
              <a:gd name="connsiteX4" fmla="*/ 930166 w 1545021"/>
              <a:gd name="connsiteY4" fmla="*/ 346899 h 414165"/>
              <a:gd name="connsiteX5" fmla="*/ 1103587 w 1545021"/>
              <a:gd name="connsiteY5" fmla="*/ 58 h 414165"/>
              <a:gd name="connsiteX6" fmla="*/ 1261242 w 1545021"/>
              <a:gd name="connsiteY6" fmla="*/ 362665 h 414165"/>
              <a:gd name="connsiteX7" fmla="*/ 1545021 w 1545021"/>
              <a:gd name="connsiteY7" fmla="*/ 409962 h 414165"/>
              <a:gd name="connsiteX0" fmla="*/ 0 w 1317760"/>
              <a:gd name="connsiteY0" fmla="*/ 378430 h 385280"/>
              <a:gd name="connsiteX1" fmla="*/ 441435 w 1317760"/>
              <a:gd name="connsiteY1" fmla="*/ 58 h 385280"/>
              <a:gd name="connsiteX2" fmla="*/ 583325 w 1317760"/>
              <a:gd name="connsiteY2" fmla="*/ 378430 h 385280"/>
              <a:gd name="connsiteX3" fmla="*/ 740980 w 1317760"/>
              <a:gd name="connsiteY3" fmla="*/ 58 h 385280"/>
              <a:gd name="connsiteX4" fmla="*/ 930166 w 1317760"/>
              <a:gd name="connsiteY4" fmla="*/ 346899 h 385280"/>
              <a:gd name="connsiteX5" fmla="*/ 1103587 w 1317760"/>
              <a:gd name="connsiteY5" fmla="*/ 58 h 385280"/>
              <a:gd name="connsiteX6" fmla="*/ 1261242 w 1317760"/>
              <a:gd name="connsiteY6" fmla="*/ 362665 h 385280"/>
              <a:gd name="connsiteX7" fmla="*/ 63063 w 1317760"/>
              <a:gd name="connsiteY7" fmla="*/ 346899 h 38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7760" h="385280">
                <a:moveTo>
                  <a:pt x="0" y="378430"/>
                </a:moveTo>
                <a:cubicBezTo>
                  <a:pt x="172107" y="189244"/>
                  <a:pt x="344214" y="58"/>
                  <a:pt x="441435" y="58"/>
                </a:cubicBezTo>
                <a:cubicBezTo>
                  <a:pt x="538656" y="58"/>
                  <a:pt x="533401" y="378430"/>
                  <a:pt x="583325" y="378430"/>
                </a:cubicBezTo>
                <a:cubicBezTo>
                  <a:pt x="633249" y="378430"/>
                  <a:pt x="683173" y="5313"/>
                  <a:pt x="740980" y="58"/>
                </a:cubicBezTo>
                <a:cubicBezTo>
                  <a:pt x="798787" y="-5197"/>
                  <a:pt x="869732" y="346899"/>
                  <a:pt x="930166" y="346899"/>
                </a:cubicBezTo>
                <a:cubicBezTo>
                  <a:pt x="990600" y="346899"/>
                  <a:pt x="1048408" y="-2570"/>
                  <a:pt x="1103587" y="58"/>
                </a:cubicBezTo>
                <a:cubicBezTo>
                  <a:pt x="1158766" y="2686"/>
                  <a:pt x="1434663" y="304858"/>
                  <a:pt x="1261242" y="362665"/>
                </a:cubicBezTo>
                <a:cubicBezTo>
                  <a:pt x="1087821" y="420472"/>
                  <a:pt x="-18392" y="349527"/>
                  <a:pt x="63063" y="346899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Freeform 52"/>
          <p:cNvSpPr/>
          <p:nvPr/>
        </p:nvSpPr>
        <p:spPr>
          <a:xfrm>
            <a:off x="7814894" y="3356992"/>
            <a:ext cx="1149594" cy="385280"/>
          </a:xfrm>
          <a:custGeom>
            <a:avLst/>
            <a:gdLst>
              <a:gd name="connsiteX0" fmla="*/ 0 w 1545021"/>
              <a:gd name="connsiteY0" fmla="*/ 378430 h 414165"/>
              <a:gd name="connsiteX1" fmla="*/ 441435 w 1545021"/>
              <a:gd name="connsiteY1" fmla="*/ 58 h 414165"/>
              <a:gd name="connsiteX2" fmla="*/ 583325 w 1545021"/>
              <a:gd name="connsiteY2" fmla="*/ 378430 h 414165"/>
              <a:gd name="connsiteX3" fmla="*/ 740980 w 1545021"/>
              <a:gd name="connsiteY3" fmla="*/ 58 h 414165"/>
              <a:gd name="connsiteX4" fmla="*/ 930166 w 1545021"/>
              <a:gd name="connsiteY4" fmla="*/ 346899 h 414165"/>
              <a:gd name="connsiteX5" fmla="*/ 1103587 w 1545021"/>
              <a:gd name="connsiteY5" fmla="*/ 58 h 414165"/>
              <a:gd name="connsiteX6" fmla="*/ 1261242 w 1545021"/>
              <a:gd name="connsiteY6" fmla="*/ 362665 h 414165"/>
              <a:gd name="connsiteX7" fmla="*/ 1545021 w 1545021"/>
              <a:gd name="connsiteY7" fmla="*/ 409962 h 414165"/>
              <a:gd name="connsiteX0" fmla="*/ 0 w 1317760"/>
              <a:gd name="connsiteY0" fmla="*/ 378430 h 385280"/>
              <a:gd name="connsiteX1" fmla="*/ 441435 w 1317760"/>
              <a:gd name="connsiteY1" fmla="*/ 58 h 385280"/>
              <a:gd name="connsiteX2" fmla="*/ 583325 w 1317760"/>
              <a:gd name="connsiteY2" fmla="*/ 378430 h 385280"/>
              <a:gd name="connsiteX3" fmla="*/ 740980 w 1317760"/>
              <a:gd name="connsiteY3" fmla="*/ 58 h 385280"/>
              <a:gd name="connsiteX4" fmla="*/ 930166 w 1317760"/>
              <a:gd name="connsiteY4" fmla="*/ 346899 h 385280"/>
              <a:gd name="connsiteX5" fmla="*/ 1103587 w 1317760"/>
              <a:gd name="connsiteY5" fmla="*/ 58 h 385280"/>
              <a:gd name="connsiteX6" fmla="*/ 1261242 w 1317760"/>
              <a:gd name="connsiteY6" fmla="*/ 362665 h 385280"/>
              <a:gd name="connsiteX7" fmla="*/ 63063 w 1317760"/>
              <a:gd name="connsiteY7" fmla="*/ 346899 h 38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7760" h="385280">
                <a:moveTo>
                  <a:pt x="0" y="378430"/>
                </a:moveTo>
                <a:cubicBezTo>
                  <a:pt x="172107" y="189244"/>
                  <a:pt x="344214" y="58"/>
                  <a:pt x="441435" y="58"/>
                </a:cubicBezTo>
                <a:cubicBezTo>
                  <a:pt x="538656" y="58"/>
                  <a:pt x="533401" y="378430"/>
                  <a:pt x="583325" y="378430"/>
                </a:cubicBezTo>
                <a:cubicBezTo>
                  <a:pt x="633249" y="378430"/>
                  <a:pt x="683173" y="5313"/>
                  <a:pt x="740980" y="58"/>
                </a:cubicBezTo>
                <a:cubicBezTo>
                  <a:pt x="798787" y="-5197"/>
                  <a:pt x="869732" y="346899"/>
                  <a:pt x="930166" y="346899"/>
                </a:cubicBezTo>
                <a:cubicBezTo>
                  <a:pt x="990600" y="346899"/>
                  <a:pt x="1048408" y="-2570"/>
                  <a:pt x="1103587" y="58"/>
                </a:cubicBezTo>
                <a:cubicBezTo>
                  <a:pt x="1158766" y="2686"/>
                  <a:pt x="1434663" y="304858"/>
                  <a:pt x="1261242" y="362665"/>
                </a:cubicBezTo>
                <a:cubicBezTo>
                  <a:pt x="1087821" y="420472"/>
                  <a:pt x="-18392" y="349527"/>
                  <a:pt x="63063" y="346899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7683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17627</TotalTime>
  <Words>268</Words>
  <Application>Microsoft Office PowerPoint</Application>
  <PresentationFormat>On-screen Show (4:3)</PresentationFormat>
  <Paragraphs>163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Ad-Hoc WiFi Collision Avoidance Problem</vt:lpstr>
      <vt:lpstr>Scenario settings</vt:lpstr>
      <vt:lpstr>Scenario settings</vt:lpstr>
      <vt:lpstr>Scenario settings</vt:lpstr>
      <vt:lpstr>Scenario settings</vt:lpstr>
      <vt:lpstr>Scenario settings</vt:lpstr>
      <vt:lpstr>Scenario settings</vt:lpstr>
      <vt:lpstr>Proposed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</cp:lastModifiedBy>
  <cp:revision>167</cp:revision>
  <dcterms:created xsi:type="dcterms:W3CDTF">2011-03-14T20:22:45Z</dcterms:created>
  <dcterms:modified xsi:type="dcterms:W3CDTF">2012-03-27T19:16:17Z</dcterms:modified>
</cp:coreProperties>
</file>