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46"/>
  </p:notesMasterIdLst>
  <p:sldIdLst>
    <p:sldId id="256" r:id="rId2"/>
    <p:sldId id="261" r:id="rId3"/>
    <p:sldId id="263" r:id="rId4"/>
    <p:sldId id="262" r:id="rId5"/>
    <p:sldId id="264" r:id="rId6"/>
    <p:sldId id="265" r:id="rId7"/>
    <p:sldId id="280" r:id="rId8"/>
    <p:sldId id="278" r:id="rId9"/>
    <p:sldId id="277" r:id="rId10"/>
    <p:sldId id="276" r:id="rId11"/>
    <p:sldId id="286" r:id="rId12"/>
    <p:sldId id="285" r:id="rId13"/>
    <p:sldId id="266" r:id="rId14"/>
    <p:sldId id="301" r:id="rId15"/>
    <p:sldId id="297" r:id="rId16"/>
    <p:sldId id="323" r:id="rId17"/>
    <p:sldId id="324" r:id="rId18"/>
    <p:sldId id="325" r:id="rId19"/>
    <p:sldId id="326" r:id="rId20"/>
    <p:sldId id="270" r:id="rId21"/>
    <p:sldId id="302" r:id="rId22"/>
    <p:sldId id="331" r:id="rId23"/>
    <p:sldId id="307" r:id="rId24"/>
    <p:sldId id="309" r:id="rId25"/>
    <p:sldId id="310" r:id="rId26"/>
    <p:sldId id="333" r:id="rId27"/>
    <p:sldId id="311" r:id="rId28"/>
    <p:sldId id="335" r:id="rId29"/>
    <p:sldId id="314" r:id="rId30"/>
    <p:sldId id="315" r:id="rId31"/>
    <p:sldId id="316" r:id="rId32"/>
    <p:sldId id="313" r:id="rId33"/>
    <p:sldId id="317" r:id="rId34"/>
    <p:sldId id="318" r:id="rId35"/>
    <p:sldId id="322" r:id="rId36"/>
    <p:sldId id="319" r:id="rId37"/>
    <p:sldId id="334" r:id="rId38"/>
    <p:sldId id="327" r:id="rId39"/>
    <p:sldId id="328" r:id="rId40"/>
    <p:sldId id="329" r:id="rId41"/>
    <p:sldId id="330" r:id="rId42"/>
    <p:sldId id="332" r:id="rId43"/>
    <p:sldId id="320" r:id="rId44"/>
    <p:sldId id="321" r:id="rId45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157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aniv\Documents\university\s1\proj\per2snr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'per2snr-newd'!$B$2</c:f>
              <c:strCache>
                <c:ptCount val="1"/>
                <c:pt idx="0">
                  <c:v>54Mbps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'per2snr-newd'!$B$3:$B$25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3.8000000000000006E-2</c:v>
                </c:pt>
                <c:pt idx="2">
                  <c:v>0.98</c:v>
                </c:pt>
                <c:pt idx="3">
                  <c:v>0.98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'per2snr-newd'!$C$2</c:f>
              <c:strCache>
                <c:ptCount val="1"/>
                <c:pt idx="0">
                  <c:v>48Mbps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'per2snr-newd'!$C$3:$C$25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0.38000000000000012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'per2snr-newd'!$D$2</c:f>
              <c:strCache>
                <c:ptCount val="1"/>
                <c:pt idx="0">
                  <c:v>36Mbps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'per2snr-newd'!$D$3:$D$25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9.5000000000000043E-2</c:v>
                </c:pt>
                <c:pt idx="9">
                  <c:v>0.97000000000000008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'per2snr-newd'!$E$2</c:f>
              <c:strCache>
                <c:ptCount val="1"/>
                <c:pt idx="0">
                  <c:v>24Mbps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'per2snr-newd'!$E$3:$E$25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2.6000000000000002E-2</c:v>
                </c:pt>
                <c:pt idx="11">
                  <c:v>0.56000000000000005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'per2snr-newd'!$F$2</c:f>
              <c:strCache>
                <c:ptCount val="1"/>
                <c:pt idx="0">
                  <c:v>18Mbps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'per2snr-newd'!$F$3:$F$25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1.0000000000000006E-4</c:v>
                </c:pt>
                <c:pt idx="11">
                  <c:v>1.0000000000000006E-4</c:v>
                </c:pt>
                <c:pt idx="12">
                  <c:v>1.0000000000000006E-4</c:v>
                </c:pt>
                <c:pt idx="13">
                  <c:v>0.14000000000000001</c:v>
                </c:pt>
                <c:pt idx="14">
                  <c:v>0.31000000000000011</c:v>
                </c:pt>
                <c:pt idx="15">
                  <c:v>0.74000000000000021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'per2snr-newd'!$G$2</c:f>
              <c:strCache>
                <c:ptCount val="1"/>
                <c:pt idx="0">
                  <c:v>12Mbps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'per2snr-newd'!$G$3:$G$25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1.0000000000000006E-4</c:v>
                </c:pt>
                <c:pt idx="11">
                  <c:v>1.0000000000000006E-4</c:v>
                </c:pt>
                <c:pt idx="12">
                  <c:v>1.0000000000000006E-4</c:v>
                </c:pt>
                <c:pt idx="13">
                  <c:v>1.0000000000000006E-4</c:v>
                </c:pt>
                <c:pt idx="14">
                  <c:v>1.0000000000000006E-4</c:v>
                </c:pt>
                <c:pt idx="15">
                  <c:v>1.0000000000000006E-4</c:v>
                </c:pt>
                <c:pt idx="16">
                  <c:v>1.0000000000000006E-4</c:v>
                </c:pt>
                <c:pt idx="17">
                  <c:v>0.96000000000000019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'per2snr-newd'!$H$2</c:f>
              <c:strCache>
                <c:ptCount val="1"/>
                <c:pt idx="0">
                  <c:v>9Mbps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'per2snr-newd'!$H$3:$H$25</c:f>
              <c:numCache>
                <c:formatCode>General</c:formatCode>
                <c:ptCount val="23"/>
                <c:pt idx="0">
                  <c:v>1.0000000000000006E-4</c:v>
                </c:pt>
                <c:pt idx="1">
                  <c:v>1.0000000000000006E-4</c:v>
                </c:pt>
                <c:pt idx="2">
                  <c:v>1.0000000000000006E-4</c:v>
                </c:pt>
                <c:pt idx="3">
                  <c:v>1.0000000000000006E-4</c:v>
                </c:pt>
                <c:pt idx="4">
                  <c:v>1.0000000000000006E-4</c:v>
                </c:pt>
                <c:pt idx="5">
                  <c:v>1.0000000000000006E-4</c:v>
                </c:pt>
                <c:pt idx="6">
                  <c:v>1.0000000000000006E-4</c:v>
                </c:pt>
                <c:pt idx="7">
                  <c:v>1.0000000000000006E-4</c:v>
                </c:pt>
                <c:pt idx="8">
                  <c:v>1.0000000000000006E-4</c:v>
                </c:pt>
                <c:pt idx="9">
                  <c:v>1.0000000000000006E-4</c:v>
                </c:pt>
                <c:pt idx="10">
                  <c:v>1.0000000000000006E-4</c:v>
                </c:pt>
                <c:pt idx="11">
                  <c:v>1.0000000000000006E-4</c:v>
                </c:pt>
                <c:pt idx="12">
                  <c:v>1.0000000000000006E-4</c:v>
                </c:pt>
                <c:pt idx="13">
                  <c:v>1.0000000000000006E-4</c:v>
                </c:pt>
                <c:pt idx="14">
                  <c:v>1.0000000000000006E-4</c:v>
                </c:pt>
                <c:pt idx="15">
                  <c:v>1.0000000000000006E-4</c:v>
                </c:pt>
                <c:pt idx="16">
                  <c:v>1.0000000000000006E-4</c:v>
                </c:pt>
                <c:pt idx="17">
                  <c:v>1.0000000000000006E-4</c:v>
                </c:pt>
                <c:pt idx="18">
                  <c:v>4.0000000000000015E-2</c:v>
                </c:pt>
                <c:pt idx="19">
                  <c:v>0.14500000000000005</c:v>
                </c:pt>
                <c:pt idx="20">
                  <c:v>0.98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'per2snr-newd'!$I$2</c:f>
              <c:strCache>
                <c:ptCount val="1"/>
                <c:pt idx="0">
                  <c:v>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19.651920000000008</c:v>
                </c:pt>
                <c:pt idx="1">
                  <c:v>18.651920000000008</c:v>
                </c:pt>
                <c:pt idx="2">
                  <c:v>17.155950000000008</c:v>
                </c:pt>
                <c:pt idx="3">
                  <c:v>15.996530000000003</c:v>
                </c:pt>
                <c:pt idx="4">
                  <c:v>14.906370000000001</c:v>
                </c:pt>
                <c:pt idx="5">
                  <c:v>13.877690000000005</c:v>
                </c:pt>
                <c:pt idx="6">
                  <c:v>12.903970000000001</c:v>
                </c:pt>
                <c:pt idx="7">
                  <c:v>11.979640000000003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7.2448399999999982</c:v>
                </c:pt>
                <c:pt idx="14">
                  <c:v>6.5629799999999978</c:v>
                </c:pt>
                <c:pt idx="15">
                  <c:v>5.9067500000000015</c:v>
                </c:pt>
                <c:pt idx="16">
                  <c:v>5.2714800000000004</c:v>
                </c:pt>
                <c:pt idx="17">
                  <c:v>4.6585899999999976</c:v>
                </c:pt>
                <c:pt idx="18">
                  <c:v>3.4909999999999997</c:v>
                </c:pt>
                <c:pt idx="19">
                  <c:v>2.9349499999999993</c:v>
                </c:pt>
                <c:pt idx="20">
                  <c:v>2.3948999999999989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0.86000000000000021</c:v>
                </c:pt>
              </c:numCache>
            </c:numRef>
          </c:cat>
          <c:val>
            <c:numRef>
              <c:f>'per2snr-newd'!$I$3:$I$25</c:f>
              <c:numCache>
                <c:formatCode>General</c:formatCode>
                <c:ptCount val="23"/>
                <c:pt idx="0">
                  <c:v>1.7000000000000005E-2</c:v>
                </c:pt>
                <c:pt idx="1">
                  <c:v>1.7000000000000005E-2</c:v>
                </c:pt>
                <c:pt idx="2">
                  <c:v>1.7000000000000005E-2</c:v>
                </c:pt>
                <c:pt idx="3">
                  <c:v>1.7000000000000005E-2</c:v>
                </c:pt>
                <c:pt idx="4">
                  <c:v>1.7000000000000005E-2</c:v>
                </c:pt>
                <c:pt idx="5">
                  <c:v>1.7000000000000005E-2</c:v>
                </c:pt>
                <c:pt idx="6">
                  <c:v>1.7000000000000005E-2</c:v>
                </c:pt>
                <c:pt idx="7">
                  <c:v>1.7000000000000005E-2</c:v>
                </c:pt>
                <c:pt idx="8">
                  <c:v>1.7000000000000005E-2</c:v>
                </c:pt>
                <c:pt idx="9">
                  <c:v>1.7000000000000005E-2</c:v>
                </c:pt>
                <c:pt idx="10">
                  <c:v>1.7000000000000005E-2</c:v>
                </c:pt>
                <c:pt idx="11">
                  <c:v>1.7000000000000005E-2</c:v>
                </c:pt>
                <c:pt idx="12">
                  <c:v>1.7000000000000005E-2</c:v>
                </c:pt>
                <c:pt idx="13">
                  <c:v>1.7000000000000005E-2</c:v>
                </c:pt>
                <c:pt idx="14">
                  <c:v>1.7000000000000005E-2</c:v>
                </c:pt>
                <c:pt idx="15">
                  <c:v>1.7000000000000005E-2</c:v>
                </c:pt>
                <c:pt idx="16">
                  <c:v>1.7000000000000005E-2</c:v>
                </c:pt>
                <c:pt idx="17">
                  <c:v>1.7000000000000005E-2</c:v>
                </c:pt>
                <c:pt idx="18">
                  <c:v>1.7000000000000005E-2</c:v>
                </c:pt>
                <c:pt idx="19">
                  <c:v>1.7000000000000005E-2</c:v>
                </c:pt>
                <c:pt idx="20">
                  <c:v>1.7000000000000005E-2</c:v>
                </c:pt>
                <c:pt idx="21">
                  <c:v>1.7000000000000005E-2</c:v>
                </c:pt>
                <c:pt idx="2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62912"/>
        <c:axId val="42582016"/>
      </c:lineChart>
      <c:catAx>
        <c:axId val="42662912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SNR [dB]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42582016"/>
        <c:crosses val="autoZero"/>
        <c:auto val="1"/>
        <c:lblAlgn val="ctr"/>
        <c:lblOffset val="100"/>
        <c:noMultiLvlLbl val="0"/>
      </c:catAx>
      <c:valAx>
        <c:axId val="42582016"/>
        <c:scaling>
          <c:orientation val="minMax"/>
        </c:scaling>
        <c:delete val="0"/>
        <c:axPos val="r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Packet error rate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he-IL"/>
          </a:p>
        </c:txPr>
        <c:crossAx val="42662912"/>
        <c:crosses val="autoZero"/>
        <c:crossBetween val="between"/>
      </c:valAx>
    </c:plotArea>
    <c:legend>
      <c:legendPos val="l"/>
      <c:layout/>
      <c:overlay val="0"/>
      <c:txPr>
        <a:bodyPr/>
        <a:lstStyle/>
        <a:p>
          <a:pPr>
            <a:defRPr sz="1400"/>
          </a:pPr>
          <a:endParaRPr lang="he-I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61339462849515"/>
          <c:y val="0.13166681636483668"/>
          <c:w val="0.84517915626446583"/>
          <c:h val="0.74732052820204808"/>
        </c:manualLayout>
      </c:layout>
      <c:scatterChart>
        <c:scatterStyle val="lineMarker"/>
        <c:varyColors val="0"/>
        <c:ser>
          <c:idx val="0"/>
          <c:order val="0"/>
          <c:tx>
            <c:strRef>
              <c:f>ActualRateCalculator!$I$17</c:f>
              <c:strCache>
                <c:ptCount val="1"/>
                <c:pt idx="0">
                  <c:v>Simulator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ActualRateCalculator!$I$18:$I$25</c:f>
              <c:numCache>
                <c:formatCode>General</c:formatCode>
                <c:ptCount val="8"/>
                <c:pt idx="0">
                  <c:v>4.0628110589716995</c:v>
                </c:pt>
                <c:pt idx="1">
                  <c:v>5.3863348684387686</c:v>
                </c:pt>
                <c:pt idx="2">
                  <c:v>7.1163740650863554</c:v>
                </c:pt>
                <c:pt idx="3">
                  <c:v>9.307347219895389</c:v>
                </c:pt>
                <c:pt idx="4">
                  <c:v>11.427918404662586</c:v>
                </c:pt>
                <c:pt idx="5">
                  <c:v>14.228900319438813</c:v>
                </c:pt>
                <c:pt idx="6">
                  <c:v>15.462044546150345</c:v>
                </c:pt>
                <c:pt idx="7">
                  <c:v>16.570241668689615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ActualRateCalculator!$J$17</c:f>
              <c:strCache>
                <c:ptCount val="1"/>
                <c:pt idx="0">
                  <c:v>Calculation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ActualRateCalculator!$J$18:$J$25</c:f>
              <c:numCache>
                <c:formatCode>General</c:formatCode>
                <c:ptCount val="8"/>
                <c:pt idx="0">
                  <c:v>4.1197787526225458</c:v>
                </c:pt>
                <c:pt idx="1">
                  <c:v>5.6837119550916597</c:v>
                </c:pt>
                <c:pt idx="2">
                  <c:v>7.0152646963299761</c:v>
                </c:pt>
                <c:pt idx="3">
                  <c:v>9.1616004524247145</c:v>
                </c:pt>
                <c:pt idx="4">
                  <c:v>10.81622433650476</c:v>
                </c:pt>
                <c:pt idx="5">
                  <c:v>13.200244448971278</c:v>
                </c:pt>
                <c:pt idx="6">
                  <c:v>14.835164835164841</c:v>
                </c:pt>
                <c:pt idx="7">
                  <c:v>15.474010984637424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282048"/>
        <c:axId val="77282624"/>
      </c:scatterChart>
      <c:valAx>
        <c:axId val="77282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600"/>
                  <a:t>Raw</a:t>
                </a:r>
                <a:r>
                  <a:rPr lang="en-US" sz="1600" baseline="0"/>
                  <a:t> Rate (Mbps)</a:t>
                </a:r>
                <a:endParaRPr lang="en-US" sz="1800"/>
              </a:p>
            </c:rich>
          </c:tx>
          <c:layout/>
          <c:overlay val="0"/>
          <c:spPr>
            <a:noFill/>
            <a:ln w="25373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he-IL"/>
          </a:p>
        </c:txPr>
        <c:crossAx val="77282624"/>
        <c:crosses val="autoZero"/>
        <c:crossBetween val="midCat"/>
      </c:valAx>
      <c:valAx>
        <c:axId val="77282624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 algn="ctr">
                  <a:defRPr sz="16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1600"/>
                  <a:t>Data Rate (Mbps)</a:t>
                </a:r>
              </a:p>
            </c:rich>
          </c:tx>
          <c:layout/>
          <c:overlay val="0"/>
          <c:spPr>
            <a:noFill/>
            <a:ln w="25373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he-IL"/>
          </a:p>
        </c:txPr>
        <c:crossAx val="77282048"/>
        <c:crosses val="autoZero"/>
        <c:crossBetween val="midCat"/>
      </c:valAx>
    </c:plotArea>
    <c:legend>
      <c:legendPos val="tr"/>
      <c:layout>
        <c:manualLayout>
          <c:xMode val="edge"/>
          <c:yMode val="edge"/>
          <c:x val="0.64236150822678528"/>
          <c:y val="0.45822676747123997"/>
          <c:w val="0.26273443633476579"/>
          <c:h val="0.33240169220818516"/>
        </c:manualLayout>
      </c:layout>
      <c:overlay val="0"/>
      <c:spPr>
        <a:solidFill>
          <a:srgbClr val="FFFFFF"/>
        </a:solidFill>
        <a:ln w="3172">
          <a:solidFill>
            <a:srgbClr val="000000"/>
          </a:solidFill>
          <a:prstDash val="solid"/>
        </a:ln>
      </c:spPr>
      <c:txPr>
        <a:bodyPr/>
        <a:lstStyle/>
        <a:p>
          <a:pPr>
            <a:defRPr sz="28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D5127-2949-4F8D-AD04-3BCD5875C42B}" type="datetimeFigureOut">
              <a:rPr lang="he-IL"/>
              <a:pPr>
                <a:defRPr/>
              </a:pPr>
              <a:t>כ"ח/אייר/תשע"א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B98224-E37E-44EC-B922-81132DAF290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767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A0EA8-65A5-4619-B5CB-5FFC95EEEEF8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8BEB-024C-4547-9BE6-01332A6EC26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88C9-2C71-49E3-AB03-07EFA50FB035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466D1-AEE7-4B2F-AF4C-A9C85B74254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6F16-AB98-4818-B1A7-A4740A74A285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32FBE-DB75-4FD1-ABF7-2567A0FF7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1307-0255-4E08-B898-C1A36A4C358F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566B0-5DB2-4293-8411-06E403DC935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9F5F9-BF7D-454B-ADC8-4FE006EB1549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ADE1-F250-4015-9475-FB79ED98B0A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E1382-C70E-40D5-9EE3-777600F1880F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EC80-6D70-41BD-8388-1E174609D0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26B4-9A78-4CE9-B4FF-F886C9CD0093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FF4E7-5E74-42CB-8325-AB0726D0C7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37C7-2FB1-4077-9E96-7CEF8C0462A1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8BC4-AE4A-418C-9216-4365FAB360B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4C29-CD33-49FC-8BF9-CBE8693E582A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E2A7-D088-40B1-9A4C-2C913B2163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C5D-7454-4B6D-B6C1-98A64FC54C49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65E1-087B-44A8-A60B-09EBF19ADEE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D886-6102-4C1C-8E45-0D09BDC74DE7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7DD18-D960-4A52-BC23-90073B53D84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79235-77B3-4920-940D-6D5776408988}" type="datetime8">
              <a:rPr lang="he-IL"/>
              <a:pPr>
                <a:defRPr/>
              </a:pPr>
              <a:t>01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D128A3-C62E-453A-A6E5-B1D5AE7B0B1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0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Gisha"/>
          <a:cs typeface="+mj-cs"/>
        </a:defRPr>
      </a:lvl1pPr>
      <a:lvl2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2pPr>
      <a:lvl3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3pPr>
      <a:lvl4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4pPr>
      <a:lvl5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Gisha"/>
          <a:cs typeface="+mn-cs"/>
        </a:defRPr>
      </a:lvl1pPr>
      <a:lvl2pPr marL="547688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Gisha"/>
          <a:cs typeface="+mn-cs"/>
        </a:defRPr>
      </a:lvl2pPr>
      <a:lvl3pPr marL="822325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Gisha"/>
          <a:cs typeface="+mn-cs"/>
        </a:defRPr>
      </a:lvl3pPr>
      <a:lvl4pPr marL="10969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Gisha"/>
          <a:cs typeface="+mn-cs"/>
        </a:defRPr>
      </a:lvl4pPr>
      <a:lvl5pPr marL="13890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Gish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4437063"/>
            <a:ext cx="6267450" cy="1944687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400" b="1" smtClean="0">
                <a:cs typeface="Gisha"/>
              </a:rPr>
              <a:t>Yaniv Fais</a:t>
            </a:r>
          </a:p>
          <a:p>
            <a:pPr algn="ctr">
              <a:lnSpc>
                <a:spcPct val="80000"/>
              </a:lnSpc>
            </a:pPr>
            <a:r>
              <a:rPr lang="en-US" sz="2400" smtClean="0">
                <a:cs typeface="Gisha"/>
              </a:rPr>
              <a:t>Under supervision of Prof. Guy Even</a:t>
            </a:r>
          </a:p>
          <a:p>
            <a:pPr algn="ctr">
              <a:lnSpc>
                <a:spcPct val="80000"/>
              </a:lnSpc>
            </a:pPr>
            <a:endParaRPr lang="en-US" sz="1400" smtClean="0">
              <a:cs typeface="Gisha"/>
            </a:endParaRPr>
          </a:p>
          <a:p>
            <a:pPr algn="ctr">
              <a:lnSpc>
                <a:spcPct val="80000"/>
              </a:lnSpc>
            </a:pPr>
            <a:r>
              <a:rPr lang="en-US" sz="1600" smtClean="0">
                <a:cs typeface="Gisha"/>
              </a:rPr>
              <a:t>Joint work with Prof. Guy Even, Moti Medina, </a:t>
            </a:r>
          </a:p>
          <a:p>
            <a:pPr algn="ctr">
              <a:lnSpc>
                <a:spcPct val="80000"/>
              </a:lnSpc>
            </a:pPr>
            <a:r>
              <a:rPr lang="en-US" sz="1600" smtClean="0">
                <a:cs typeface="Gisha"/>
              </a:rPr>
              <a:t>Moni Shachar and Alexander Zadorojniy</a:t>
            </a:r>
            <a:endParaRPr lang="he-IL" sz="160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75351" cy="1793167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Real Time       Video Streaming in    Multi hop Ad-Hoc Wireless networks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1500" y="6237288"/>
            <a:ext cx="3352800" cy="365125"/>
          </a:xfrm>
        </p:spPr>
        <p:txBody>
          <a:bodyPr/>
          <a:lstStyle/>
          <a:p>
            <a:pPr algn="r">
              <a:defRPr/>
            </a:pPr>
            <a:fld id="{5CA7DC60-81A5-4613-80B3-3FB0444B3267}" type="slidenum">
              <a:rPr lang="he-IL" smtClean="0"/>
              <a:pPr algn="r">
                <a:defRPr/>
              </a:pPr>
              <a:t>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568D11"/>
                </a:solidFill>
                <a:cs typeface="Gisha"/>
              </a:rPr>
              <a:t>Distributed protocol that avoids collisions</a:t>
            </a:r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solidFill>
                  <a:srgbClr val="F14124"/>
                </a:solidFill>
                <a:cs typeface="Gisha"/>
              </a:rPr>
              <a:t>But: (In multi-hop setting)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Large overhead (for each packet)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Unpredictable: no quality of service guarantee (throughput, end-to-end delay)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Unfair (starvation)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Unstable (unbounded queues)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355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B95DF9-E7D5-4749-89AF-C63DCBE3ED09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1"/>
          <p:cNvSpPr>
            <a:spLocks noGrp="1"/>
          </p:cNvSpPr>
          <p:nvPr>
            <p:ph type="subTitle" idx="1"/>
          </p:nvPr>
        </p:nvSpPr>
        <p:spPr>
          <a:xfrm>
            <a:off x="611188" y="1052513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Divide time unit into slots and in each time slot schedule a </a:t>
            </a:r>
            <a:r>
              <a:rPr lang="en-US" sz="2800" u="sng" dirty="0" smtClean="0">
                <a:cs typeface="Gisha"/>
              </a:rPr>
              <a:t>non-interfering</a:t>
            </a:r>
            <a:r>
              <a:rPr lang="en-US" sz="2800" dirty="0" smtClean="0">
                <a:cs typeface="Gisha"/>
              </a:rPr>
              <a:t> set of links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Example: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 send to node 22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48Mbps in stream 3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10 send to node 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6Mbps in stream 5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Slot 2: …. 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Compute schedule table from node locations in a central node and broadcast to all nodes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Nodes follow schedule periodically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Solution sketch – Time division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458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87FA8C0-C5B0-4FAC-A4DA-B782248E7CB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500" u="sng" dirty="0" smtClean="0">
                <a:cs typeface="Gisha"/>
              </a:rPr>
              <a:t>Protocol (Graph) model </a:t>
            </a:r>
          </a:p>
          <a:p>
            <a:pPr rtl="0">
              <a:lnSpc>
                <a:spcPct val="90000"/>
              </a:lnSpc>
            </a:pPr>
            <a:r>
              <a:rPr lang="en-US" sz="2500" dirty="0" smtClean="0">
                <a:cs typeface="Gisha"/>
              </a:rPr>
              <a:t>* Reception radius – upper bound on distance of transmitter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Interference radius – reception is successful only if no other transmitter within interference radius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 But in reality signal goes beyond this range!</a:t>
            </a: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Wireless interference model</a:t>
            </a:r>
            <a:endParaRPr lang="en-US" sz="3600" dirty="0">
              <a:ea typeface="+mj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7" y="3717032"/>
            <a:ext cx="4032449" cy="3054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1973263" y="4221088"/>
            <a:ext cx="2886769" cy="2090829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3344863" y="511175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946400" y="5210175"/>
            <a:ext cx="509588" cy="981075"/>
          </a:xfrm>
          <a:prstGeom prst="straightConnector1">
            <a:avLst/>
          </a:prstGeom>
          <a:noFill/>
          <a:ln w="53975" algn="ctr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19" name="Straight Arrow Connector 18"/>
          <p:cNvCxnSpPr/>
          <p:nvPr/>
        </p:nvCxnSpPr>
        <p:spPr>
          <a:xfrm>
            <a:off x="3532188" y="5210175"/>
            <a:ext cx="1079500" cy="1303338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19"/>
          <p:cNvSpPr txBox="1">
            <a:spLocks noChangeArrowheads="1"/>
          </p:cNvSpPr>
          <p:nvPr/>
        </p:nvSpPr>
        <p:spPr bwMode="auto">
          <a:xfrm>
            <a:off x="1973263" y="5289550"/>
            <a:ext cx="132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Reception 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radius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5609" name="TextBox 20"/>
          <p:cNvSpPr txBox="1">
            <a:spLocks noChangeArrowheads="1"/>
          </p:cNvSpPr>
          <p:nvPr/>
        </p:nvSpPr>
        <p:spPr bwMode="auto">
          <a:xfrm>
            <a:off x="3600450" y="5013325"/>
            <a:ext cx="1547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Trebuchet MS" pitchFamily="34" charset="0"/>
                <a:cs typeface="Gisha"/>
              </a:rPr>
              <a:t>Interference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radius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</a:t>
            </a:r>
            <a:endParaRPr lang="he-IL" b="1" i="1">
              <a:latin typeface="Trebuchet MS" pitchFamily="34" charset="0"/>
              <a:cs typeface="Gisha"/>
            </a:endParaRPr>
          </a:p>
        </p:txBody>
      </p:sp>
      <p:cxnSp>
        <p:nvCxnSpPr>
          <p:cNvPr id="22" name="Straight Arrow Connector 21"/>
          <p:cNvCxnSpPr>
            <a:stCxn id="7" idx="0"/>
          </p:cNvCxnSpPr>
          <p:nvPr/>
        </p:nvCxnSpPr>
        <p:spPr>
          <a:xfrm flipV="1">
            <a:off x="3438793" y="4077072"/>
            <a:ext cx="5021639" cy="103530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710238" y="4497388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Actual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Interference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496" y="765175"/>
            <a:ext cx="4752528" cy="2951163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Optimistic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Ignores the additive effect  of multiple interferences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000" dirty="0" smtClean="0">
              <a:solidFill>
                <a:schemeClr val="tx1"/>
              </a:solidFill>
              <a:cs typeface="Gisha"/>
            </a:endParaRPr>
          </a:p>
          <a:p>
            <a:pPr lvl="1" algn="l" rtl="0"/>
            <a:endParaRPr lang="en-US" sz="3000" dirty="0">
              <a:solidFill>
                <a:schemeClr val="tx1"/>
              </a:solidFill>
              <a:cs typeface="Gisha"/>
            </a:endParaRP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Pessimistic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Excludes concurrent communication of two neighboring links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663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Graph model - problems</a:t>
            </a:r>
            <a:endParaRPr lang="en-US" sz="3600" dirty="0">
              <a:ea typeface="+mj-e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3625" y="885078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6444208" y="1268761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5" name="Oval 34"/>
          <p:cNvSpPr/>
          <p:nvPr/>
        </p:nvSpPr>
        <p:spPr>
          <a:xfrm>
            <a:off x="5908289" y="4202507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6" name="Oval 35"/>
          <p:cNvSpPr/>
          <p:nvPr/>
        </p:nvSpPr>
        <p:spPr>
          <a:xfrm>
            <a:off x="6412582" y="4610372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849940" y="5402460"/>
            <a:ext cx="416986" cy="38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178391" y="4425589"/>
            <a:ext cx="356686" cy="334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61" y="516827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98" y="2802774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98" y="82259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86" y="43891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06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18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52" y="183776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7" y="285293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780" y="86848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99" y="411148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66" y="453712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86" y="5631743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rtl="0"/>
                <a:r>
                  <a:rPr lang="en-US" sz="3200" u="sng" dirty="0" smtClean="0"/>
                  <a:t>Signal-to-Interference-and-Noise (SINR) Ratio model</a:t>
                </a:r>
              </a:p>
              <a:p>
                <a:pPr rtl="0"/>
                <a:r>
                  <a:rPr lang="en-US" sz="2400" i="1" dirty="0"/>
                  <a:t>u</a:t>
                </a:r>
                <a:r>
                  <a:rPr lang="en-US" sz="2400" dirty="0" smtClean="0"/>
                  <a:t> transmits to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 while group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also transmits:</a:t>
                </a: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𝑆𝐼𝑁𝑅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u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v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∝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∝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u="sng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3000" dirty="0" smtClean="0"/>
                  <a:t>Message succeeds if SINR(</a:t>
                </a:r>
                <a:r>
                  <a:rPr lang="en-US" sz="3000" dirty="0" err="1" smtClean="0"/>
                  <a:t>u,v,S</a:t>
                </a:r>
                <a:r>
                  <a:rPr lang="en-US" sz="3000" dirty="0" smtClean="0"/>
                  <a:t>) &gt; </a:t>
                </a:r>
                <a:r>
                  <a:rPr lang="el-GR" sz="3000" dirty="0" smtClean="0"/>
                  <a:t>β</a:t>
                </a:r>
                <a:r>
                  <a:rPr lang="en-US" sz="2400" baseline="-25000" dirty="0" smtClean="0"/>
                  <a:t>m</a:t>
                </a:r>
                <a:endParaRPr lang="en-US" sz="3000" baseline="-25000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dirty="0" smtClean="0"/>
                  <a:t>P - transmission power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i="1" dirty="0" smtClean="0"/>
                  <a:t>d(</a:t>
                </a:r>
                <a:r>
                  <a:rPr lang="en-US" sz="2000" i="1" dirty="0" err="1" smtClean="0"/>
                  <a:t>u,v</a:t>
                </a:r>
                <a:r>
                  <a:rPr lang="en-US" sz="2000" i="1" dirty="0" smtClean="0"/>
                  <a:t>) </a:t>
                </a:r>
                <a:r>
                  <a:rPr lang="en-US" sz="2000" dirty="0" smtClean="0"/>
                  <a:t>– distance between node u and v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dirty="0" smtClean="0"/>
                  <a:t>N – thermal noise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∝</m:t>
                    </m:r>
                  </m:oMath>
                </a14:m>
                <a:r>
                  <a:rPr lang="en-US" sz="2000" dirty="0" smtClean="0"/>
                  <a:t> - signal decay exponent (usually 2-6)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l-GR" sz="1600" dirty="0" smtClean="0"/>
                  <a:t>β</a:t>
                </a:r>
                <a:r>
                  <a:rPr lang="en-US" sz="1600" baseline="-25000" dirty="0" smtClean="0"/>
                  <a:t>m</a:t>
                </a:r>
                <a:r>
                  <a:rPr lang="en-US" sz="1600" dirty="0" smtClean="0"/>
                  <a:t> </a:t>
                </a:r>
                <a:r>
                  <a:rPr lang="en-US" sz="2000" dirty="0" smtClean="0"/>
                  <a:t>– minimum SNR for modulation scheme</a:t>
                </a:r>
                <a:endParaRPr lang="en-US" sz="3000" dirty="0" smtClean="0"/>
              </a:p>
              <a:p>
                <a:pPr lvl="1" algn="l" rtl="0"/>
                <a:endParaRPr lang="en-US" sz="30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2" cstate="print"/>
                <a:stretch>
                  <a:fillRect l="-2227" t="-2680" b="-1092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Wireless interference model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61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764704"/>
            <a:ext cx="8393112" cy="2952750"/>
          </a:xfrm>
        </p:spPr>
        <p:txBody>
          <a:bodyPr rtlCol="0">
            <a:noAutofit/>
          </a:bodyPr>
          <a:lstStyle/>
          <a:p>
            <a:r>
              <a:rPr lang="en-US" sz="3200" dirty="0" smtClean="0"/>
              <a:t>Formalize linear program: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27179"/>
            <a:ext cx="3352800" cy="365125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592267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2" y="2703859"/>
            <a:ext cx="84486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 rot="10800000" flipV="1">
            <a:off x="373162" y="3466058"/>
            <a:ext cx="1656184" cy="10801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33"/>
              <a:gd name="adj6" fmla="val -7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Flow along edge </a:t>
            </a:r>
            <a:r>
              <a:rPr lang="en-US" i="1" dirty="0"/>
              <a:t>e</a:t>
            </a:r>
            <a:r>
              <a:rPr lang="en-US" dirty="0"/>
              <a:t>, in channel </a:t>
            </a:r>
            <a:r>
              <a:rPr lang="en-US" i="1" dirty="0"/>
              <a:t>f</a:t>
            </a:r>
            <a:r>
              <a:rPr lang="en-US" dirty="0"/>
              <a:t> for stream </a:t>
            </a:r>
            <a:r>
              <a:rPr lang="en-US" i="1" dirty="0"/>
              <a:t>i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2" name="Line Callout 2 11"/>
          <p:cNvSpPr/>
          <p:nvPr/>
        </p:nvSpPr>
        <p:spPr>
          <a:xfrm rot="10800000" flipV="1">
            <a:off x="611560" y="2487835"/>
            <a:ext cx="936104" cy="378042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138829"/>
              <a:gd name="adj6" fmla="val -14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min</a:t>
            </a:r>
            <a:r>
              <a:rPr lang="en-US" i="1" baseline="-25000" dirty="0" smtClean="0"/>
              <a:t> </a:t>
            </a:r>
            <a:r>
              <a:rPr lang="en-US" i="1" baseline="-25000" dirty="0"/>
              <a:t>i </a:t>
            </a:r>
            <a:r>
              <a:rPr lang="el-GR" i="1" dirty="0" smtClean="0"/>
              <a:t>Ρ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13" name="Line Callout 2 12"/>
          <p:cNvSpPr/>
          <p:nvPr/>
        </p:nvSpPr>
        <p:spPr>
          <a:xfrm rot="10800000" flipV="1">
            <a:off x="373162" y="1785256"/>
            <a:ext cx="1534542" cy="576565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205295"/>
              <a:gd name="adj6" fmla="val -12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2’nd target constant</a:t>
            </a:r>
            <a:endParaRPr lang="he-IL" dirty="0"/>
          </a:p>
        </p:txBody>
      </p:sp>
      <p:sp>
        <p:nvSpPr>
          <p:cNvPr id="14" name="Line Callout 2 13"/>
          <p:cNvSpPr/>
          <p:nvPr/>
        </p:nvSpPr>
        <p:spPr>
          <a:xfrm rot="10800000" flipV="1">
            <a:off x="2195736" y="1785256"/>
            <a:ext cx="1163166" cy="774585"/>
          </a:xfrm>
          <a:prstGeom prst="borderCallout2">
            <a:avLst>
              <a:gd name="adj1" fmla="val 102593"/>
              <a:gd name="adj2" fmla="val 48724"/>
              <a:gd name="adj3" fmla="val 128506"/>
              <a:gd name="adj4" fmla="val 44582"/>
              <a:gd name="adj5" fmla="val 146339"/>
              <a:gd name="adj6" fmla="val 38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Demand for stream i</a:t>
            </a:r>
            <a:endParaRPr lang="he-IL" dirty="0"/>
          </a:p>
        </p:txBody>
      </p:sp>
      <p:sp>
        <p:nvSpPr>
          <p:cNvPr id="15" name="Line Callout 2 14"/>
          <p:cNvSpPr/>
          <p:nvPr/>
        </p:nvSpPr>
        <p:spPr>
          <a:xfrm rot="10800000" flipV="1">
            <a:off x="4499992" y="1785257"/>
            <a:ext cx="2592288" cy="1080619"/>
          </a:xfrm>
          <a:prstGeom prst="borderCallout2">
            <a:avLst>
              <a:gd name="adj1" fmla="val 49611"/>
              <a:gd name="adj2" fmla="val 100268"/>
              <a:gd name="adj3" fmla="val 70767"/>
              <a:gd name="adj4" fmla="val 115832"/>
              <a:gd name="adj5" fmla="val 122388"/>
              <a:gd name="adj6" fmla="val 14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Supply ratio for stream i, fraction of supplied demand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9625"/>
            <a:ext cx="91440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075436" y="1844824"/>
            <a:ext cx="1728812" cy="612068"/>
          </a:xfrm>
          <a:prstGeom prst="wedgeEllipseCallout">
            <a:avLst>
              <a:gd name="adj1" fmla="val -19922"/>
              <a:gd name="adj2" fmla="val 7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Capacity constraint</a:t>
            </a:r>
            <a:endParaRPr lang="he-IL" dirty="0"/>
          </a:p>
        </p:txBody>
      </p:sp>
      <p:sp>
        <p:nvSpPr>
          <p:cNvPr id="8" name="Oval Callout 7"/>
          <p:cNvSpPr/>
          <p:nvPr/>
        </p:nvSpPr>
        <p:spPr>
          <a:xfrm>
            <a:off x="0" y="2204864"/>
            <a:ext cx="2448272" cy="792088"/>
          </a:xfrm>
          <a:prstGeom prst="wedgeEllipseCallout">
            <a:avLst>
              <a:gd name="adj1" fmla="val 33071"/>
              <a:gd name="adj2" fmla="val -1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Flow conservation</a:t>
            </a:r>
          </a:p>
          <a:p>
            <a:pPr algn="ctr"/>
            <a:endParaRPr lang="he-IL" dirty="0"/>
          </a:p>
        </p:txBody>
      </p:sp>
      <p:sp>
        <p:nvSpPr>
          <p:cNvPr id="9" name="Oval Callout 8"/>
          <p:cNvSpPr/>
          <p:nvPr/>
        </p:nvSpPr>
        <p:spPr>
          <a:xfrm>
            <a:off x="179512" y="4221088"/>
            <a:ext cx="1728812" cy="612068"/>
          </a:xfrm>
          <a:prstGeom prst="wedgeEllipseCallout">
            <a:avLst>
              <a:gd name="adj1" fmla="val 11084"/>
              <a:gd name="adj2" fmla="val 10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Conflict constraint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44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Formulate linear program (LP) for max-min throughput (graph model).</a:t>
                </a:r>
              </a:p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cs typeface="Gisha"/>
                  </a:rPr>
                  <a:t>O</a:t>
                </a: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utput: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𝑓𝑙𝑜𝑤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𝑝𝑎𝑐𝑘𝑒𝑡𝑠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𝑝𝑒𝑟𝑖𝑜𝑑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]− </m:t>
                    </m:r>
                    <m:sSubSup>
                      <m:sSub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    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rtl="0"/>
                <a:r>
                  <a:rPr lang="en-US" sz="3200" dirty="0" smtClean="0">
                    <a:solidFill>
                      <a:schemeClr val="tx1"/>
                    </a:solidFill>
                  </a:rPr>
                  <a:t>Need to compute scheduling table that supports the flow.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6405" b="-683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 algorithm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21826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dirty="0" smtClean="0"/>
                  <a:t>Decomposes </a:t>
                </a:r>
                <a:r>
                  <a:rPr lang="en-US" sz="2800" dirty="0"/>
                  <a:t>each </a:t>
                </a:r>
                <a:r>
                  <a:rPr lang="en-US" sz="2800" dirty="0" smtClean="0"/>
                  <a:t>flow into flow </a:t>
                </a:r>
                <a:r>
                  <a:rPr lang="en-US" sz="2800" dirty="0"/>
                  <a:t>paths such that the </a:t>
                </a:r>
                <a:r>
                  <a:rPr lang="en-US" sz="2800" dirty="0" smtClean="0"/>
                  <a:t>flow </a:t>
                </a:r>
                <a:r>
                  <a:rPr lang="en-US" sz="2800" dirty="0"/>
                  <a:t>along each path </a:t>
                </a:r>
                <a:r>
                  <a:rPr lang="en-US" sz="2800" dirty="0" smtClean="0"/>
                  <a:t>equals the </a:t>
                </a:r>
                <a:r>
                  <a:rPr lang="en-US" sz="2800" dirty="0"/>
                  <a:t>bottleneck, i.e., the minimum </a:t>
                </a:r>
                <a:r>
                  <a:rPr lang="en-US" sz="2800" dirty="0" smtClean="0"/>
                  <a:t>packets-per-slot(e</a:t>
                </a:r>
                <a:r>
                  <a:rPr lang="en-US" sz="2800" dirty="0"/>
                  <a:t>) along the </a:t>
                </a:r>
                <a:r>
                  <a:rPr lang="en-US" sz="2800" dirty="0" smtClean="0"/>
                  <a:t>path.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𝐿𝑒𝑡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dirty="0" smtClean="0"/>
                  <a:t> denote the decomposition.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While </a:t>
                </a:r>
                <a:r>
                  <a:rPr lang="en-US" sz="3200" dirty="0"/>
                  <a:t>not all the </a:t>
                </a:r>
                <a:r>
                  <a:rPr lang="en-US" sz="3200" dirty="0" smtClean="0"/>
                  <a:t>flow </a:t>
                </a:r>
                <a:r>
                  <a:rPr lang="en-US" sz="3200" dirty="0"/>
                  <a:t>is </a:t>
                </a:r>
                <a:r>
                  <a:rPr lang="en-US" sz="3200" dirty="0" smtClean="0"/>
                  <a:t>scheduled:</a:t>
                </a:r>
                <a:endParaRPr lang="en-US" sz="3200" dirty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pl-PL" sz="30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pl-PL" sz="3000" dirty="0">
                    <a:solidFill>
                      <a:schemeClr val="tx1"/>
                    </a:solidFill>
                  </a:rPr>
                  <a:t>i = 1 to k do:</a:t>
                </a: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3000" dirty="0">
                    <a:solidFill>
                      <a:schemeClr val="tx1"/>
                    </a:solidFill>
                  </a:rPr>
                  <a:t>P(i)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≠</a:t>
                </a:r>
                <a:r>
                  <a:rPr lang="en-US" sz="30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</a:rPr>
                  <a:t>then schedule a path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P(i</a:t>
                </a:r>
                <a:r>
                  <a:rPr lang="en-US" sz="3000" dirty="0">
                    <a:solidFill>
                      <a:schemeClr val="tx1"/>
                    </a:solidFill>
                  </a:rPr>
                  <a:t>) and remove p from P(i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Minimizes end-to-end</a:t>
                </a:r>
              </a:p>
              <a:p>
                <a:pPr rtl="0"/>
                <a:endParaRPr lang="en-US" sz="3200" dirty="0" smtClean="0">
                  <a:cs typeface="Gisha"/>
                </a:endParaRPr>
              </a:p>
              <a:p>
                <a:pPr rtl="0">
                  <a:buFont typeface="Arial" charset="0"/>
                  <a:buChar char="•"/>
                </a:pPr>
                <a:endParaRPr lang="en-US" sz="3300" dirty="0" smtClean="0">
                  <a:solidFill>
                    <a:srgbClr val="898989"/>
                  </a:solidFill>
                  <a:cs typeface="Gisha"/>
                </a:endParaRP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5372" r="-297" b="-1239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Path-peeling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496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cs typeface="Gisha"/>
              </a:rPr>
              <a:t>Computed in graph model and achieves a constant approximation ratio.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cs typeface="Gisha"/>
              </a:rPr>
              <a:t>Does the result work in the physical (SINR) model ?</a:t>
            </a: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3218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268413"/>
            <a:ext cx="56372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Problem Definition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Real-Time Video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WiFi introduction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Routing &amp; Scheduling 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Interference models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Simulator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Flow Control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Experimental results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Video transmission</a:t>
            </a:r>
            <a:endParaRPr lang="he-IL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Agenda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1536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47D512-273A-4741-A139-2FA609D962F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OMNET++/MiXiM – event driven network simulator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Extensible (C++)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Built-In wireless protocols (802.11b-Mac / Phy 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Wireless signal model (noise , interference , fading)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Mobility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Fast - Models packets (not symbols)</a:t>
            </a:r>
            <a:endParaRPr lang="en-US" sz="32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Simulator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3072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8D53699-BDA6-4152-A1D2-575324C9BFC6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Successful delivery is a random variable. 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/>
              <a:t>Real channel </a:t>
            </a:r>
            <a:r>
              <a:rPr lang="en-US" sz="3200" dirty="0" smtClean="0"/>
              <a:t>suffers from white noise - different </a:t>
            </a:r>
            <a:r>
              <a:rPr lang="en-US" sz="3200" dirty="0"/>
              <a:t>than channel </a:t>
            </a:r>
            <a:r>
              <a:rPr lang="en-US" sz="3200" dirty="0" smtClean="0"/>
              <a:t>with fixed flow-capacity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802.11 random quiet periods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Fluctuations in number of packets sent in each slot incur instable queue lengths</a:t>
            </a:r>
          </a:p>
          <a:p>
            <a:pPr rtl="0"/>
            <a:r>
              <a:rPr lang="en-US" sz="3200" dirty="0" smtClean="0"/>
              <a:t>Goal: stabilize queue size.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</a:t>
            </a: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16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At the end of each schedule period each node (per stream):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Counts  #packets transmitted along outgoing &amp; incoming edges.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Sends updated requests for incoming link rates.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Drops the </a:t>
            </a:r>
            <a:r>
              <a:rPr lang="en-US" sz="3000" dirty="0">
                <a:solidFill>
                  <a:schemeClr val="tx1"/>
                </a:solidFill>
              </a:rPr>
              <a:t>oldest packets from </a:t>
            </a:r>
            <a:r>
              <a:rPr lang="en-US" sz="3000" dirty="0" smtClean="0">
                <a:solidFill>
                  <a:schemeClr val="tx1"/>
                </a:solidFill>
              </a:rPr>
              <a:t>queue so that all pending packets are delivered within the next period.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5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815654" y="845176"/>
            <a:ext cx="7740416" cy="5656354"/>
            <a:chOff x="576000" y="52100"/>
            <a:chExt cx="8172464" cy="6626552"/>
          </a:xfrm>
        </p:grpSpPr>
        <p:grpSp>
          <p:nvGrpSpPr>
            <p:cNvPr id="18" name="Group 17"/>
            <p:cNvGrpSpPr/>
            <p:nvPr/>
          </p:nvGrpSpPr>
          <p:grpSpPr>
            <a:xfrm>
              <a:off x="576000" y="116632"/>
              <a:ext cx="432048" cy="6562020"/>
              <a:chOff x="576000" y="116632"/>
              <a:chExt cx="432048" cy="65620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he-IL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he-IL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4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5</a:t>
                </a:r>
                <a:endParaRPr lang="he-IL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7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59160" y="87804"/>
              <a:ext cx="552600" cy="6562020"/>
              <a:chOff x="576000" y="116632"/>
              <a:chExt cx="552600" cy="65620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he-IL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6000" y="242088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he-IL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6000" y="342900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he-IL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6000" y="448535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he-IL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6000" y="530120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he-IL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6000" y="630932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he-IL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59832" y="116632"/>
              <a:ext cx="648072" cy="6562020"/>
              <a:chOff x="576000" y="116632"/>
              <a:chExt cx="432048" cy="65620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he-IL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he-IL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he-IL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he-IL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he-IL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he-IL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21</a:t>
                </a:r>
                <a:endParaRPr lang="he-IL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27984" y="116632"/>
              <a:ext cx="792088" cy="6562020"/>
              <a:chOff x="576000" y="116632"/>
              <a:chExt cx="576064" cy="656202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6000" y="1166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he-IL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6000" y="1133128"/>
                <a:ext cx="576064" cy="3718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he-IL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6000" y="24208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he-IL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6000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he-IL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6000" y="44853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he-IL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8008" y="53639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27</a:t>
                </a:r>
                <a:endParaRPr lang="he-IL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000" y="630932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he-IL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52120" y="87804"/>
              <a:ext cx="648072" cy="6562020"/>
              <a:chOff x="576000" y="116632"/>
              <a:chExt cx="432048" cy="65620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he-IL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he-IL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he-IL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33</a:t>
                </a:r>
                <a:endParaRPr lang="he-IL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34</a:t>
                </a:r>
                <a:endParaRPr lang="he-IL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he-IL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948264" y="52100"/>
              <a:ext cx="648072" cy="6562020"/>
              <a:chOff x="576000" y="116632"/>
              <a:chExt cx="432048" cy="656202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36</a:t>
                </a:r>
                <a:endParaRPr lang="he-IL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he-IL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38</a:t>
                </a:r>
                <a:endParaRPr lang="he-IL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he-IL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40</a:t>
                </a:r>
                <a:endParaRPr lang="he-IL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he-IL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he-IL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100392" y="86544"/>
              <a:ext cx="648072" cy="6562020"/>
              <a:chOff x="576000" y="116632"/>
              <a:chExt cx="432048" cy="65620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43</a:t>
                </a:r>
                <a:endParaRPr lang="he-IL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6000" y="113312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44</a:t>
                </a:r>
                <a:endParaRPr lang="he-IL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he-IL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46</a:t>
                </a:r>
                <a:endParaRPr lang="he-IL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47</a:t>
                </a:r>
                <a:endParaRPr lang="he-IL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48</a:t>
                </a:r>
                <a:endParaRPr lang="he-IL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49</a:t>
                </a:r>
                <a:endParaRPr lang="he-IL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811352" y="44624"/>
            <a:ext cx="760015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Example Input scenario – </a:t>
            </a:r>
          </a:p>
          <a:p>
            <a:pPr algn="ctr"/>
            <a:r>
              <a:rPr lang="en-US" sz="2400" b="1" dirty="0" smtClean="0"/>
              <a:t>Nodes spaced equally on grid with random requests</a:t>
            </a:r>
            <a:endParaRPr lang="he-IL" sz="24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554364" y="3024777"/>
            <a:ext cx="1909634" cy="2434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224861" y="2969693"/>
            <a:ext cx="5626179" cy="337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54364" y="5458781"/>
            <a:ext cx="5387895" cy="8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224861" y="5483388"/>
            <a:ext cx="3286020" cy="9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224861" y="3000170"/>
            <a:ext cx="4398557" cy="17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81986" y="1900952"/>
            <a:ext cx="1841432" cy="2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24861" y="1925559"/>
            <a:ext cx="806117" cy="10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24861" y="3000170"/>
            <a:ext cx="4398557" cy="8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781986" y="1057889"/>
            <a:ext cx="682012" cy="196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020258" y="1926639"/>
            <a:ext cx="3443740" cy="1801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92216" y="1427354"/>
            <a:ext cx="1138108" cy="475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020258" y="1215518"/>
            <a:ext cx="0" cy="5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3" name="TextBox 152"/>
          <p:cNvSpPr txBox="1"/>
          <p:nvPr/>
        </p:nvSpPr>
        <p:spPr>
          <a:xfrm>
            <a:off x="5879" y="3451126"/>
            <a:ext cx="461665" cy="682239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5420" y="6563322"/>
            <a:ext cx="774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28" name="Oval 127"/>
          <p:cNvSpPr/>
          <p:nvPr/>
        </p:nvSpPr>
        <p:spPr>
          <a:xfrm>
            <a:off x="5580112" y="3703056"/>
            <a:ext cx="2885076" cy="210220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5945104" y="3850072"/>
            <a:ext cx="155388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r>
              <a:rPr lang="en-US" dirty="0" smtClean="0"/>
              <a:t>Transmission </a:t>
            </a:r>
          </a:p>
          <a:p>
            <a:pPr algn="ctr"/>
            <a:r>
              <a:rPr lang="en-US" dirty="0" smtClean="0"/>
              <a:t>Range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28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                  (per scheduler)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24</a:t>
            </a:fld>
            <a:endParaRPr lang="he-IL" dirty="0"/>
          </a:p>
        </p:txBody>
      </p:sp>
      <p:pic>
        <p:nvPicPr>
          <p:cNvPr id="3074" name="Picture 2" descr="C:\Users\Yaniv\pre\Abstract\Figs\max_delay_greedy_vs_smart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76221" cy="443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2800" dirty="0" smtClean="0"/>
              <a:t>Queue size  (one stream/different nodes)</a:t>
            </a:r>
            <a:endParaRPr lang="en-US" sz="2800" dirty="0"/>
          </a:p>
        </p:txBody>
      </p:sp>
      <p:pic>
        <p:nvPicPr>
          <p:cNvPr id="6" name="Picture 5" descr="q_len_max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72" y="3597099"/>
            <a:ext cx="561662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q_len_max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19352"/>
            <a:ext cx="5616624" cy="28027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20682" y="1897580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681" y="4599799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99127" y="3717032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399127" y="908720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(one stream)</a:t>
            </a:r>
            <a:endParaRPr lang="en-US" sz="3600" dirty="0"/>
          </a:p>
        </p:txBody>
      </p:sp>
      <p:pic>
        <p:nvPicPr>
          <p:cNvPr id="7" name="Picture 6" descr="e2e_delay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7200800" cy="31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2e_delay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2964"/>
            <a:ext cx="7200800" cy="29583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687" y="1807030"/>
            <a:ext cx="12170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687" y="4554630"/>
            <a:ext cx="14237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39752" y="965441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704856" cy="1008111"/>
          </a:xfrm>
        </p:spPr>
        <p:txBody>
          <a:bodyPr/>
          <a:lstStyle/>
          <a:p>
            <a:pPr marL="457200" rtl="0"/>
            <a:r>
              <a:rPr lang="en-US" sz="3600" dirty="0" smtClean="0"/>
              <a:t>Flow-control rate changes </a:t>
            </a:r>
            <a:r>
              <a:rPr lang="en-US" sz="3600" dirty="0"/>
              <a:t>over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27</a:t>
            </a:fld>
            <a:endParaRPr lang="he-IL" dirty="0"/>
          </a:p>
        </p:txBody>
      </p:sp>
      <p:pic>
        <p:nvPicPr>
          <p:cNvPr id="1026" name="Picture 2" descr="C:\Users\Yaniv\pre\Abstract\Figs\fc_rate_long_grid_12r_new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" y="2066949"/>
            <a:ext cx="9003492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26288" cy="1143000"/>
          </a:xfrm>
        </p:spPr>
        <p:txBody>
          <a:bodyPr/>
          <a:lstStyle/>
          <a:p>
            <a:pPr algn="l" rtl="0"/>
            <a:r>
              <a:rPr lang="en-US" dirty="0" smtClean="0"/>
              <a:t>Drop rate (worse stream)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AA566B0-5DB2-4293-8411-06E403DC9353}" type="slidenum">
              <a:rPr lang="he-IL" smtClean="0"/>
              <a:pPr>
                <a:defRPr/>
              </a:pPr>
              <a:t>28</a:t>
            </a:fld>
            <a:endParaRPr lang="he-IL"/>
          </a:p>
        </p:txBody>
      </p:sp>
      <p:pic>
        <p:nvPicPr>
          <p:cNvPr id="6" name="Picture 5" descr="max_drop_in_tim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9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8537377" cy="2376264"/>
          </a:xfrm>
        </p:spPr>
        <p:txBody>
          <a:bodyPr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Routing &amp; scheduling approximation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Feasible in physical model (by simulation)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Local flow control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Support real-time video streaming requirements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28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1"/>
          <p:cNvSpPr>
            <a:spLocks noGrp="1"/>
          </p:cNvSpPr>
          <p:nvPr>
            <p:ph type="subTitle" idx="1"/>
          </p:nvPr>
        </p:nvSpPr>
        <p:spPr>
          <a:xfrm>
            <a:off x="611188" y="1557338"/>
            <a:ext cx="8208962" cy="2951162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4000" dirty="0" smtClean="0">
                <a:cs typeface="Gisha"/>
              </a:rPr>
              <a:t>Ad-Hoc Wireless Network model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in the plane with single radio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Multiple radio channels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Interference is an important issue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know location and time (using GPS)</a:t>
            </a:r>
            <a:endParaRPr lang="en-US" sz="3600" dirty="0" smtClean="0">
              <a:solidFill>
                <a:schemeClr val="tx2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</a:t>
            </a:r>
            <a:endParaRPr lang="he-IL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638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A6FF5AC-0EDC-412E-987E-04CCE031628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172648"/>
            <a:ext cx="7460309" cy="2423346"/>
          </a:xfrm>
        </p:spPr>
        <p:txBody>
          <a:bodyPr/>
          <a:lstStyle/>
          <a:p>
            <a:pPr marL="342900" indent="-342900" algn="ctr" rtl="0"/>
            <a:r>
              <a:rPr lang="en-US" sz="8000" dirty="0" smtClean="0"/>
              <a:t>Questions ?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19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rtl="0"/>
            <a:r>
              <a:rPr lang="en-US" sz="6600" dirty="0" smtClean="0"/>
              <a:t>Backup slides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93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2172648"/>
            <a:ext cx="6956253" cy="2423346"/>
          </a:xfrm>
        </p:spPr>
        <p:txBody>
          <a:bodyPr/>
          <a:lstStyle/>
          <a:p>
            <a:pPr marL="342900" indent="-342900" algn="ctr" rtl="0"/>
            <a:r>
              <a:rPr lang="en-US" sz="6600" dirty="0" smtClean="0"/>
              <a:t>Video playback example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96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interference </a:t>
                </a:r>
                <a:r>
                  <a:rPr lang="en-US" sz="3200" dirty="0"/>
                  <a:t>set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/>
                  <a:t>u,v,m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of the link e = (</a:t>
                </a:r>
                <a:r>
                  <a:rPr lang="en-US" sz="3200" dirty="0" err="1" smtClean="0"/>
                  <a:t>u,v,m</a:t>
                </a:r>
                <a:r>
                  <a:rPr lang="en-US" sz="3200" dirty="0" smtClean="0"/>
                  <a:t>)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x ∈ V \ {u} |SINR(u, v,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/>
                  <a:t>m</a:t>
                </a:r>
                <a:r>
                  <a:rPr lang="en-US" sz="3200" dirty="0"/>
                  <a:t> or</a:t>
                </a:r>
              </a:p>
              <a:p>
                <a:pPr rtl="0"/>
                <a:r>
                  <a:rPr lang="en-US" sz="3200" dirty="0" smtClean="0"/>
                  <a:t>   SINR(v</a:t>
                </a:r>
                <a:r>
                  <a:rPr lang="en-US" sz="3200" dirty="0"/>
                  <a:t>, u,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 smtClean="0"/>
                  <a:t>0</a:t>
                </a:r>
                <a:r>
                  <a:rPr lang="el-GR" sz="3200" dirty="0" smtClean="0"/>
                  <a:t>}</a:t>
                </a:r>
                <a:endParaRPr lang="he-IL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Interfering set of edge to link </a:t>
                </a:r>
                <a:r>
                  <a:rPr lang="en-US" sz="3200" i="1" dirty="0" smtClean="0"/>
                  <a:t>e </a:t>
                </a:r>
                <a:r>
                  <a:rPr lang="en-US" sz="3200" dirty="0" smtClean="0"/>
                  <a:t>: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I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e′ = (u′, </a:t>
                </a:r>
                <a:r>
                  <a:rPr lang="en-US" sz="3200" dirty="0" err="1"/>
                  <a:t>v′,m</a:t>
                </a:r>
                <a:r>
                  <a:rPr lang="en-US" sz="3200" dirty="0"/>
                  <a:t>′) | </a:t>
                </a:r>
                <a:r>
                  <a:rPr lang="en-US" sz="3200" dirty="0" smtClean="0"/>
                  <a:t>                                 </a:t>
                </a:r>
              </a:p>
              <a:p>
                <a:pPr rtl="0"/>
                <a:r>
                  <a:rPr lang="en-US" sz="3200" dirty="0"/>
                  <a:t> </a:t>
                </a:r>
                <a:r>
                  <a:rPr lang="en-US" sz="3200" dirty="0" smtClean="0"/>
                  <a:t>          {</a:t>
                </a:r>
                <a:r>
                  <a:rPr lang="en-US" sz="3200" dirty="0"/>
                  <a:t>u′, v′} ∩ 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∪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) ≠∅} \ </a:t>
                </a:r>
                <a:r>
                  <a:rPr lang="en-US" sz="3200" dirty="0"/>
                  <a:t>{(u, </a:t>
                </a:r>
                <a:r>
                  <a:rPr lang="en-US" sz="3200" dirty="0" err="1"/>
                  <a:t>v,m</a:t>
                </a:r>
                <a:r>
                  <a:rPr lang="en-US" sz="3200" dirty="0" smtClean="0"/>
                  <a:t>)}</a:t>
                </a:r>
                <a:endParaRPr lang="he-IL" sz="3200" dirty="0" smtClean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  <a:blipFill rotWithShape="1">
                <a:blip r:embed="rId2" cstate="print"/>
                <a:stretch>
                  <a:fillRect l="-2327" t="-6405" r="-8110" b="-68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WiFi adjusted </a:t>
            </a:r>
            <a:r>
              <a:rPr lang="en-US" sz="3600" dirty="0" smtClean="0"/>
              <a:t>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47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can communicate with N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can’t “hear” B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B can’t hear A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May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attempt to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transmit un the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same time and interfere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with each other!</a:t>
            </a:r>
          </a:p>
          <a:p>
            <a:pPr rtl="0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Hidden node problem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66064" y="2383975"/>
            <a:ext cx="4574585" cy="3024336"/>
            <a:chOff x="3203848" y="3068960"/>
            <a:chExt cx="5836802" cy="3672408"/>
          </a:xfrm>
        </p:grpSpPr>
        <p:sp>
          <p:nvSpPr>
            <p:cNvPr id="7" name="Footer Placeholder 3"/>
            <p:cNvSpPr txBox="1">
              <a:spLocks/>
            </p:cNvSpPr>
            <p:nvPr/>
          </p:nvSpPr>
          <p:spPr>
            <a:xfrm>
              <a:off x="5652120" y="6237312"/>
              <a:ext cx="3352801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he-IL"/>
              </a:defPPr>
              <a:lvl1pPr marL="0" algn="l" defTabSz="914400" rtl="1" eaLnBrk="1" latinLnBrk="0" hangingPunct="1">
                <a:defRPr sz="11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DDBF7CC1-964C-4779-8AE7-5C6996B34255}" type="slidenum">
                <a:rPr lang="he-IL" smtClean="0"/>
                <a:pPr algn="r"/>
                <a:t>34</a:t>
              </a:fld>
              <a:endParaRPr lang="he-IL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330161" y="3861048"/>
              <a:ext cx="3710489" cy="2880320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6065" y="3068960"/>
              <a:ext cx="3600400" cy="2736304"/>
            </a:xfrm>
            <a:prstGeom prst="ellipse">
              <a:avLst/>
            </a:prstGeom>
            <a:solidFill>
              <a:schemeClr val="accent3">
                <a:lumMod val="50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03848" y="3717032"/>
              <a:ext cx="3710489" cy="2880320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6982861" y="507260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953" y="498802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073669" y="42559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</a:t>
              </a:r>
              <a:endParaRPr lang="he-IL" dirty="0"/>
            </a:p>
          </p:txBody>
        </p:sp>
        <p:cxnSp>
          <p:nvCxnSpPr>
            <p:cNvPr id="12" name="Straight Arrow Connector 11"/>
            <p:cNvCxnSpPr>
              <a:endCxn id="10" idx="2"/>
            </p:cNvCxnSpPr>
            <p:nvPr/>
          </p:nvCxnSpPr>
          <p:spPr>
            <a:xfrm flipV="1">
              <a:off x="5252734" y="4484551"/>
              <a:ext cx="820935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1"/>
              <a:endCxn id="10" idx="6"/>
            </p:cNvCxnSpPr>
            <p:nvPr/>
          </p:nvCxnSpPr>
          <p:spPr>
            <a:xfrm flipH="1" flipV="1">
              <a:off x="6530869" y="4484551"/>
              <a:ext cx="518947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9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NP Hard problem in general 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Formalize constraints: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in equals flow out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Radio is not used simultaneously for transmit and receive and not used in more than one channel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is smaller or equal edge capacity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No conflict between transmitting nodes - by interfering edges induces by graph </a:t>
            </a:r>
            <a:r>
              <a:rPr lang="en-US" sz="3000" u="sng" dirty="0" smtClean="0">
                <a:solidFill>
                  <a:schemeClr val="tx1"/>
                </a:solidFill>
                <a:ea typeface="+mn-ea"/>
              </a:rPr>
              <a:t>interference model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(adjusted for WiFi- both ends transmit and multiple MCS)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lvl="1" algn="l" rtl="0" fontAlgn="auto">
              <a:buClr>
                <a:schemeClr val="accent6">
                  <a:lumMod val="75000"/>
                </a:schemeClr>
              </a:buClr>
              <a:defRPr/>
            </a:pPr>
            <a:endParaRPr lang="en-US" sz="30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26554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6290"/>
            <a:ext cx="8784976" cy="6217078"/>
          </a:xfrm>
        </p:spPr>
      </p:pic>
      <p:sp>
        <p:nvSpPr>
          <p:cNvPr id="6" name="TextBox 5"/>
          <p:cNvSpPr txBox="1"/>
          <p:nvPr/>
        </p:nvSpPr>
        <p:spPr>
          <a:xfrm>
            <a:off x="3462714" y="44624"/>
            <a:ext cx="22974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Routing result </a:t>
            </a:r>
          </a:p>
        </p:txBody>
      </p:sp>
    </p:spTree>
    <p:extLst>
      <p:ext uri="{BB962C8B-B14F-4D97-AF65-F5344CB8AC3E}">
        <p14:creationId xmlns:p14="http://schemas.microsoft.com/office/powerpoint/2010/main" val="651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Throughput per stream</a:t>
            </a:r>
            <a:endParaRPr lang="en-US" sz="3600" dirty="0"/>
          </a:p>
        </p:txBody>
      </p:sp>
      <p:pic>
        <p:nvPicPr>
          <p:cNvPr id="9" name="Picture 8" descr="throughpu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499992" cy="41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37</a:t>
            </a:fld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736232" y="1052735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023" y="1052736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 flow control</a:t>
            </a:r>
            <a:endParaRPr lang="he-IL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6021591"/>
            <a:ext cx="48245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ctr" rtl="0">
              <a:buFont typeface="Arial" pitchFamily="34" charset="0"/>
              <a:buChar char="•"/>
            </a:pPr>
            <a:r>
              <a:rPr lang="en-US" sz="2400" b="1" dirty="0" smtClean="0"/>
              <a:t>May even increase ratio</a:t>
            </a:r>
            <a:endParaRPr lang="he-IL" sz="2400" b="1" dirty="0"/>
          </a:p>
        </p:txBody>
      </p:sp>
      <p:pic>
        <p:nvPicPr>
          <p:cNvPr id="2056" name="Picture 8" descr="C:\Users\Yaniv\pre\tp_no_flow_grid_12r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556793"/>
            <a:ext cx="50040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the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sent along 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during the </a:t>
                </a:r>
                <a:r>
                  <a:rPr lang="en-US" sz="3200" dirty="0"/>
                  <a:t>period </a:t>
                </a:r>
                <a:r>
                  <a:rPr lang="en-US" sz="3200" i="1" dirty="0"/>
                  <a:t>t</a:t>
                </a:r>
                <a:r>
                  <a:rPr lang="en-US" sz="3200" dirty="0" smtClean="0"/>
                  <a:t> 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 </m:t>
                    </m:r>
                  </m:oMath>
                </a14:m>
                <a:r>
                  <a:rPr lang="en-US" sz="3200" dirty="0"/>
                  <a:t>the maximum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that can be </a:t>
                </a:r>
                <a:r>
                  <a:rPr lang="en-US" sz="3200" dirty="0" smtClean="0"/>
                  <a:t>sent along </a:t>
                </a:r>
                <a:r>
                  <a:rPr lang="en-US" sz="3200" dirty="0"/>
                  <a:t>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during the period </a:t>
                </a:r>
                <a:r>
                  <a:rPr lang="en-US" sz="3200" i="1" dirty="0" smtClean="0"/>
                  <a:t>t</a:t>
                </a:r>
                <a:endParaRPr lang="en-US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i="1" dirty="0" smtClean="0"/>
                  <a:t>P</a:t>
                </a:r>
                <a:r>
                  <a:rPr lang="en-US" sz="2800" i="1" baseline="30000" dirty="0" smtClean="0"/>
                  <a:t>+</a:t>
                </a:r>
                <a:r>
                  <a:rPr lang="en-US" sz="2800" i="1" dirty="0" smtClean="0"/>
                  <a:t>(e, s, </a:t>
                </a:r>
                <a:r>
                  <a:rPr lang="en-US" sz="2800" i="1" dirty="0"/>
                  <a:t>t)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&gt; </a:t>
                </a:r>
                <a:r>
                  <a:rPr lang="en-US" sz="2800" i="1" dirty="0" smtClean="0"/>
                  <a:t>P(e, s, </a:t>
                </a:r>
                <a:r>
                  <a:rPr lang="en-US" sz="2800" i="1" dirty="0"/>
                  <a:t>t</a:t>
                </a:r>
                <a:r>
                  <a:rPr lang="en-US" sz="2800" i="1" dirty="0" smtClean="0"/>
                  <a:t>)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iff</a:t>
                </a:r>
                <a:r>
                  <a:rPr lang="en-US" sz="2800" dirty="0" smtClean="0"/>
                  <a:t> the relevant queue is empty when a packet is scheduled, if no schedule for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on </a:t>
                </a:r>
                <a:r>
                  <a:rPr lang="en-US" sz="2800" i="1" dirty="0" smtClean="0"/>
                  <a:t>e </a:t>
                </a:r>
                <a:r>
                  <a:rPr lang="en-US" sz="2800" dirty="0" smtClean="0"/>
                  <a:t>then </a:t>
                </a:r>
                <a:r>
                  <a:rPr lang="en-US" sz="2800" dirty="0"/>
                  <a:t>P</a:t>
                </a:r>
                <a:r>
                  <a:rPr lang="en-US" sz="2800" i="1" baseline="30000" dirty="0"/>
                  <a:t>+</a:t>
                </a:r>
                <a:r>
                  <a:rPr lang="en-US" sz="2800" dirty="0"/>
                  <a:t>(e, s, t</a:t>
                </a:r>
                <a:r>
                  <a:rPr lang="en-US" sz="2800" dirty="0" smtClean="0"/>
                  <a:t>)=0 </a:t>
                </a: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3" cstate="print"/>
                <a:stretch>
                  <a:fillRect l="-2450" t="-6392" r="-1782" b="-764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- definitions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47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Algorithm is executed locally for all nodes</a:t>
            </a:r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Each node has a queue per stream</a:t>
            </a:r>
          </a:p>
          <a:p>
            <a:pPr marL="457200" lvl="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i="1" dirty="0" smtClean="0"/>
              <a:t>R(e</a:t>
            </a:r>
            <a:r>
              <a:rPr lang="en-US" sz="3200" i="1" dirty="0"/>
              <a:t>, </a:t>
            </a:r>
            <a:r>
              <a:rPr lang="en-US" sz="3200" i="1" dirty="0" smtClean="0"/>
              <a:t>s)</a:t>
            </a:r>
            <a:r>
              <a:rPr lang="en-US" sz="3200" dirty="0" smtClean="0"/>
              <a:t> </a:t>
            </a:r>
            <a:r>
              <a:rPr lang="en-US" sz="3200" dirty="0"/>
              <a:t>specifies the number of packets from stream </a:t>
            </a:r>
            <a:r>
              <a:rPr lang="en-US" sz="3200" i="1" dirty="0"/>
              <a:t>s</a:t>
            </a:r>
            <a:r>
              <a:rPr lang="en-US" sz="3200" dirty="0"/>
              <a:t> that </a:t>
            </a:r>
            <a:r>
              <a:rPr lang="en-US" sz="3200" dirty="0" smtClean="0"/>
              <a:t>the node is </a:t>
            </a:r>
            <a:r>
              <a:rPr lang="en-US" sz="3200" dirty="0"/>
              <a:t>willing to receive along the link </a:t>
            </a:r>
            <a:r>
              <a:rPr lang="en-US" sz="3200" i="1" dirty="0"/>
              <a:t>e</a:t>
            </a:r>
            <a:r>
              <a:rPr lang="en-US" sz="3200" dirty="0"/>
              <a:t> in the next period </a:t>
            </a:r>
            <a:r>
              <a:rPr lang="en-US" sz="3200" i="1" dirty="0"/>
              <a:t>t + </a:t>
            </a:r>
            <a:r>
              <a:rPr lang="en-US" sz="3200" i="1" dirty="0" smtClean="0"/>
              <a:t>1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Initialize</a:t>
            </a:r>
            <a:r>
              <a:rPr lang="en-US" sz="3200" dirty="0"/>
              <a:t>: for all </a:t>
            </a:r>
            <a:r>
              <a:rPr lang="en-US" sz="3200" i="1" dirty="0"/>
              <a:t>e ∈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(v)</a:t>
            </a:r>
          </a:p>
          <a:p>
            <a:pPr rtl="0"/>
            <a:r>
              <a:rPr lang="en-US" sz="3200" i="1" dirty="0"/>
              <a:t> </a:t>
            </a:r>
            <a:r>
              <a:rPr lang="en-US" sz="3200" i="1" dirty="0" smtClean="0"/>
              <a:t>  </a:t>
            </a:r>
            <a:r>
              <a:rPr lang="en-US" sz="3200" i="1" dirty="0"/>
              <a:t>R(e, </a:t>
            </a:r>
            <a:r>
              <a:rPr lang="en-US" sz="3200" i="1" dirty="0" smtClean="0"/>
              <a:t>s) </a:t>
            </a:r>
            <a:r>
              <a:rPr lang="en-US" sz="3200" i="1" dirty="0"/>
              <a:t>← </a:t>
            </a:r>
            <a:r>
              <a:rPr lang="en-US" sz="3200" i="1" dirty="0" smtClean="0"/>
              <a:t>[scheduler computed rate]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prelim.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83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772538" y="4930170"/>
            <a:ext cx="3710489" cy="2622420"/>
          </a:xfrm>
          <a:prstGeom prst="ellipse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 w="25400">
            <a:solidFill>
              <a:srgbClr val="C0000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6" name="Oval 65"/>
          <p:cNvSpPr/>
          <p:nvPr/>
        </p:nvSpPr>
        <p:spPr>
          <a:xfrm>
            <a:off x="4347381" y="495363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>
            <a:solidFill>
              <a:schemeClr val="accent5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347381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25400">
            <a:solidFill>
              <a:srgbClr val="FFFF00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2" name="Oval 61"/>
          <p:cNvSpPr/>
          <p:nvPr/>
        </p:nvSpPr>
        <p:spPr>
          <a:xfrm>
            <a:off x="2507093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rgbClr val="7030A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2507093" y="509527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-756592" y="4653136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 w="25400"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4" name="Oval 63"/>
          <p:cNvSpPr/>
          <p:nvPr/>
        </p:nvSpPr>
        <p:spPr>
          <a:xfrm>
            <a:off x="5868220" y="4378038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17416" name="Picture 33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5949950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35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451725" y="5429250"/>
            <a:ext cx="542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36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5013325"/>
            <a:ext cx="504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37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488" y="5972175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38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6115050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39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5825" y="5005388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>
            <a:stCxn id="36" idx="3"/>
            <a:endCxn id="37" idx="3"/>
          </p:cNvCxnSpPr>
          <p:nvPr/>
        </p:nvCxnSpPr>
        <p:spPr>
          <a:xfrm flipH="1" flipV="1">
            <a:off x="4628564" y="5305360"/>
            <a:ext cx="2823756" cy="383888"/>
          </a:xfrm>
          <a:prstGeom prst="straightConnector1">
            <a:avLst/>
          </a:prstGeom>
          <a:ln w="76200">
            <a:prstDash val="lgDashDotDot"/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40" idx="1"/>
          </p:cNvCxnSpPr>
          <p:nvPr/>
        </p:nvCxnSpPr>
        <p:spPr>
          <a:xfrm flipV="1">
            <a:off x="1297866" y="5297140"/>
            <a:ext cx="4667939" cy="552133"/>
          </a:xfrm>
          <a:prstGeom prst="straightConnector1">
            <a:avLst/>
          </a:prstGeom>
          <a:ln w="76200">
            <a:prstDash val="lgDashDotDot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Input: Nodes + real-time video transmission requests:</a:t>
            </a:r>
          </a:p>
          <a:p>
            <a:pPr marL="800100" lvl="1" indent="-342900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Source , Destination , Bandwidth</a:t>
            </a:r>
          </a:p>
          <a:p>
            <a:pPr lvl="1" rtl="0"/>
            <a:r>
              <a:rPr lang="en-US" sz="2600" dirty="0" smtClean="0">
                <a:solidFill>
                  <a:schemeClr val="tx1"/>
                </a:solidFill>
                <a:cs typeface="Gisha"/>
              </a:rPr>
              <a:t>(Source and destinations are not neighbors)</a:t>
            </a:r>
          </a:p>
          <a:p>
            <a:pPr marL="342900" indent="-342900" rtl="0"/>
            <a:r>
              <a:rPr lang="en-US" sz="3400" dirty="0" smtClean="0">
                <a:cs typeface="Gisha"/>
              </a:rPr>
              <a:t>Goal: serve requests (max-min throughput)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II </a:t>
            </a:r>
            <a:endParaRPr lang="he-IL" sz="3600" dirty="0">
              <a:ea typeface="+mj-ea"/>
            </a:endParaRPr>
          </a:p>
        </p:txBody>
      </p:sp>
      <p:pic>
        <p:nvPicPr>
          <p:cNvPr id="17426" name="Picture 34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55895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742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50BDB60F-CE8F-4807-8C23-86C2188CF7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</p:spPr>
            <p:txBody>
              <a:bodyPr>
                <a:noAutofit/>
              </a:bodyPr>
              <a:lstStyle/>
              <a:p>
                <a:pPr lvl="0" rtl="0"/>
                <a:r>
                  <a:rPr lang="en-US" sz="3200" dirty="0" smtClean="0"/>
                  <a:t>For </a:t>
                </a:r>
                <a:r>
                  <a:rPr lang="en-US" sz="3200" i="1" dirty="0"/>
                  <a:t>t</a:t>
                </a:r>
                <a:r>
                  <a:rPr lang="en-US" sz="3200" dirty="0"/>
                  <a:t> = 1 to ∞ do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Measure </a:t>
                </a:r>
                <a:r>
                  <a:rPr lang="en-US" sz="3200" i="1" dirty="0"/>
                  <a:t>P(e,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E(v)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P+(e,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Receive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R(e, s)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i="1" dirty="0" err="1"/>
                  <a:t>Rin</a:t>
                </a:r>
                <a:r>
                  <a:rPr lang="en-US" sz="3200" i="1" dirty="0"/>
                  <a:t> ← min{∑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R(e, s),∑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P+(e, s, t), 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 (v</a:t>
                </a:r>
                <a:r>
                  <a:rPr lang="en-US" sz="3200" i="1" dirty="0"/>
                  <a:t>)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 }</a:t>
                </a:r>
                <a:r>
                  <a:rPr lang="en-US" sz="3200" dirty="0"/>
                  <a:t>.</a:t>
                </a:r>
                <a:endParaRPr lang="en-US" sz="3200" dirty="0" smtClean="0"/>
              </a:p>
              <a:p>
                <a:pPr marL="457200" lvl="0" indent="-4572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𝑓𝑜𝑟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𝑒𝑣𝑒𝑟𝑦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</m:t>
                    </m:r>
                    <m:r>
                      <a:rPr lang="en-US" sz="32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: </m:t>
                    </m:r>
                  </m:oMath>
                </a14:m>
                <a:endParaRPr lang="en-US" sz="3200" i="1" dirty="0" smtClean="0"/>
              </a:p>
              <a:p>
                <a:pPr lvl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 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← </m:t>
                      </m:r>
                      <m:r>
                        <a:rPr lang="en-US" sz="3200" i="1">
                          <a:latin typeface="Cambria Math"/>
                        </a:rPr>
                        <m:t>𝑅𝑖𝑛</m:t>
                      </m:r>
                      <m:r>
                        <a:rPr lang="en-US" sz="3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rtl="0"/>
                <a:endParaRPr lang="en-US" sz="32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  <a:blipFill rotWithShape="1">
                <a:blip r:embed="rId3" cstate="print"/>
                <a:stretch>
                  <a:fillRect l="-2200" t="-2680" b="-124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9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In addition at the end of each such round we drop the oldest </a:t>
            </a:r>
            <a:r>
              <a:rPr lang="en-US" sz="3200" dirty="0"/>
              <a:t>packets from </a:t>
            </a:r>
            <a:r>
              <a:rPr lang="en-US" sz="3200" i="1" dirty="0"/>
              <a:t>Q(v, s)</a:t>
            </a:r>
            <a:r>
              <a:rPr lang="en-US" sz="3200" dirty="0"/>
              <a:t>, if needed, so that </a:t>
            </a:r>
            <a:r>
              <a:rPr lang="en-US" sz="3200" i="1" dirty="0"/>
              <a:t>|Q(v, s)| ≤ </a:t>
            </a:r>
            <a:r>
              <a:rPr lang="en-US" sz="3200" i="1" dirty="0" err="1" smtClean="0"/>
              <a:t>R</a:t>
            </a:r>
            <a:r>
              <a:rPr lang="en-US" sz="3200" i="1" baseline="-25000" dirty="0" err="1" smtClean="0"/>
              <a:t>in</a:t>
            </a:r>
            <a:endParaRPr lang="en-US" sz="3200" dirty="0"/>
          </a:p>
          <a:p>
            <a:pPr lvl="0" rtl="0"/>
            <a:endParaRPr lang="en-US" sz="3200" dirty="0" smtClean="0"/>
          </a:p>
          <a:p>
            <a:pPr lvl="0" rtl="0"/>
            <a:r>
              <a:rPr lang="en-US" sz="3200" dirty="0" smtClean="0"/>
              <a:t>Intuitively the algorithms controls the rates and queues using minor changes according to what the wireless channels and queues can sustain.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53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histogram   (</a:t>
            </a:r>
            <a:r>
              <a:rPr lang="en-US" sz="3600" dirty="0"/>
              <a:t>one stream)</a:t>
            </a:r>
          </a:p>
        </p:txBody>
      </p:sp>
      <p:pic>
        <p:nvPicPr>
          <p:cNvPr id="5" name="Picture 4" descr="e2e_delay_hist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824537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2e_delay_hist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942152"/>
            <a:ext cx="4211960" cy="4869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870" y="6494885"/>
            <a:ext cx="1828800" cy="365125"/>
          </a:xfrm>
        </p:spPr>
        <p:txBody>
          <a:bodyPr/>
          <a:lstStyle/>
          <a:p>
            <a:fld id="{D886A887-22D8-462F-A33E-9E81DC2329B5}" type="slidenum">
              <a:rPr lang="he-IL" smtClean="0"/>
              <a:pPr/>
              <a:t>42</a:t>
            </a:fld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514401"/>
            <a:ext cx="26917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flow </a:t>
            </a:r>
            <a:r>
              <a:rPr lang="en-US" sz="2400" b="1" dirty="0"/>
              <a:t>control</a:t>
            </a:r>
            <a:endParaRPr lang="he-IL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78655" y="1480487"/>
            <a:ext cx="31683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1" name="Oval 10"/>
          <p:cNvSpPr/>
          <p:nvPr/>
        </p:nvSpPr>
        <p:spPr>
          <a:xfrm>
            <a:off x="4644008" y="6165304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98337" y="6309320"/>
            <a:ext cx="532302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8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Packet-Error-Rate / Signal-to-Noise Ratio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318158"/>
              </p:ext>
            </p:extLst>
          </p:nvPr>
        </p:nvGraphicFramePr>
        <p:xfrm>
          <a:off x="0" y="1052736"/>
          <a:ext cx="889248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43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3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51657"/>
              </p:ext>
            </p:extLst>
          </p:nvPr>
        </p:nvGraphicFramePr>
        <p:xfrm>
          <a:off x="127826" y="332657"/>
          <a:ext cx="9032143" cy="511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Raw Rate vs. Actual Rate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44</a:t>
            </a:fld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004947" y="6237312"/>
            <a:ext cx="21166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Payload size 1KB</a:t>
            </a:r>
            <a:r>
              <a:rPr lang="he-IL" dirty="0" smtClean="0"/>
              <a:t> *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9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High-bandwidth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~1Mbps after encoding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low end-to-end delay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Few seconds at most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small packet-loss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&lt; 5%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  <a:cs typeface="Gisha"/>
              </a:rPr>
              <a:t>Adjustable bit rate because encoder can be controlled (variable quality and compression ratio)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>
                <a:ea typeface="+mj-ea"/>
              </a:rPr>
              <a:t>Real-Time Video </a:t>
            </a:r>
            <a:r>
              <a:rPr lang="en-US" sz="3600" dirty="0" smtClean="0">
                <a:ea typeface="+mj-ea"/>
              </a:rPr>
              <a:t>characteristics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843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C99C0B5-1CBE-45DD-A0ED-6A0F7003E3F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Carrier </a:t>
            </a:r>
            <a:r>
              <a:rPr lang="en-US" sz="3200" dirty="0">
                <a:ea typeface="+mn-ea"/>
              </a:rPr>
              <a:t>sense multiple access with collision </a:t>
            </a:r>
            <a:r>
              <a:rPr lang="en-US" sz="3200" dirty="0" smtClean="0">
                <a:ea typeface="+mn-ea"/>
              </a:rPr>
              <a:t>detection (CSMA/CD)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Transmitter sends Request To Send (RTS)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9461" name="Footer Placeholder 3"/>
          <p:cNvSpPr txBox="1">
            <a:spLocks/>
          </p:cNvSpPr>
          <p:nvPr/>
        </p:nvSpPr>
        <p:spPr bwMode="auto">
          <a:xfrm>
            <a:off x="579596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6077437-6FC1-4B63-8C99-1E48E411A43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Receiver sends “Clear To Send” (CTS)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All other nodes remain “quiet” throughout packet transmission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0485" name="Footer Placeholder 3"/>
          <p:cNvSpPr txBox="1">
            <a:spLocks/>
          </p:cNvSpPr>
          <p:nvPr/>
        </p:nvSpPr>
        <p:spPr bwMode="auto">
          <a:xfrm>
            <a:off x="5827713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8F045AF-0BA0-4805-BB15-2610130016A4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Transmitter sends frame with payload data (large frame – several KB) 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1509" name="Footer Placeholder 3"/>
          <p:cNvSpPr txBox="1">
            <a:spLocks/>
          </p:cNvSpPr>
          <p:nvPr/>
        </p:nvSpPr>
        <p:spPr bwMode="auto">
          <a:xfrm>
            <a:off x="582771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D2E8BEF-D728-4E2E-8DE1-C79971A73CA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Receiver sends “Acknowledge” (ACK) packet once complete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2533" name="Footer Placeholder 3"/>
          <p:cNvSpPr txBox="1">
            <a:spLocks/>
          </p:cNvSpPr>
          <p:nvPr/>
        </p:nvSpPr>
        <p:spPr bwMode="auto">
          <a:xfrm>
            <a:off x="5827713" y="6448425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E2A07E1-337C-4021-AF9F-2218F5234120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13529</TotalTime>
  <Words>1713</Words>
  <Application>Microsoft Office PowerPoint</Application>
  <PresentationFormat>On-screen Show (4:3)</PresentationFormat>
  <Paragraphs>358</Paragraphs>
  <Slides>44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Slipstream</vt:lpstr>
      <vt:lpstr>Real Time       Video Streaming in    Multi hop Ad-Hoc Wireless networks</vt:lpstr>
      <vt:lpstr>Agenda</vt:lpstr>
      <vt:lpstr>Problem Definition </vt:lpstr>
      <vt:lpstr>Problem Definition II </vt:lpstr>
      <vt:lpstr>Real-Time Video characteristics</vt:lpstr>
      <vt:lpstr>IEEE 802.11g (WiFi)</vt:lpstr>
      <vt:lpstr>IEEE 802.11g (WiFi)</vt:lpstr>
      <vt:lpstr>IEEE 802.11g (WiFi)</vt:lpstr>
      <vt:lpstr>IEEE 802.11g (WiFi)</vt:lpstr>
      <vt:lpstr>IEEE 802.11g (WiFi)</vt:lpstr>
      <vt:lpstr>Solution sketch – Time division</vt:lpstr>
      <vt:lpstr>Wireless interference model</vt:lpstr>
      <vt:lpstr>Graph model - problems</vt:lpstr>
      <vt:lpstr>Wireless interference model</vt:lpstr>
      <vt:lpstr>Routing &amp; Scheduling</vt:lpstr>
      <vt:lpstr>Linear Program (cont.)</vt:lpstr>
      <vt:lpstr>Routing &amp; Scheduling algorithm</vt:lpstr>
      <vt:lpstr>Path-peeling scheduler</vt:lpstr>
      <vt:lpstr>Routing &amp; Scheduling</vt:lpstr>
      <vt:lpstr>Simulator</vt:lpstr>
      <vt:lpstr>Flow Control</vt:lpstr>
      <vt:lpstr>Flow Control algorithm</vt:lpstr>
      <vt:lpstr>PowerPoint Presentation</vt:lpstr>
      <vt:lpstr>End-to-End delay                   (per scheduler)</vt:lpstr>
      <vt:lpstr>Queue size  (one stream/different nodes)</vt:lpstr>
      <vt:lpstr>End-to-end delay (one stream)</vt:lpstr>
      <vt:lpstr>Flow-control rate changes over time</vt:lpstr>
      <vt:lpstr>Drop rate (worse stream)</vt:lpstr>
      <vt:lpstr>Summary</vt:lpstr>
      <vt:lpstr>Questions ?  </vt:lpstr>
      <vt:lpstr>Backup slides </vt:lpstr>
      <vt:lpstr>Video playback example </vt:lpstr>
      <vt:lpstr>WiFi adjusted interference model </vt:lpstr>
      <vt:lpstr>Hidden node problem</vt:lpstr>
      <vt:lpstr>Routing</vt:lpstr>
      <vt:lpstr>PowerPoint Presentation</vt:lpstr>
      <vt:lpstr>Throughput per stream</vt:lpstr>
      <vt:lpstr>Flow Control algorithm - definitions</vt:lpstr>
      <vt:lpstr>Flow Control algorithm prelim.</vt:lpstr>
      <vt:lpstr>Flow Control algorithm</vt:lpstr>
      <vt:lpstr>Flow Control algorithm</vt:lpstr>
      <vt:lpstr>End-to-end delay histogram   (one stream)</vt:lpstr>
      <vt:lpstr>Packet-Error-Rate / Signal-to-Noise Ratio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</cp:lastModifiedBy>
  <cp:revision>145</cp:revision>
  <dcterms:created xsi:type="dcterms:W3CDTF">2011-03-14T20:22:45Z</dcterms:created>
  <dcterms:modified xsi:type="dcterms:W3CDTF">2011-05-31T23:04:29Z</dcterms:modified>
</cp:coreProperties>
</file>