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 bookmarkIdSeed="3">
  <p:sldMasterIdLst>
    <p:sldMasterId id="2147483696" r:id="rId1"/>
  </p:sldMasterIdLst>
  <p:notesMasterIdLst>
    <p:notesMasterId r:id="rId39"/>
  </p:notesMasterIdLst>
  <p:sldIdLst>
    <p:sldId id="256" r:id="rId2"/>
    <p:sldId id="261" r:id="rId3"/>
    <p:sldId id="263" r:id="rId4"/>
    <p:sldId id="262" r:id="rId5"/>
    <p:sldId id="264" r:id="rId6"/>
    <p:sldId id="265" r:id="rId7"/>
    <p:sldId id="280" r:id="rId8"/>
    <p:sldId id="278" r:id="rId9"/>
    <p:sldId id="277" r:id="rId10"/>
    <p:sldId id="276" r:id="rId11"/>
    <p:sldId id="286" r:id="rId12"/>
    <p:sldId id="285" r:id="rId13"/>
    <p:sldId id="266" r:id="rId14"/>
    <p:sldId id="267" r:id="rId15"/>
    <p:sldId id="297" r:id="rId16"/>
    <p:sldId id="269" r:id="rId17"/>
    <p:sldId id="270" r:id="rId18"/>
    <p:sldId id="271" r:id="rId19"/>
    <p:sldId id="272" r:id="rId20"/>
    <p:sldId id="291" r:id="rId21"/>
    <p:sldId id="293" r:id="rId22"/>
    <p:sldId id="292" r:id="rId23"/>
    <p:sldId id="295" r:id="rId24"/>
    <p:sldId id="273" r:id="rId25"/>
    <p:sldId id="281" r:id="rId26"/>
    <p:sldId id="282" r:id="rId27"/>
    <p:sldId id="283" r:id="rId28"/>
    <p:sldId id="284" r:id="rId29"/>
    <p:sldId id="287" r:id="rId30"/>
    <p:sldId id="300" r:id="rId31"/>
    <p:sldId id="298" r:id="rId32"/>
    <p:sldId id="299" r:id="rId33"/>
    <p:sldId id="294" r:id="rId34"/>
    <p:sldId id="288" r:id="rId35"/>
    <p:sldId id="296" r:id="rId36"/>
    <p:sldId id="289" r:id="rId37"/>
    <p:sldId id="290" r:id="rId38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380"/>
    <p:restoredTop sz="94660"/>
  </p:normalViewPr>
  <p:slideViewPr>
    <p:cSldViewPr>
      <p:cViewPr>
        <p:scale>
          <a:sx n="70" d="100"/>
          <a:sy n="70" d="100"/>
        </p:scale>
        <p:origin x="-1302" y="19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Yaniv\Documents\university\s1\proj\per2snr.xlsx" TargetMode="External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he-I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'per2snr-newd'!$B$2</c:f>
              <c:strCache>
                <c:ptCount val="1"/>
                <c:pt idx="0">
                  <c:v>54Mbps</c:v>
                </c:pt>
              </c:strCache>
            </c:strRef>
          </c:tx>
          <c:cat>
            <c:numRef>
              <c:f>'per2snr-newd'!$J$3:$J$26</c:f>
              <c:numCache>
                <c:formatCode>General</c:formatCode>
                <c:ptCount val="24"/>
                <c:pt idx="0">
                  <c:v>19.651920000000004</c:v>
                </c:pt>
                <c:pt idx="1">
                  <c:v>18.651920000000004</c:v>
                </c:pt>
                <c:pt idx="2">
                  <c:v>17.155950000000004</c:v>
                </c:pt>
                <c:pt idx="3">
                  <c:v>15.996530000000002</c:v>
                </c:pt>
                <c:pt idx="4">
                  <c:v>14.906370000000001</c:v>
                </c:pt>
                <c:pt idx="5">
                  <c:v>13.877690000000003</c:v>
                </c:pt>
                <c:pt idx="6">
                  <c:v>12.903970000000001</c:v>
                </c:pt>
                <c:pt idx="7">
                  <c:v>11.979640000000002</c:v>
                </c:pt>
                <c:pt idx="8">
                  <c:v>11.09</c:v>
                </c:pt>
                <c:pt idx="9">
                  <c:v>10.26</c:v>
                </c:pt>
                <c:pt idx="10">
                  <c:v>9.690100000000001</c:v>
                </c:pt>
                <c:pt idx="11">
                  <c:v>9.4586000000000006</c:v>
                </c:pt>
                <c:pt idx="12">
                  <c:v>7.9531999999999998</c:v>
                </c:pt>
                <c:pt idx="13">
                  <c:v>7.2448399999999991</c:v>
                </c:pt>
                <c:pt idx="14">
                  <c:v>6.5629799999999987</c:v>
                </c:pt>
                <c:pt idx="15">
                  <c:v>5.9067500000000006</c:v>
                </c:pt>
                <c:pt idx="16">
                  <c:v>5.2714800000000004</c:v>
                </c:pt>
                <c:pt idx="17">
                  <c:v>4.6585899999999993</c:v>
                </c:pt>
                <c:pt idx="18">
                  <c:v>3.4909999999999997</c:v>
                </c:pt>
                <c:pt idx="19">
                  <c:v>2.9349499999999997</c:v>
                </c:pt>
                <c:pt idx="20">
                  <c:v>2.3948999999999994</c:v>
                </c:pt>
                <c:pt idx="21">
                  <c:v>1.9800000000000002</c:v>
                </c:pt>
                <c:pt idx="22">
                  <c:v>1.36</c:v>
                </c:pt>
                <c:pt idx="23">
                  <c:v>0.8600000000000001</c:v>
                </c:pt>
              </c:numCache>
            </c:numRef>
          </c:cat>
          <c:val>
            <c:numRef>
              <c:f>'per2snr-newd'!$B$3:$B$25</c:f>
              <c:numCache>
                <c:formatCode>General</c:formatCode>
                <c:ptCount val="23"/>
                <c:pt idx="0">
                  <c:v>1.0000000000000002E-4</c:v>
                </c:pt>
                <c:pt idx="1">
                  <c:v>3.7999999999999999E-2</c:v>
                </c:pt>
                <c:pt idx="2">
                  <c:v>0.98</c:v>
                </c:pt>
                <c:pt idx="3">
                  <c:v>0.98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'per2snr-newd'!$C$2</c:f>
              <c:strCache>
                <c:ptCount val="1"/>
                <c:pt idx="0">
                  <c:v>48Mbps</c:v>
                </c:pt>
              </c:strCache>
            </c:strRef>
          </c:tx>
          <c:cat>
            <c:numRef>
              <c:f>'per2snr-newd'!$J$3:$J$26</c:f>
              <c:numCache>
                <c:formatCode>General</c:formatCode>
                <c:ptCount val="24"/>
                <c:pt idx="0">
                  <c:v>19.651920000000004</c:v>
                </c:pt>
                <c:pt idx="1">
                  <c:v>18.651920000000004</c:v>
                </c:pt>
                <c:pt idx="2">
                  <c:v>17.155950000000004</c:v>
                </c:pt>
                <c:pt idx="3">
                  <c:v>15.996530000000002</c:v>
                </c:pt>
                <c:pt idx="4">
                  <c:v>14.906370000000001</c:v>
                </c:pt>
                <c:pt idx="5">
                  <c:v>13.877690000000003</c:v>
                </c:pt>
                <c:pt idx="6">
                  <c:v>12.903970000000001</c:v>
                </c:pt>
                <c:pt idx="7">
                  <c:v>11.979640000000002</c:v>
                </c:pt>
                <c:pt idx="8">
                  <c:v>11.09</c:v>
                </c:pt>
                <c:pt idx="9">
                  <c:v>10.26</c:v>
                </c:pt>
                <c:pt idx="10">
                  <c:v>9.690100000000001</c:v>
                </c:pt>
                <c:pt idx="11">
                  <c:v>9.4586000000000006</c:v>
                </c:pt>
                <c:pt idx="12">
                  <c:v>7.9531999999999998</c:v>
                </c:pt>
                <c:pt idx="13">
                  <c:v>7.2448399999999991</c:v>
                </c:pt>
                <c:pt idx="14">
                  <c:v>6.5629799999999987</c:v>
                </c:pt>
                <c:pt idx="15">
                  <c:v>5.9067500000000006</c:v>
                </c:pt>
                <c:pt idx="16">
                  <c:v>5.2714800000000004</c:v>
                </c:pt>
                <c:pt idx="17">
                  <c:v>4.6585899999999993</c:v>
                </c:pt>
                <c:pt idx="18">
                  <c:v>3.4909999999999997</c:v>
                </c:pt>
                <c:pt idx="19">
                  <c:v>2.9349499999999997</c:v>
                </c:pt>
                <c:pt idx="20">
                  <c:v>2.3948999999999994</c:v>
                </c:pt>
                <c:pt idx="21">
                  <c:v>1.9800000000000002</c:v>
                </c:pt>
                <c:pt idx="22">
                  <c:v>1.36</c:v>
                </c:pt>
                <c:pt idx="23">
                  <c:v>0.8600000000000001</c:v>
                </c:pt>
              </c:numCache>
            </c:numRef>
          </c:cat>
          <c:val>
            <c:numRef>
              <c:f>'per2snr-newd'!$C$3:$C$25</c:f>
              <c:numCache>
                <c:formatCode>General</c:formatCode>
                <c:ptCount val="23"/>
                <c:pt idx="0">
                  <c:v>1.0000000000000002E-4</c:v>
                </c:pt>
                <c:pt idx="1">
                  <c:v>1.0000000000000002E-4</c:v>
                </c:pt>
                <c:pt idx="2">
                  <c:v>1.0000000000000002E-4</c:v>
                </c:pt>
                <c:pt idx="3">
                  <c:v>0.38000000000000006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'per2snr-newd'!$D$2</c:f>
              <c:strCache>
                <c:ptCount val="1"/>
                <c:pt idx="0">
                  <c:v>36Mbps</c:v>
                </c:pt>
              </c:strCache>
            </c:strRef>
          </c:tx>
          <c:cat>
            <c:numRef>
              <c:f>'per2snr-newd'!$J$3:$J$26</c:f>
              <c:numCache>
                <c:formatCode>General</c:formatCode>
                <c:ptCount val="24"/>
                <c:pt idx="0">
                  <c:v>19.651920000000004</c:v>
                </c:pt>
                <c:pt idx="1">
                  <c:v>18.651920000000004</c:v>
                </c:pt>
                <c:pt idx="2">
                  <c:v>17.155950000000004</c:v>
                </c:pt>
                <c:pt idx="3">
                  <c:v>15.996530000000002</c:v>
                </c:pt>
                <c:pt idx="4">
                  <c:v>14.906370000000001</c:v>
                </c:pt>
                <c:pt idx="5">
                  <c:v>13.877690000000003</c:v>
                </c:pt>
                <c:pt idx="6">
                  <c:v>12.903970000000001</c:v>
                </c:pt>
                <c:pt idx="7">
                  <c:v>11.979640000000002</c:v>
                </c:pt>
                <c:pt idx="8">
                  <c:v>11.09</c:v>
                </c:pt>
                <c:pt idx="9">
                  <c:v>10.26</c:v>
                </c:pt>
                <c:pt idx="10">
                  <c:v>9.690100000000001</c:v>
                </c:pt>
                <c:pt idx="11">
                  <c:v>9.4586000000000006</c:v>
                </c:pt>
                <c:pt idx="12">
                  <c:v>7.9531999999999998</c:v>
                </c:pt>
                <c:pt idx="13">
                  <c:v>7.2448399999999991</c:v>
                </c:pt>
                <c:pt idx="14">
                  <c:v>6.5629799999999987</c:v>
                </c:pt>
                <c:pt idx="15">
                  <c:v>5.9067500000000006</c:v>
                </c:pt>
                <c:pt idx="16">
                  <c:v>5.2714800000000004</c:v>
                </c:pt>
                <c:pt idx="17">
                  <c:v>4.6585899999999993</c:v>
                </c:pt>
                <c:pt idx="18">
                  <c:v>3.4909999999999997</c:v>
                </c:pt>
                <c:pt idx="19">
                  <c:v>2.9349499999999997</c:v>
                </c:pt>
                <c:pt idx="20">
                  <c:v>2.3948999999999994</c:v>
                </c:pt>
                <c:pt idx="21">
                  <c:v>1.9800000000000002</c:v>
                </c:pt>
                <c:pt idx="22">
                  <c:v>1.36</c:v>
                </c:pt>
                <c:pt idx="23">
                  <c:v>0.8600000000000001</c:v>
                </c:pt>
              </c:numCache>
            </c:numRef>
          </c:cat>
          <c:val>
            <c:numRef>
              <c:f>'per2snr-newd'!$D$3:$D$25</c:f>
              <c:numCache>
                <c:formatCode>General</c:formatCode>
                <c:ptCount val="23"/>
                <c:pt idx="0">
                  <c:v>1.0000000000000002E-4</c:v>
                </c:pt>
                <c:pt idx="1">
                  <c:v>1.0000000000000002E-4</c:v>
                </c:pt>
                <c:pt idx="2">
                  <c:v>1.0000000000000002E-4</c:v>
                </c:pt>
                <c:pt idx="3">
                  <c:v>1.0000000000000002E-4</c:v>
                </c:pt>
                <c:pt idx="4">
                  <c:v>1.0000000000000002E-4</c:v>
                </c:pt>
                <c:pt idx="5">
                  <c:v>1.0000000000000002E-4</c:v>
                </c:pt>
                <c:pt idx="6">
                  <c:v>1.0000000000000002E-4</c:v>
                </c:pt>
                <c:pt idx="7">
                  <c:v>1.0000000000000002E-4</c:v>
                </c:pt>
                <c:pt idx="8">
                  <c:v>9.5000000000000015E-2</c:v>
                </c:pt>
                <c:pt idx="9">
                  <c:v>0.97000000000000008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'per2snr-newd'!$E$2</c:f>
              <c:strCache>
                <c:ptCount val="1"/>
                <c:pt idx="0">
                  <c:v>24Mbps</c:v>
                </c:pt>
              </c:strCache>
            </c:strRef>
          </c:tx>
          <c:cat>
            <c:numRef>
              <c:f>'per2snr-newd'!$J$3:$J$26</c:f>
              <c:numCache>
                <c:formatCode>General</c:formatCode>
                <c:ptCount val="24"/>
                <c:pt idx="0">
                  <c:v>19.651920000000004</c:v>
                </c:pt>
                <c:pt idx="1">
                  <c:v>18.651920000000004</c:v>
                </c:pt>
                <c:pt idx="2">
                  <c:v>17.155950000000004</c:v>
                </c:pt>
                <c:pt idx="3">
                  <c:v>15.996530000000002</c:v>
                </c:pt>
                <c:pt idx="4">
                  <c:v>14.906370000000001</c:v>
                </c:pt>
                <c:pt idx="5">
                  <c:v>13.877690000000003</c:v>
                </c:pt>
                <c:pt idx="6">
                  <c:v>12.903970000000001</c:v>
                </c:pt>
                <c:pt idx="7">
                  <c:v>11.979640000000002</c:v>
                </c:pt>
                <c:pt idx="8">
                  <c:v>11.09</c:v>
                </c:pt>
                <c:pt idx="9">
                  <c:v>10.26</c:v>
                </c:pt>
                <c:pt idx="10">
                  <c:v>9.690100000000001</c:v>
                </c:pt>
                <c:pt idx="11">
                  <c:v>9.4586000000000006</c:v>
                </c:pt>
                <c:pt idx="12">
                  <c:v>7.9531999999999998</c:v>
                </c:pt>
                <c:pt idx="13">
                  <c:v>7.2448399999999991</c:v>
                </c:pt>
                <c:pt idx="14">
                  <c:v>6.5629799999999987</c:v>
                </c:pt>
                <c:pt idx="15">
                  <c:v>5.9067500000000006</c:v>
                </c:pt>
                <c:pt idx="16">
                  <c:v>5.2714800000000004</c:v>
                </c:pt>
                <c:pt idx="17">
                  <c:v>4.6585899999999993</c:v>
                </c:pt>
                <c:pt idx="18">
                  <c:v>3.4909999999999997</c:v>
                </c:pt>
                <c:pt idx="19">
                  <c:v>2.9349499999999997</c:v>
                </c:pt>
                <c:pt idx="20">
                  <c:v>2.3948999999999994</c:v>
                </c:pt>
                <c:pt idx="21">
                  <c:v>1.9800000000000002</c:v>
                </c:pt>
                <c:pt idx="22">
                  <c:v>1.36</c:v>
                </c:pt>
                <c:pt idx="23">
                  <c:v>0.8600000000000001</c:v>
                </c:pt>
              </c:numCache>
            </c:numRef>
          </c:cat>
          <c:val>
            <c:numRef>
              <c:f>'per2snr-newd'!$E$3:$E$25</c:f>
              <c:numCache>
                <c:formatCode>General</c:formatCode>
                <c:ptCount val="23"/>
                <c:pt idx="0">
                  <c:v>1.0000000000000002E-4</c:v>
                </c:pt>
                <c:pt idx="1">
                  <c:v>1.0000000000000002E-4</c:v>
                </c:pt>
                <c:pt idx="2">
                  <c:v>1.0000000000000002E-4</c:v>
                </c:pt>
                <c:pt idx="3">
                  <c:v>1.0000000000000002E-4</c:v>
                </c:pt>
                <c:pt idx="4">
                  <c:v>1.0000000000000002E-4</c:v>
                </c:pt>
                <c:pt idx="5">
                  <c:v>1.0000000000000002E-4</c:v>
                </c:pt>
                <c:pt idx="6">
                  <c:v>1.0000000000000002E-4</c:v>
                </c:pt>
                <c:pt idx="7">
                  <c:v>1.0000000000000002E-4</c:v>
                </c:pt>
                <c:pt idx="8">
                  <c:v>1.0000000000000002E-4</c:v>
                </c:pt>
                <c:pt idx="9">
                  <c:v>1.0000000000000002E-4</c:v>
                </c:pt>
                <c:pt idx="10">
                  <c:v>2.5999999999999999E-2</c:v>
                </c:pt>
                <c:pt idx="11">
                  <c:v>0.56000000000000005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'per2snr-newd'!$F$2</c:f>
              <c:strCache>
                <c:ptCount val="1"/>
                <c:pt idx="0">
                  <c:v>18Mbps</c:v>
                </c:pt>
              </c:strCache>
            </c:strRef>
          </c:tx>
          <c:cat>
            <c:numRef>
              <c:f>'per2snr-newd'!$J$3:$J$26</c:f>
              <c:numCache>
                <c:formatCode>General</c:formatCode>
                <c:ptCount val="24"/>
                <c:pt idx="0">
                  <c:v>19.651920000000004</c:v>
                </c:pt>
                <c:pt idx="1">
                  <c:v>18.651920000000004</c:v>
                </c:pt>
                <c:pt idx="2">
                  <c:v>17.155950000000004</c:v>
                </c:pt>
                <c:pt idx="3">
                  <c:v>15.996530000000002</c:v>
                </c:pt>
                <c:pt idx="4">
                  <c:v>14.906370000000001</c:v>
                </c:pt>
                <c:pt idx="5">
                  <c:v>13.877690000000003</c:v>
                </c:pt>
                <c:pt idx="6">
                  <c:v>12.903970000000001</c:v>
                </c:pt>
                <c:pt idx="7">
                  <c:v>11.979640000000002</c:v>
                </c:pt>
                <c:pt idx="8">
                  <c:v>11.09</c:v>
                </c:pt>
                <c:pt idx="9">
                  <c:v>10.26</c:v>
                </c:pt>
                <c:pt idx="10">
                  <c:v>9.690100000000001</c:v>
                </c:pt>
                <c:pt idx="11">
                  <c:v>9.4586000000000006</c:v>
                </c:pt>
                <c:pt idx="12">
                  <c:v>7.9531999999999998</c:v>
                </c:pt>
                <c:pt idx="13">
                  <c:v>7.2448399999999991</c:v>
                </c:pt>
                <c:pt idx="14">
                  <c:v>6.5629799999999987</c:v>
                </c:pt>
                <c:pt idx="15">
                  <c:v>5.9067500000000006</c:v>
                </c:pt>
                <c:pt idx="16">
                  <c:v>5.2714800000000004</c:v>
                </c:pt>
                <c:pt idx="17">
                  <c:v>4.6585899999999993</c:v>
                </c:pt>
                <c:pt idx="18">
                  <c:v>3.4909999999999997</c:v>
                </c:pt>
                <c:pt idx="19">
                  <c:v>2.9349499999999997</c:v>
                </c:pt>
                <c:pt idx="20">
                  <c:v>2.3948999999999994</c:v>
                </c:pt>
                <c:pt idx="21">
                  <c:v>1.9800000000000002</c:v>
                </c:pt>
                <c:pt idx="22">
                  <c:v>1.36</c:v>
                </c:pt>
                <c:pt idx="23">
                  <c:v>0.8600000000000001</c:v>
                </c:pt>
              </c:numCache>
            </c:numRef>
          </c:cat>
          <c:val>
            <c:numRef>
              <c:f>'per2snr-newd'!$F$3:$F$25</c:f>
              <c:numCache>
                <c:formatCode>General</c:formatCode>
                <c:ptCount val="23"/>
                <c:pt idx="0">
                  <c:v>1.0000000000000002E-4</c:v>
                </c:pt>
                <c:pt idx="1">
                  <c:v>1.0000000000000002E-4</c:v>
                </c:pt>
                <c:pt idx="2">
                  <c:v>1.0000000000000002E-4</c:v>
                </c:pt>
                <c:pt idx="3">
                  <c:v>1.0000000000000002E-4</c:v>
                </c:pt>
                <c:pt idx="4">
                  <c:v>1.0000000000000002E-4</c:v>
                </c:pt>
                <c:pt idx="5">
                  <c:v>1.0000000000000002E-4</c:v>
                </c:pt>
                <c:pt idx="6">
                  <c:v>1.0000000000000002E-4</c:v>
                </c:pt>
                <c:pt idx="7">
                  <c:v>1.0000000000000002E-4</c:v>
                </c:pt>
                <c:pt idx="8">
                  <c:v>1.0000000000000002E-4</c:v>
                </c:pt>
                <c:pt idx="9">
                  <c:v>1.0000000000000002E-4</c:v>
                </c:pt>
                <c:pt idx="10">
                  <c:v>1.0000000000000002E-4</c:v>
                </c:pt>
                <c:pt idx="11">
                  <c:v>1.0000000000000002E-4</c:v>
                </c:pt>
                <c:pt idx="12">
                  <c:v>1.0000000000000002E-4</c:v>
                </c:pt>
                <c:pt idx="13">
                  <c:v>0.14000000000000001</c:v>
                </c:pt>
                <c:pt idx="14">
                  <c:v>0.31000000000000005</c:v>
                </c:pt>
                <c:pt idx="15">
                  <c:v>0.7400000000000001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'per2snr-newd'!$G$2</c:f>
              <c:strCache>
                <c:ptCount val="1"/>
                <c:pt idx="0">
                  <c:v>12Mbps</c:v>
                </c:pt>
              </c:strCache>
            </c:strRef>
          </c:tx>
          <c:cat>
            <c:numRef>
              <c:f>'per2snr-newd'!$J$3:$J$26</c:f>
              <c:numCache>
                <c:formatCode>General</c:formatCode>
                <c:ptCount val="24"/>
                <c:pt idx="0">
                  <c:v>19.651920000000004</c:v>
                </c:pt>
                <c:pt idx="1">
                  <c:v>18.651920000000004</c:v>
                </c:pt>
                <c:pt idx="2">
                  <c:v>17.155950000000004</c:v>
                </c:pt>
                <c:pt idx="3">
                  <c:v>15.996530000000002</c:v>
                </c:pt>
                <c:pt idx="4">
                  <c:v>14.906370000000001</c:v>
                </c:pt>
                <c:pt idx="5">
                  <c:v>13.877690000000003</c:v>
                </c:pt>
                <c:pt idx="6">
                  <c:v>12.903970000000001</c:v>
                </c:pt>
                <c:pt idx="7">
                  <c:v>11.979640000000002</c:v>
                </c:pt>
                <c:pt idx="8">
                  <c:v>11.09</c:v>
                </c:pt>
                <c:pt idx="9">
                  <c:v>10.26</c:v>
                </c:pt>
                <c:pt idx="10">
                  <c:v>9.690100000000001</c:v>
                </c:pt>
                <c:pt idx="11">
                  <c:v>9.4586000000000006</c:v>
                </c:pt>
                <c:pt idx="12">
                  <c:v>7.9531999999999998</c:v>
                </c:pt>
                <c:pt idx="13">
                  <c:v>7.2448399999999991</c:v>
                </c:pt>
                <c:pt idx="14">
                  <c:v>6.5629799999999987</c:v>
                </c:pt>
                <c:pt idx="15">
                  <c:v>5.9067500000000006</c:v>
                </c:pt>
                <c:pt idx="16">
                  <c:v>5.2714800000000004</c:v>
                </c:pt>
                <c:pt idx="17">
                  <c:v>4.6585899999999993</c:v>
                </c:pt>
                <c:pt idx="18">
                  <c:v>3.4909999999999997</c:v>
                </c:pt>
                <c:pt idx="19">
                  <c:v>2.9349499999999997</c:v>
                </c:pt>
                <c:pt idx="20">
                  <c:v>2.3948999999999994</c:v>
                </c:pt>
                <c:pt idx="21">
                  <c:v>1.9800000000000002</c:v>
                </c:pt>
                <c:pt idx="22">
                  <c:v>1.36</c:v>
                </c:pt>
                <c:pt idx="23">
                  <c:v>0.8600000000000001</c:v>
                </c:pt>
              </c:numCache>
            </c:numRef>
          </c:cat>
          <c:val>
            <c:numRef>
              <c:f>'per2snr-newd'!$G$3:$G$25</c:f>
              <c:numCache>
                <c:formatCode>General</c:formatCode>
                <c:ptCount val="23"/>
                <c:pt idx="0">
                  <c:v>1.0000000000000002E-4</c:v>
                </c:pt>
                <c:pt idx="1">
                  <c:v>1.0000000000000002E-4</c:v>
                </c:pt>
                <c:pt idx="2">
                  <c:v>1.0000000000000002E-4</c:v>
                </c:pt>
                <c:pt idx="3">
                  <c:v>1.0000000000000002E-4</c:v>
                </c:pt>
                <c:pt idx="4">
                  <c:v>1.0000000000000002E-4</c:v>
                </c:pt>
                <c:pt idx="5">
                  <c:v>1.0000000000000002E-4</c:v>
                </c:pt>
                <c:pt idx="6">
                  <c:v>1.0000000000000002E-4</c:v>
                </c:pt>
                <c:pt idx="7">
                  <c:v>1.0000000000000002E-4</c:v>
                </c:pt>
                <c:pt idx="8">
                  <c:v>1.0000000000000002E-4</c:v>
                </c:pt>
                <c:pt idx="9">
                  <c:v>1.0000000000000002E-4</c:v>
                </c:pt>
                <c:pt idx="10">
                  <c:v>1.0000000000000002E-4</c:v>
                </c:pt>
                <c:pt idx="11">
                  <c:v>1.0000000000000002E-4</c:v>
                </c:pt>
                <c:pt idx="12">
                  <c:v>1.0000000000000002E-4</c:v>
                </c:pt>
                <c:pt idx="13">
                  <c:v>1.0000000000000002E-4</c:v>
                </c:pt>
                <c:pt idx="14">
                  <c:v>1.0000000000000002E-4</c:v>
                </c:pt>
                <c:pt idx="15">
                  <c:v>1.0000000000000002E-4</c:v>
                </c:pt>
                <c:pt idx="16">
                  <c:v>1.0000000000000002E-4</c:v>
                </c:pt>
                <c:pt idx="17">
                  <c:v>0.96000000000000008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'per2snr-newd'!$H$2</c:f>
              <c:strCache>
                <c:ptCount val="1"/>
                <c:pt idx="0">
                  <c:v>9Mbps</c:v>
                </c:pt>
              </c:strCache>
            </c:strRef>
          </c:tx>
          <c:cat>
            <c:numRef>
              <c:f>'per2snr-newd'!$J$3:$J$26</c:f>
              <c:numCache>
                <c:formatCode>General</c:formatCode>
                <c:ptCount val="24"/>
                <c:pt idx="0">
                  <c:v>19.651920000000004</c:v>
                </c:pt>
                <c:pt idx="1">
                  <c:v>18.651920000000004</c:v>
                </c:pt>
                <c:pt idx="2">
                  <c:v>17.155950000000004</c:v>
                </c:pt>
                <c:pt idx="3">
                  <c:v>15.996530000000002</c:v>
                </c:pt>
                <c:pt idx="4">
                  <c:v>14.906370000000001</c:v>
                </c:pt>
                <c:pt idx="5">
                  <c:v>13.877690000000003</c:v>
                </c:pt>
                <c:pt idx="6">
                  <c:v>12.903970000000001</c:v>
                </c:pt>
                <c:pt idx="7">
                  <c:v>11.979640000000002</c:v>
                </c:pt>
                <c:pt idx="8">
                  <c:v>11.09</c:v>
                </c:pt>
                <c:pt idx="9">
                  <c:v>10.26</c:v>
                </c:pt>
                <c:pt idx="10">
                  <c:v>9.690100000000001</c:v>
                </c:pt>
                <c:pt idx="11">
                  <c:v>9.4586000000000006</c:v>
                </c:pt>
                <c:pt idx="12">
                  <c:v>7.9531999999999998</c:v>
                </c:pt>
                <c:pt idx="13">
                  <c:v>7.2448399999999991</c:v>
                </c:pt>
                <c:pt idx="14">
                  <c:v>6.5629799999999987</c:v>
                </c:pt>
                <c:pt idx="15">
                  <c:v>5.9067500000000006</c:v>
                </c:pt>
                <c:pt idx="16">
                  <c:v>5.2714800000000004</c:v>
                </c:pt>
                <c:pt idx="17">
                  <c:v>4.6585899999999993</c:v>
                </c:pt>
                <c:pt idx="18">
                  <c:v>3.4909999999999997</c:v>
                </c:pt>
                <c:pt idx="19">
                  <c:v>2.9349499999999997</c:v>
                </c:pt>
                <c:pt idx="20">
                  <c:v>2.3948999999999994</c:v>
                </c:pt>
                <c:pt idx="21">
                  <c:v>1.9800000000000002</c:v>
                </c:pt>
                <c:pt idx="22">
                  <c:v>1.36</c:v>
                </c:pt>
                <c:pt idx="23">
                  <c:v>0.8600000000000001</c:v>
                </c:pt>
              </c:numCache>
            </c:numRef>
          </c:cat>
          <c:val>
            <c:numRef>
              <c:f>'per2snr-newd'!$H$3:$H$25</c:f>
              <c:numCache>
                <c:formatCode>General</c:formatCode>
                <c:ptCount val="23"/>
                <c:pt idx="0">
                  <c:v>1.0000000000000002E-4</c:v>
                </c:pt>
                <c:pt idx="1">
                  <c:v>1.0000000000000002E-4</c:v>
                </c:pt>
                <c:pt idx="2">
                  <c:v>1.0000000000000002E-4</c:v>
                </c:pt>
                <c:pt idx="3">
                  <c:v>1.0000000000000002E-4</c:v>
                </c:pt>
                <c:pt idx="4">
                  <c:v>1.0000000000000002E-4</c:v>
                </c:pt>
                <c:pt idx="5">
                  <c:v>1.0000000000000002E-4</c:v>
                </c:pt>
                <c:pt idx="6">
                  <c:v>1.0000000000000002E-4</c:v>
                </c:pt>
                <c:pt idx="7">
                  <c:v>1.0000000000000002E-4</c:v>
                </c:pt>
                <c:pt idx="8">
                  <c:v>1.0000000000000002E-4</c:v>
                </c:pt>
                <c:pt idx="9">
                  <c:v>1.0000000000000002E-4</c:v>
                </c:pt>
                <c:pt idx="10">
                  <c:v>1.0000000000000002E-4</c:v>
                </c:pt>
                <c:pt idx="11">
                  <c:v>1.0000000000000002E-4</c:v>
                </c:pt>
                <c:pt idx="12">
                  <c:v>1.0000000000000002E-4</c:v>
                </c:pt>
                <c:pt idx="13">
                  <c:v>1.0000000000000002E-4</c:v>
                </c:pt>
                <c:pt idx="14">
                  <c:v>1.0000000000000002E-4</c:v>
                </c:pt>
                <c:pt idx="15">
                  <c:v>1.0000000000000002E-4</c:v>
                </c:pt>
                <c:pt idx="16">
                  <c:v>1.0000000000000002E-4</c:v>
                </c:pt>
                <c:pt idx="17">
                  <c:v>1.0000000000000002E-4</c:v>
                </c:pt>
                <c:pt idx="18">
                  <c:v>4.0000000000000008E-2</c:v>
                </c:pt>
                <c:pt idx="19">
                  <c:v>0.14500000000000002</c:v>
                </c:pt>
                <c:pt idx="20">
                  <c:v>0.98</c:v>
                </c:pt>
                <c:pt idx="21">
                  <c:v>1</c:v>
                </c:pt>
                <c:pt idx="22">
                  <c:v>1</c:v>
                </c:pt>
              </c:numCache>
            </c:numRef>
          </c:val>
          <c:smooth val="0"/>
        </c:ser>
        <c:ser>
          <c:idx val="7"/>
          <c:order val="7"/>
          <c:tx>
            <c:strRef>
              <c:f>'per2snr-newd'!$I$2</c:f>
              <c:strCache>
                <c:ptCount val="1"/>
                <c:pt idx="0">
                  <c:v>6Mbps</c:v>
                </c:pt>
              </c:strCache>
            </c:strRef>
          </c:tx>
          <c:cat>
            <c:numRef>
              <c:f>'per2snr-newd'!$J$3:$J$26</c:f>
              <c:numCache>
                <c:formatCode>General</c:formatCode>
                <c:ptCount val="24"/>
                <c:pt idx="0">
                  <c:v>19.651920000000004</c:v>
                </c:pt>
                <c:pt idx="1">
                  <c:v>18.651920000000004</c:v>
                </c:pt>
                <c:pt idx="2">
                  <c:v>17.155950000000004</c:v>
                </c:pt>
                <c:pt idx="3">
                  <c:v>15.996530000000002</c:v>
                </c:pt>
                <c:pt idx="4">
                  <c:v>14.906370000000001</c:v>
                </c:pt>
                <c:pt idx="5">
                  <c:v>13.877690000000003</c:v>
                </c:pt>
                <c:pt idx="6">
                  <c:v>12.903970000000001</c:v>
                </c:pt>
                <c:pt idx="7">
                  <c:v>11.979640000000002</c:v>
                </c:pt>
                <c:pt idx="8">
                  <c:v>11.09</c:v>
                </c:pt>
                <c:pt idx="9">
                  <c:v>10.26</c:v>
                </c:pt>
                <c:pt idx="10">
                  <c:v>9.690100000000001</c:v>
                </c:pt>
                <c:pt idx="11">
                  <c:v>9.4586000000000006</c:v>
                </c:pt>
                <c:pt idx="12">
                  <c:v>7.9531999999999998</c:v>
                </c:pt>
                <c:pt idx="13">
                  <c:v>7.2448399999999991</c:v>
                </c:pt>
                <c:pt idx="14">
                  <c:v>6.5629799999999987</c:v>
                </c:pt>
                <c:pt idx="15">
                  <c:v>5.9067500000000006</c:v>
                </c:pt>
                <c:pt idx="16">
                  <c:v>5.2714800000000004</c:v>
                </c:pt>
                <c:pt idx="17">
                  <c:v>4.6585899999999993</c:v>
                </c:pt>
                <c:pt idx="18">
                  <c:v>3.4909999999999997</c:v>
                </c:pt>
                <c:pt idx="19">
                  <c:v>2.9349499999999997</c:v>
                </c:pt>
                <c:pt idx="20">
                  <c:v>2.3948999999999994</c:v>
                </c:pt>
                <c:pt idx="21">
                  <c:v>1.9800000000000002</c:v>
                </c:pt>
                <c:pt idx="22">
                  <c:v>1.36</c:v>
                </c:pt>
                <c:pt idx="23">
                  <c:v>0.8600000000000001</c:v>
                </c:pt>
              </c:numCache>
            </c:numRef>
          </c:cat>
          <c:val>
            <c:numRef>
              <c:f>'per2snr-newd'!$I$3:$I$25</c:f>
              <c:numCache>
                <c:formatCode>General</c:formatCode>
                <c:ptCount val="23"/>
                <c:pt idx="0">
                  <c:v>1.7000000000000001E-2</c:v>
                </c:pt>
                <c:pt idx="1">
                  <c:v>1.7000000000000001E-2</c:v>
                </c:pt>
                <c:pt idx="2">
                  <c:v>1.7000000000000001E-2</c:v>
                </c:pt>
                <c:pt idx="3">
                  <c:v>1.7000000000000001E-2</c:v>
                </c:pt>
                <c:pt idx="4">
                  <c:v>1.7000000000000001E-2</c:v>
                </c:pt>
                <c:pt idx="5">
                  <c:v>1.7000000000000001E-2</c:v>
                </c:pt>
                <c:pt idx="6">
                  <c:v>1.7000000000000001E-2</c:v>
                </c:pt>
                <c:pt idx="7">
                  <c:v>1.7000000000000001E-2</c:v>
                </c:pt>
                <c:pt idx="8">
                  <c:v>1.7000000000000001E-2</c:v>
                </c:pt>
                <c:pt idx="9">
                  <c:v>1.7000000000000001E-2</c:v>
                </c:pt>
                <c:pt idx="10">
                  <c:v>1.7000000000000001E-2</c:v>
                </c:pt>
                <c:pt idx="11">
                  <c:v>1.7000000000000001E-2</c:v>
                </c:pt>
                <c:pt idx="12">
                  <c:v>1.7000000000000001E-2</c:v>
                </c:pt>
                <c:pt idx="13">
                  <c:v>1.7000000000000001E-2</c:v>
                </c:pt>
                <c:pt idx="14">
                  <c:v>1.7000000000000001E-2</c:v>
                </c:pt>
                <c:pt idx="15">
                  <c:v>1.7000000000000001E-2</c:v>
                </c:pt>
                <c:pt idx="16">
                  <c:v>1.7000000000000001E-2</c:v>
                </c:pt>
                <c:pt idx="17">
                  <c:v>1.7000000000000001E-2</c:v>
                </c:pt>
                <c:pt idx="18">
                  <c:v>1.7000000000000001E-2</c:v>
                </c:pt>
                <c:pt idx="19">
                  <c:v>1.7000000000000001E-2</c:v>
                </c:pt>
                <c:pt idx="20">
                  <c:v>1.7000000000000001E-2</c:v>
                </c:pt>
                <c:pt idx="21">
                  <c:v>1.7000000000000001E-2</c:v>
                </c:pt>
                <c:pt idx="22">
                  <c:v>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4230272"/>
        <c:axId val="76268672"/>
      </c:lineChart>
      <c:catAx>
        <c:axId val="74230272"/>
        <c:scaling>
          <c:orientation val="maxMin"/>
        </c:scaling>
        <c:delete val="0"/>
        <c:axPos val="b"/>
        <c:title>
          <c:tx>
            <c:rich>
              <a:bodyPr/>
              <a:lstStyle/>
              <a:p>
                <a:pPr>
                  <a:defRPr sz="1800"/>
                </a:pPr>
                <a:r>
                  <a:rPr lang="en-US" sz="1800"/>
                  <a:t>SNR [dB]</a:t>
                </a:r>
              </a:p>
            </c:rich>
          </c:tx>
          <c:layout/>
          <c:overlay val="0"/>
        </c:title>
        <c:numFmt formatCode="#,##0.00" sourceLinked="0"/>
        <c:majorTickMark val="out"/>
        <c:minorTickMark val="none"/>
        <c:tickLblPos val="nextTo"/>
        <c:crossAx val="76268672"/>
        <c:crosses val="autoZero"/>
        <c:auto val="1"/>
        <c:lblAlgn val="ctr"/>
        <c:lblOffset val="100"/>
        <c:noMultiLvlLbl val="0"/>
      </c:catAx>
      <c:valAx>
        <c:axId val="76268672"/>
        <c:scaling>
          <c:orientation val="minMax"/>
        </c:scaling>
        <c:delete val="0"/>
        <c:axPos val="r"/>
        <c:majorGridlines/>
        <c:title>
          <c:tx>
            <c:rich>
              <a:bodyPr rot="-5400000" vert="horz"/>
              <a:lstStyle/>
              <a:p>
                <a:pPr>
                  <a:defRPr sz="2400"/>
                </a:pPr>
                <a:r>
                  <a:rPr lang="en-US" sz="2400"/>
                  <a:t>Packet error rate 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2400"/>
            </a:pPr>
            <a:endParaRPr lang="he-IL"/>
          </a:p>
        </c:txPr>
        <c:crossAx val="74230272"/>
        <c:crosses val="autoZero"/>
        <c:crossBetween val="between"/>
      </c:valAx>
    </c:plotArea>
    <c:legend>
      <c:legendPos val="l"/>
      <c:layout/>
      <c:overlay val="0"/>
      <c:txPr>
        <a:bodyPr/>
        <a:lstStyle/>
        <a:p>
          <a:pPr>
            <a:defRPr sz="1400"/>
          </a:pPr>
          <a:endParaRPr lang="he-IL"/>
        </a:p>
      </c:txPr>
    </c:legend>
    <c:plotVisOnly val="1"/>
    <c:dispBlanksAs val="gap"/>
    <c:showDLblsOverMax val="0"/>
  </c:chart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he-I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461339462849515"/>
          <c:y val="0.13166681636483668"/>
          <c:w val="0.84517915626446571"/>
          <c:h val="0.74732052820204808"/>
        </c:manualLayout>
      </c:layout>
      <c:scatterChart>
        <c:scatterStyle val="lineMarker"/>
        <c:varyColors val="0"/>
        <c:ser>
          <c:idx val="0"/>
          <c:order val="0"/>
          <c:tx>
            <c:strRef>
              <c:f>ActualRateCalculator!$I$17</c:f>
              <c:strCache>
                <c:ptCount val="1"/>
                <c:pt idx="0">
                  <c:v>Simulator</c:v>
                </c:pt>
              </c:strCache>
            </c:strRef>
          </c:tx>
          <c:xVal>
            <c:numRef>
              <c:f>ActualRateCalculator!$H$18:$H$25</c:f>
              <c:numCache>
                <c:formatCode>General</c:formatCode>
                <c:ptCount val="8"/>
                <c:pt idx="0">
                  <c:v>6</c:v>
                </c:pt>
                <c:pt idx="1">
                  <c:v>9</c:v>
                </c:pt>
                <c:pt idx="2">
                  <c:v>12</c:v>
                </c:pt>
                <c:pt idx="3">
                  <c:v>18</c:v>
                </c:pt>
                <c:pt idx="4">
                  <c:v>24</c:v>
                </c:pt>
                <c:pt idx="5">
                  <c:v>36</c:v>
                </c:pt>
                <c:pt idx="6">
                  <c:v>48</c:v>
                </c:pt>
                <c:pt idx="7">
                  <c:v>54</c:v>
                </c:pt>
              </c:numCache>
            </c:numRef>
          </c:xVal>
          <c:yVal>
            <c:numRef>
              <c:f>ActualRateCalculator!$I$18:$I$25</c:f>
              <c:numCache>
                <c:formatCode>General</c:formatCode>
                <c:ptCount val="8"/>
                <c:pt idx="0">
                  <c:v>4.0628110589717013</c:v>
                </c:pt>
                <c:pt idx="1">
                  <c:v>5.3863348684387695</c:v>
                </c:pt>
                <c:pt idx="2">
                  <c:v>7.1163740650863563</c:v>
                </c:pt>
                <c:pt idx="3">
                  <c:v>9.3073472198953873</c:v>
                </c:pt>
                <c:pt idx="4">
                  <c:v>11.427918404662588</c:v>
                </c:pt>
                <c:pt idx="5">
                  <c:v>14.228900319438813</c:v>
                </c:pt>
                <c:pt idx="6">
                  <c:v>15.462044546150342</c:v>
                </c:pt>
                <c:pt idx="7">
                  <c:v>16.570241668689615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ActualRateCalculator!$J$17</c:f>
              <c:strCache>
                <c:ptCount val="1"/>
                <c:pt idx="0">
                  <c:v>Calculation</c:v>
                </c:pt>
              </c:strCache>
            </c:strRef>
          </c:tx>
          <c:xVal>
            <c:numRef>
              <c:f>ActualRateCalculator!$H$18:$H$25</c:f>
              <c:numCache>
                <c:formatCode>General</c:formatCode>
                <c:ptCount val="8"/>
                <c:pt idx="0">
                  <c:v>6</c:v>
                </c:pt>
                <c:pt idx="1">
                  <c:v>9</c:v>
                </c:pt>
                <c:pt idx="2">
                  <c:v>12</c:v>
                </c:pt>
                <c:pt idx="3">
                  <c:v>18</c:v>
                </c:pt>
                <c:pt idx="4">
                  <c:v>24</c:v>
                </c:pt>
                <c:pt idx="5">
                  <c:v>36</c:v>
                </c:pt>
                <c:pt idx="6">
                  <c:v>48</c:v>
                </c:pt>
                <c:pt idx="7">
                  <c:v>54</c:v>
                </c:pt>
              </c:numCache>
            </c:numRef>
          </c:xVal>
          <c:yVal>
            <c:numRef>
              <c:f>ActualRateCalculator!$J$18:$J$25</c:f>
              <c:numCache>
                <c:formatCode>General</c:formatCode>
                <c:ptCount val="8"/>
                <c:pt idx="0">
                  <c:v>4.1197787526225449</c:v>
                </c:pt>
                <c:pt idx="1">
                  <c:v>5.6837119550916597</c:v>
                </c:pt>
                <c:pt idx="2">
                  <c:v>7.0152646963299761</c:v>
                </c:pt>
                <c:pt idx="3">
                  <c:v>9.1616004524247145</c:v>
                </c:pt>
                <c:pt idx="4">
                  <c:v>10.816224336504758</c:v>
                </c:pt>
                <c:pt idx="5">
                  <c:v>13.200244448971278</c:v>
                </c:pt>
                <c:pt idx="6">
                  <c:v>14.835164835164838</c:v>
                </c:pt>
                <c:pt idx="7">
                  <c:v>15.474010984637426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3488896"/>
        <c:axId val="43489472"/>
      </c:scatterChart>
      <c:valAx>
        <c:axId val="4348889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800"/>
                </a:pPr>
                <a:r>
                  <a:rPr lang="en-US" sz="1600"/>
                  <a:t>Raw</a:t>
                </a:r>
                <a:r>
                  <a:rPr lang="en-US" sz="1600" baseline="0"/>
                  <a:t> Rate (Mbps)</a:t>
                </a:r>
                <a:endParaRPr lang="en-US" sz="1800"/>
              </a:p>
            </c:rich>
          </c:tx>
          <c:layout/>
          <c:overlay val="0"/>
          <c:spPr>
            <a:noFill/>
            <a:ln w="25373">
              <a:noFill/>
            </a:ln>
          </c:spPr>
        </c:title>
        <c:numFmt formatCode="General" sourceLinked="1"/>
        <c:majorTickMark val="out"/>
        <c:minorTickMark val="none"/>
        <c:tickLblPos val="nextTo"/>
        <c:txPr>
          <a:bodyPr rot="0" vert="horz"/>
          <a:lstStyle/>
          <a:p>
            <a:pPr>
              <a:defRPr sz="2000" b="0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endParaRPr lang="he-IL"/>
          </a:p>
        </c:txPr>
        <c:crossAx val="43489472"/>
        <c:crosses val="autoZero"/>
        <c:crossBetween val="midCat"/>
      </c:valAx>
      <c:valAx>
        <c:axId val="43489472"/>
        <c:scaling>
          <c:orientation val="minMax"/>
        </c:scaling>
        <c:delete val="0"/>
        <c:axPos val="l"/>
        <c:majorGridlines/>
        <c:title>
          <c:tx>
            <c:rich>
              <a:bodyPr rot="0" vert="wordArtVert"/>
              <a:lstStyle/>
              <a:p>
                <a:pPr algn="ctr">
                  <a:defRPr sz="1600" b="1" i="0" u="none" strike="noStrike" baseline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</a:defRPr>
                </a:pPr>
                <a:r>
                  <a:rPr lang="en-US" sz="1600"/>
                  <a:t>Data Rate (Mbps)</a:t>
                </a:r>
              </a:p>
            </c:rich>
          </c:tx>
          <c:layout/>
          <c:overlay val="0"/>
          <c:spPr>
            <a:noFill/>
            <a:ln w="25373">
              <a:noFill/>
            </a:ln>
          </c:spPr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he-IL"/>
          </a:p>
        </c:txPr>
        <c:crossAx val="43488896"/>
        <c:crosses val="autoZero"/>
        <c:crossBetween val="midCat"/>
      </c:valAx>
    </c:plotArea>
    <c:legend>
      <c:legendPos val="tr"/>
      <c:layout>
        <c:manualLayout>
          <c:xMode val="edge"/>
          <c:yMode val="edge"/>
          <c:x val="0.64236150822678517"/>
          <c:y val="0.45822676747123997"/>
          <c:w val="0.26273443633476573"/>
          <c:h val="0.33240169220818511"/>
        </c:manualLayout>
      </c:layout>
      <c:overlay val="0"/>
      <c:spPr>
        <a:solidFill>
          <a:srgbClr val="FFFFFF"/>
        </a:solidFill>
        <a:ln w="3172">
          <a:solidFill>
            <a:srgbClr val="000000"/>
          </a:solidFill>
          <a:prstDash val="solid"/>
        </a:ln>
      </c:spPr>
      <c:txPr>
        <a:bodyPr/>
        <a:lstStyle/>
        <a:p>
          <a:pPr>
            <a:defRPr sz="2800" b="0" i="0" u="none" strike="noStrike" baseline="0">
              <a:solidFill>
                <a:srgbClr val="000000"/>
              </a:solidFill>
              <a:latin typeface="Calibri"/>
              <a:ea typeface="Calibri"/>
              <a:cs typeface="Calibri"/>
            </a:defRPr>
          </a:pPr>
          <a:endParaRPr lang="he-IL"/>
        </a:p>
      </c:txPr>
    </c:legend>
    <c:plotVisOnly val="1"/>
    <c:dispBlanksAs val="gap"/>
    <c:showDLblsOverMax val="0"/>
  </c:chart>
  <c:spPr>
    <a:noFill/>
    <a:ln>
      <a:noFill/>
    </a:ln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9D4F92AB-CDA5-4F12-827D-54CA87FDBF5A}" type="datetimeFigureOut">
              <a:rPr lang="he-IL" smtClean="0"/>
              <a:t>י"ח/אייר/תשע"א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93941B73-ACF4-4CA5-B92B-289C2166AAB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63039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41B73-ACF4-4CA5-B92B-289C2166AABB}" type="slidenum">
              <a:rPr lang="he-IL" smtClean="0"/>
              <a:t>18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156514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41B73-ACF4-4CA5-B92B-289C2166AABB}" type="slidenum">
              <a:rPr lang="he-IL" smtClean="0"/>
              <a:t>28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156514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41B73-ACF4-4CA5-B92B-289C2166AABB}" type="slidenum">
              <a:rPr lang="he-IL" smtClean="0"/>
              <a:t>29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156514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41B73-ACF4-4CA5-B92B-289C2166AABB}" type="slidenum">
              <a:rPr lang="he-IL" smtClean="0"/>
              <a:t>30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156514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41B73-ACF4-4CA5-B92B-289C2166AABB}" type="slidenum">
              <a:rPr lang="he-IL" smtClean="0"/>
              <a:t>31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156514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41B73-ACF4-4CA5-B92B-289C2166AABB}" type="slidenum">
              <a:rPr lang="he-IL" smtClean="0"/>
              <a:t>32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156514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41B73-ACF4-4CA5-B92B-289C2166AABB}" type="slidenum">
              <a:rPr lang="he-IL" smtClean="0"/>
              <a:t>34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156514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41B73-ACF4-4CA5-B92B-289C2166AABB}" type="slidenum">
              <a:rPr lang="he-IL" smtClean="0"/>
              <a:t>36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156514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41B73-ACF4-4CA5-B92B-289C2166AABB}" type="slidenum">
              <a:rPr lang="he-IL" smtClean="0"/>
              <a:t>19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156514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41B73-ACF4-4CA5-B92B-289C2166AABB}" type="slidenum">
              <a:rPr lang="he-IL" smtClean="0"/>
              <a:t>20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156514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41B73-ACF4-4CA5-B92B-289C2166AABB}" type="slidenum">
              <a:rPr lang="he-IL" smtClean="0"/>
              <a:t>21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156514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41B73-ACF4-4CA5-B92B-289C2166AABB}" type="slidenum">
              <a:rPr lang="he-IL" smtClean="0"/>
              <a:t>22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156514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41B73-ACF4-4CA5-B92B-289C2166AABB}" type="slidenum">
              <a:rPr lang="he-IL" smtClean="0"/>
              <a:t>24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156514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41B73-ACF4-4CA5-B92B-289C2166AABB}" type="slidenum">
              <a:rPr lang="he-IL" smtClean="0"/>
              <a:t>25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156514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41B73-ACF4-4CA5-B92B-289C2166AABB}" type="slidenum">
              <a:rPr lang="he-IL" smtClean="0"/>
              <a:t>26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156514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41B73-ACF4-4CA5-B92B-289C2166AABB}" type="slidenum">
              <a:rPr lang="he-IL" smtClean="0"/>
              <a:t>27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156514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0953A-8DFC-46EA-B122-8306E1AB2548}" type="datetime8">
              <a:rPr lang="he-IL" smtClean="0"/>
              <a:t>22 מאי 11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6A887-22D8-462F-A33E-9E81DC2329B5}" type="slidenum">
              <a:rPr lang="he-IL" smtClean="0"/>
              <a:pPr/>
              <a:t>‹#›</a:t>
            </a:fld>
            <a:endParaRPr lang="he-IL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38AB1-9DF4-404F-9442-4048EA1973BB}" type="datetime8">
              <a:rPr lang="he-IL" smtClean="0"/>
              <a:t>22 מאי 11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6A887-22D8-462F-A33E-9E81DC2329B5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E3530-8772-4655-B629-BF84AD952D22}" type="datetime8">
              <a:rPr lang="he-IL" smtClean="0"/>
              <a:t>22 מאי 11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6A887-22D8-462F-A33E-9E81DC2329B5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4F598-1682-430C-97E6-0725279DD55A}" type="datetime8">
              <a:rPr lang="he-IL" smtClean="0"/>
              <a:t>22 מאי 11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6A887-22D8-462F-A33E-9E81DC2329B5}" type="slidenum">
              <a:rPr lang="he-IL" smtClean="0"/>
              <a:pPr/>
              <a:t>‹#›</a:t>
            </a:fld>
            <a:endParaRPr lang="he-IL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23CD8-2D0B-42CA-B382-4E416A7F137B}" type="datetime8">
              <a:rPr lang="he-IL" smtClean="0"/>
              <a:t>22 מאי 11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6A887-22D8-462F-A33E-9E81DC2329B5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35141-DDC9-4AC1-88B3-3AAFFD0A29BE}" type="datetime8">
              <a:rPr lang="he-IL" smtClean="0"/>
              <a:t>22 מאי 11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6A887-22D8-462F-A33E-9E81DC2329B5}" type="slidenum">
              <a:rPr lang="he-IL" smtClean="0"/>
              <a:pPr/>
              <a:t>‹#›</a:t>
            </a:fld>
            <a:endParaRPr lang="he-IL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DB657-62D2-4660-B242-AA92BEEC5018}" type="datetime8">
              <a:rPr lang="he-IL" smtClean="0"/>
              <a:t>22 מאי 11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6A887-22D8-462F-A33E-9E81DC2329B5}" type="slidenum">
              <a:rPr lang="he-IL" smtClean="0"/>
              <a:pPr/>
              <a:t>‹#›</a:t>
            </a:fld>
            <a:endParaRPr lang="he-IL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80505-79E9-4430-9DFD-5F43FD0D35C9}" type="datetime8">
              <a:rPr lang="he-IL" smtClean="0"/>
              <a:t>22 מאי 11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6A887-22D8-462F-A33E-9E81DC2329B5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11F2D-FFF0-43A2-A1B5-2FD95FBB24AF}" type="datetime8">
              <a:rPr lang="he-IL" smtClean="0"/>
              <a:t>22 מאי 11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6A887-22D8-462F-A33E-9E81DC2329B5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A1D9A-BE0D-46F7-BBC7-E602336E95B2}" type="datetime8">
              <a:rPr lang="he-IL" smtClean="0"/>
              <a:t>22 מאי 11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6A887-22D8-462F-A33E-9E81DC2329B5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C8F86-E52A-455A-85E8-54626611DEF2}" type="datetime8">
              <a:rPr lang="he-IL" smtClean="0"/>
              <a:t>22 מאי 11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6A887-22D8-462F-A33E-9E81DC2329B5}" type="slidenum">
              <a:rPr lang="he-IL" smtClean="0"/>
              <a:pPr/>
              <a:t>‹#›</a:t>
            </a:fld>
            <a:endParaRPr lang="he-IL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199BC76-2F60-4D16-98C4-B61D3B392A28}" type="datetime8">
              <a:rPr lang="he-IL" smtClean="0"/>
              <a:t>22 מאי 11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886A887-22D8-462F-A33E-9E81DC2329B5}" type="slidenum">
              <a:rPr lang="he-IL" smtClean="0"/>
              <a:pPr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iming>
    <p:tnLst>
      <p:par>
        <p:cTn id="1" dur="indefinite" restart="never" nodeType="tmRoot"/>
      </p:par>
    </p:tnLst>
  </p:timing>
  <p:hf hdr="0" dt="0"/>
  <p:txStyles>
    <p:titleStyle>
      <a:lvl1pPr marL="320040" indent="-320040" algn="r" defTabSz="914400" rtl="1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228600" indent="-182880" algn="r" defTabSz="914400" rtl="1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r" defTabSz="914400" rtl="1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r" defTabSz="914400" rtl="1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r" defTabSz="914400" rtl="1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r" defTabSz="914400" rtl="1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r" defTabSz="914400" rtl="1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r" defTabSz="914400" rtl="1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r" defTabSz="914400" rtl="1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r" defTabSz="914400" rtl="1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wmf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4" y="4437113"/>
            <a:ext cx="6266557" cy="1944216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sz="3800" b="1" dirty="0" err="1" smtClean="0"/>
              <a:t>Yaniv</a:t>
            </a:r>
            <a:r>
              <a:rPr lang="en-US" sz="3800" b="1" dirty="0" smtClean="0"/>
              <a:t> </a:t>
            </a:r>
            <a:r>
              <a:rPr lang="en-US" sz="3800" b="1" dirty="0" err="1" smtClean="0"/>
              <a:t>Fais</a:t>
            </a:r>
            <a:endParaRPr lang="en-US" sz="3800" b="1" dirty="0" smtClean="0"/>
          </a:p>
          <a:p>
            <a:pPr algn="ctr"/>
            <a:r>
              <a:rPr lang="en-US" sz="3800" dirty="0" smtClean="0"/>
              <a:t>Under supervision of Prof. Guy Even</a:t>
            </a:r>
          </a:p>
          <a:p>
            <a:pPr algn="ctr"/>
            <a:endParaRPr lang="en-US" dirty="0"/>
          </a:p>
          <a:p>
            <a:pPr algn="ctr"/>
            <a:r>
              <a:rPr lang="en-US" sz="2500" dirty="0" smtClean="0"/>
              <a:t>Part of project conducted with Prof. Guy Even, </a:t>
            </a:r>
            <a:r>
              <a:rPr lang="en-US" sz="2500" dirty="0" err="1" smtClean="0"/>
              <a:t>Moti</a:t>
            </a:r>
            <a:r>
              <a:rPr lang="en-US" sz="2500" dirty="0" smtClean="0"/>
              <a:t> Medina, </a:t>
            </a:r>
          </a:p>
          <a:p>
            <a:pPr algn="ctr"/>
            <a:r>
              <a:rPr lang="en-US" sz="2500" dirty="0" err="1" smtClean="0"/>
              <a:t>Moni</a:t>
            </a:r>
            <a:r>
              <a:rPr lang="en-US" sz="2500" dirty="0" smtClean="0"/>
              <a:t> </a:t>
            </a:r>
            <a:r>
              <a:rPr lang="en-US" sz="2500" dirty="0" err="1" smtClean="0"/>
              <a:t>Shachar</a:t>
            </a:r>
            <a:r>
              <a:rPr lang="en-US" sz="2500" dirty="0"/>
              <a:t> </a:t>
            </a:r>
            <a:r>
              <a:rPr lang="en-US" sz="2500" dirty="0" smtClean="0"/>
              <a:t>and </a:t>
            </a:r>
            <a:r>
              <a:rPr lang="en-US" sz="2500" dirty="0" smtClean="0"/>
              <a:t>Alexander </a:t>
            </a:r>
            <a:r>
              <a:rPr lang="en-US" sz="2500" dirty="0" err="1" smtClean="0"/>
              <a:t>Zadorojniy</a:t>
            </a:r>
            <a:endParaRPr lang="he-IL" sz="25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6" y="764704"/>
            <a:ext cx="7175351" cy="1793167"/>
          </a:xfrm>
        </p:spPr>
        <p:txBody>
          <a:bodyPr/>
          <a:lstStyle/>
          <a:p>
            <a:pPr algn="ctr" rtl="0"/>
            <a:r>
              <a:rPr lang="en-US" dirty="0" smtClean="0"/>
              <a:t>Real Time       Video Streaming in    Multi hop Ad-Hoc Wireless networks</a:t>
            </a:r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652120" y="6237312"/>
            <a:ext cx="3352801" cy="365125"/>
          </a:xfrm>
        </p:spPr>
        <p:txBody>
          <a:bodyPr/>
          <a:lstStyle/>
          <a:p>
            <a:pPr algn="r"/>
            <a:fld id="{DDBF7CC1-964C-4779-8AE7-5C6996B34255}" type="slidenum">
              <a:rPr lang="he-IL" smtClean="0"/>
              <a:pPr algn="r"/>
              <a:t>1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046269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11560" y="1196752"/>
            <a:ext cx="8208912" cy="2952328"/>
          </a:xfrm>
        </p:spPr>
        <p:txBody>
          <a:bodyPr>
            <a:noAutofit/>
          </a:bodyPr>
          <a:lstStyle/>
          <a:p>
            <a:pPr rtl="0"/>
            <a:r>
              <a:rPr lang="en-US" sz="3200" dirty="0" smtClean="0">
                <a:solidFill>
                  <a:schemeClr val="accent3">
                    <a:lumMod val="50000"/>
                  </a:schemeClr>
                </a:solidFill>
              </a:rPr>
              <a:t>No collision</a:t>
            </a:r>
          </a:p>
          <a:p>
            <a:pPr rtl="0"/>
            <a:r>
              <a:rPr lang="en-US" sz="3200" dirty="0" smtClean="0">
                <a:solidFill>
                  <a:schemeClr val="accent3">
                    <a:lumMod val="50000"/>
                  </a:schemeClr>
                </a:solidFill>
              </a:rPr>
              <a:t>Independent nodes (no synchronization required ! )</a:t>
            </a:r>
          </a:p>
          <a:p>
            <a:pPr marL="342900" indent="-342900" rtl="0">
              <a:buFont typeface="Arial" pitchFamily="34" charset="0"/>
              <a:buChar char="•"/>
            </a:pPr>
            <a:endParaRPr lang="en-US" sz="3000" dirty="0" smtClean="0"/>
          </a:p>
          <a:p>
            <a:pPr marL="342900" indent="-342900" rtl="0">
              <a:buFont typeface="Arial" pitchFamily="34" charset="0"/>
              <a:buChar char="•"/>
            </a:pPr>
            <a:endParaRPr lang="en-US" sz="3000" dirty="0" smtClean="0"/>
          </a:p>
          <a:p>
            <a:pPr rtl="0"/>
            <a:r>
              <a:rPr lang="en-US" sz="3000" dirty="0" smtClean="0">
                <a:solidFill>
                  <a:schemeClr val="accent6"/>
                </a:solidFill>
              </a:rPr>
              <a:t>But: </a:t>
            </a:r>
          </a:p>
          <a:p>
            <a:pPr marL="800100" lvl="1" indent="-342900" algn="l" rtl="0">
              <a:buFont typeface="Arial" pitchFamily="34" charset="0"/>
              <a:buChar char="•"/>
            </a:pPr>
            <a:r>
              <a:rPr lang="en-US" sz="2600" dirty="0">
                <a:solidFill>
                  <a:srgbClr val="FF0000"/>
                </a:solidFill>
              </a:rPr>
              <a:t>Large overhead (for each packet)</a:t>
            </a:r>
          </a:p>
          <a:p>
            <a:pPr marL="800100" lvl="1" indent="-342900" algn="l" rtl="0">
              <a:buFont typeface="Arial" pitchFamily="34" charset="0"/>
              <a:buChar char="•"/>
            </a:pPr>
            <a:r>
              <a:rPr lang="en-US" sz="2600" dirty="0" smtClean="0">
                <a:solidFill>
                  <a:srgbClr val="FF0000"/>
                </a:solidFill>
              </a:rPr>
              <a:t>No quality of service (throughput, end-to-end)</a:t>
            </a:r>
          </a:p>
          <a:p>
            <a:pPr marL="800100" lvl="1" indent="-342900" algn="l" rtl="0">
              <a:buFont typeface="Arial" pitchFamily="34" charset="0"/>
              <a:buChar char="•"/>
            </a:pPr>
            <a:r>
              <a:rPr lang="en-US" sz="2600" dirty="0">
                <a:solidFill>
                  <a:srgbClr val="FF0000"/>
                </a:solidFill>
              </a:rPr>
              <a:t>Unfair </a:t>
            </a:r>
            <a:endParaRPr lang="en-US" sz="2600" dirty="0" smtClean="0">
              <a:solidFill>
                <a:srgbClr val="FF0000"/>
              </a:solidFill>
            </a:endParaRPr>
          </a:p>
          <a:p>
            <a:pPr lvl="1" algn="l" rtl="0"/>
            <a:endParaRPr lang="en-US" sz="3000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827584" y="116633"/>
            <a:ext cx="7560840" cy="1008111"/>
          </a:xfrm>
        </p:spPr>
        <p:txBody>
          <a:bodyPr/>
          <a:lstStyle/>
          <a:p>
            <a:pPr marL="342900" indent="-342900" rtl="0"/>
            <a:r>
              <a:rPr lang="en-US" sz="3600" dirty="0" smtClean="0"/>
              <a:t>IEEE 802.11g (WiFi)</a:t>
            </a:r>
            <a:endParaRPr lang="en-US" sz="36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8" name="Footer Placeholder 3"/>
          <p:cNvSpPr txBox="1">
            <a:spLocks/>
          </p:cNvSpPr>
          <p:nvPr/>
        </p:nvSpPr>
        <p:spPr>
          <a:xfrm>
            <a:off x="5652120" y="6237312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he-IL"/>
            </a:defPPr>
            <a:lvl1pPr marL="0" algn="l" defTabSz="914400" rtl="1" eaLnBrk="1" latinLnBrk="0" hangingPunct="1">
              <a:defRPr sz="11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DDBF7CC1-964C-4779-8AE7-5C6996B34255}" type="slidenum">
              <a:rPr lang="he-IL" smtClean="0"/>
              <a:pPr algn="r"/>
              <a:t>10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534414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11560" y="1052736"/>
            <a:ext cx="8208912" cy="2952328"/>
          </a:xfrm>
        </p:spPr>
        <p:txBody>
          <a:bodyPr>
            <a:noAutofit/>
          </a:bodyPr>
          <a:lstStyle/>
          <a:p>
            <a:pPr marL="342900" indent="-342900" rtl="0">
              <a:buFont typeface="Arial" pitchFamily="34" charset="0"/>
              <a:buChar char="•"/>
            </a:pPr>
            <a:r>
              <a:rPr lang="en-US" sz="2400" dirty="0" smtClean="0"/>
              <a:t>Divide time unit into slots and allocate </a:t>
            </a:r>
            <a:r>
              <a:rPr lang="en-US" sz="2400" u="sng" dirty="0" smtClean="0"/>
              <a:t>non-interfering</a:t>
            </a:r>
            <a:r>
              <a:rPr lang="en-US" sz="2400" dirty="0" smtClean="0"/>
              <a:t> slots to nodes for transmission/reception</a:t>
            </a:r>
          </a:p>
          <a:p>
            <a:pPr marL="342900" indent="-342900" rtl="0">
              <a:buFont typeface="Arial" pitchFamily="34" charset="0"/>
              <a:buChar char="•"/>
            </a:pPr>
            <a:r>
              <a:rPr lang="en-US" sz="2400" dirty="0" smtClean="0"/>
              <a:t>Example:</a:t>
            </a:r>
          </a:p>
          <a:p>
            <a:pPr marL="800100" lvl="1" indent="-342900" algn="l" rtl="0">
              <a:buFont typeface="Arial" pitchFamily="34" charset="0"/>
              <a:buChar char="•"/>
            </a:pPr>
            <a:r>
              <a:rPr lang="en-US" sz="2400" u="sng" dirty="0" smtClean="0">
                <a:solidFill>
                  <a:schemeClr val="tx1"/>
                </a:solidFill>
              </a:rPr>
              <a:t>Slot 1</a:t>
            </a:r>
            <a:r>
              <a:rPr lang="en-US" sz="2400" dirty="0" smtClean="0">
                <a:solidFill>
                  <a:schemeClr val="tx1"/>
                </a:solidFill>
              </a:rPr>
              <a:t>: Node 1 send to node 22 in </a:t>
            </a:r>
            <a:r>
              <a:rPr lang="en-US" sz="2400" u="sng" dirty="0" smtClean="0">
                <a:solidFill>
                  <a:schemeClr val="tx1"/>
                </a:solidFill>
              </a:rPr>
              <a:t>channel 2</a:t>
            </a:r>
            <a:r>
              <a:rPr lang="en-US" sz="2400" dirty="0" smtClean="0">
                <a:solidFill>
                  <a:schemeClr val="tx1"/>
                </a:solidFill>
              </a:rPr>
              <a:t>, rate 48Mbps in stream 3</a:t>
            </a:r>
          </a:p>
          <a:p>
            <a:pPr marL="800100" lvl="1" indent="-342900" algn="l" rtl="0">
              <a:buFont typeface="Arial" pitchFamily="34" charset="0"/>
              <a:buChar char="•"/>
            </a:pPr>
            <a:r>
              <a:rPr lang="en-US" sz="2400" u="sng" dirty="0" smtClean="0">
                <a:solidFill>
                  <a:schemeClr val="tx1"/>
                </a:solidFill>
              </a:rPr>
              <a:t>Slot </a:t>
            </a:r>
            <a:r>
              <a:rPr lang="en-US" sz="2400" u="sng" dirty="0">
                <a:solidFill>
                  <a:schemeClr val="tx1"/>
                </a:solidFill>
              </a:rPr>
              <a:t>1</a:t>
            </a:r>
            <a:r>
              <a:rPr lang="en-US" sz="2400" dirty="0">
                <a:solidFill>
                  <a:schemeClr val="tx1"/>
                </a:solidFill>
              </a:rPr>
              <a:t>: Node </a:t>
            </a:r>
            <a:r>
              <a:rPr lang="en-US" sz="2400" dirty="0" smtClean="0">
                <a:solidFill>
                  <a:schemeClr val="tx1"/>
                </a:solidFill>
              </a:rPr>
              <a:t>10 </a:t>
            </a:r>
            <a:r>
              <a:rPr lang="en-US" sz="2400" dirty="0">
                <a:solidFill>
                  <a:schemeClr val="tx1"/>
                </a:solidFill>
              </a:rPr>
              <a:t>send to node </a:t>
            </a:r>
            <a:r>
              <a:rPr lang="en-US" sz="2400" dirty="0" smtClean="0">
                <a:solidFill>
                  <a:schemeClr val="tx1"/>
                </a:solidFill>
              </a:rPr>
              <a:t>2 </a:t>
            </a:r>
            <a:r>
              <a:rPr lang="en-US" sz="2400" dirty="0">
                <a:solidFill>
                  <a:schemeClr val="tx1"/>
                </a:solidFill>
              </a:rPr>
              <a:t>in </a:t>
            </a:r>
            <a:r>
              <a:rPr lang="en-US" sz="2400" u="sng" dirty="0">
                <a:solidFill>
                  <a:schemeClr val="tx1"/>
                </a:solidFill>
              </a:rPr>
              <a:t>channel </a:t>
            </a:r>
            <a:r>
              <a:rPr lang="en-US" sz="2400" u="sng" dirty="0" smtClean="0">
                <a:solidFill>
                  <a:schemeClr val="tx1"/>
                </a:solidFill>
              </a:rPr>
              <a:t>2</a:t>
            </a:r>
            <a:r>
              <a:rPr lang="en-US" sz="2400" dirty="0" smtClean="0">
                <a:solidFill>
                  <a:schemeClr val="tx1"/>
                </a:solidFill>
              </a:rPr>
              <a:t>, </a:t>
            </a:r>
            <a:r>
              <a:rPr lang="en-US" sz="2400" dirty="0">
                <a:solidFill>
                  <a:schemeClr val="tx1"/>
                </a:solidFill>
              </a:rPr>
              <a:t>rate 6</a:t>
            </a:r>
            <a:r>
              <a:rPr lang="en-US" sz="2400" dirty="0" smtClean="0">
                <a:solidFill>
                  <a:schemeClr val="tx1"/>
                </a:solidFill>
              </a:rPr>
              <a:t>Mbps </a:t>
            </a:r>
            <a:r>
              <a:rPr lang="en-US" sz="2400" dirty="0">
                <a:solidFill>
                  <a:schemeClr val="tx1"/>
                </a:solidFill>
              </a:rPr>
              <a:t>in stream </a:t>
            </a:r>
            <a:r>
              <a:rPr lang="en-US" sz="2400" dirty="0" smtClean="0">
                <a:solidFill>
                  <a:schemeClr val="tx1"/>
                </a:solidFill>
              </a:rPr>
              <a:t>5</a:t>
            </a:r>
            <a:endParaRPr lang="en-US" sz="2400" dirty="0">
              <a:solidFill>
                <a:schemeClr val="tx1"/>
              </a:solidFill>
            </a:endParaRPr>
          </a:p>
          <a:p>
            <a:pPr marL="800100" lvl="1" indent="-342900" algn="l" rtl="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Slot 2: …. </a:t>
            </a:r>
          </a:p>
          <a:p>
            <a:pPr marL="342900" indent="-342900" rtl="0">
              <a:buFont typeface="Arial" pitchFamily="34" charset="0"/>
              <a:buChar char="•"/>
            </a:pPr>
            <a:r>
              <a:rPr lang="en-US" sz="2400" dirty="0" smtClean="0"/>
              <a:t>Compute schedule table from nodes locations in “master” node and transmit it to all nodes</a:t>
            </a:r>
          </a:p>
          <a:p>
            <a:pPr marL="342900" indent="-342900" rtl="0">
              <a:buFont typeface="Arial" pitchFamily="34" charset="0"/>
              <a:buChar char="•"/>
            </a:pPr>
            <a:r>
              <a:rPr lang="en-US" sz="2400" dirty="0" smtClean="0"/>
              <a:t>Nodes follow table for transmit/receive and repeat every time-unit (1 second)</a:t>
            </a: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827584" y="116633"/>
            <a:ext cx="7560840" cy="1008111"/>
          </a:xfrm>
        </p:spPr>
        <p:txBody>
          <a:bodyPr/>
          <a:lstStyle/>
          <a:p>
            <a:pPr marL="342900" indent="-342900" rtl="0"/>
            <a:r>
              <a:rPr lang="en-US" sz="3600" dirty="0" smtClean="0"/>
              <a:t>Solution sketch – Time division</a:t>
            </a:r>
            <a:endParaRPr lang="en-US" sz="3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Footer Placeholder 3"/>
          <p:cNvSpPr txBox="1">
            <a:spLocks/>
          </p:cNvSpPr>
          <p:nvPr/>
        </p:nvSpPr>
        <p:spPr>
          <a:xfrm>
            <a:off x="5652120" y="6237312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he-IL"/>
            </a:defPPr>
            <a:lvl1pPr marL="0" algn="l" defTabSz="914400" rtl="1" eaLnBrk="1" latinLnBrk="0" hangingPunct="1">
              <a:defRPr sz="11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DDBF7CC1-964C-4779-8AE7-5C6996B34255}" type="slidenum">
              <a:rPr lang="he-IL" smtClean="0"/>
              <a:pPr algn="r"/>
              <a:t>11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508610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11560" y="1196752"/>
            <a:ext cx="8208912" cy="2952328"/>
          </a:xfrm>
        </p:spPr>
        <p:txBody>
          <a:bodyPr>
            <a:noAutofit/>
          </a:bodyPr>
          <a:lstStyle/>
          <a:p>
            <a:pPr rtl="0"/>
            <a:r>
              <a:rPr lang="en-US" sz="3200" u="sng" dirty="0" smtClean="0"/>
              <a:t>Protocol (Graph) </a:t>
            </a:r>
            <a:r>
              <a:rPr lang="en-US" sz="3200" u="sng" dirty="0" smtClean="0"/>
              <a:t>model </a:t>
            </a:r>
          </a:p>
          <a:p>
            <a:pPr marL="342900" indent="-342900" rtl="0">
              <a:buFont typeface="Arial" pitchFamily="34" charset="0"/>
              <a:buChar char="•"/>
            </a:pPr>
            <a:r>
              <a:rPr lang="en-US" sz="3200" dirty="0" smtClean="0"/>
              <a:t>Interference radius - only those who can sense (“listen”) </a:t>
            </a:r>
          </a:p>
          <a:p>
            <a:pPr marL="342900" indent="-342900" rtl="0">
              <a:buFont typeface="Arial" pitchFamily="34" charset="0"/>
              <a:buChar char="•"/>
            </a:pPr>
            <a:r>
              <a:rPr lang="en-US" sz="3200" dirty="0" smtClean="0"/>
              <a:t>But actual signal goes beyond this range!</a:t>
            </a:r>
            <a:endParaRPr lang="en-US" sz="3000" dirty="0" smtClean="0"/>
          </a:p>
          <a:p>
            <a:pPr marL="342900" indent="-342900" rtl="0">
              <a:buFont typeface="Arial" pitchFamily="34" charset="0"/>
              <a:buChar char="•"/>
            </a:pPr>
            <a:endParaRPr lang="en-US" sz="3000" dirty="0" smtClean="0"/>
          </a:p>
          <a:p>
            <a:pPr marL="342900" indent="-342900" rtl="0">
              <a:buFont typeface="Arial" pitchFamily="34" charset="0"/>
              <a:buChar char="•"/>
            </a:pPr>
            <a:endParaRPr lang="en-US" sz="3000" dirty="0"/>
          </a:p>
          <a:p>
            <a:pPr marL="342900" indent="-342900" rtl="0">
              <a:buFont typeface="Arial" pitchFamily="34" charset="0"/>
              <a:buChar char="•"/>
            </a:pPr>
            <a:endParaRPr lang="en-US" sz="3000" dirty="0" smtClean="0"/>
          </a:p>
          <a:p>
            <a:pPr lvl="1" algn="l" rtl="0"/>
            <a:endParaRPr lang="en-US" sz="3000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827584" y="116633"/>
            <a:ext cx="7560840" cy="1008111"/>
          </a:xfrm>
        </p:spPr>
        <p:txBody>
          <a:bodyPr/>
          <a:lstStyle/>
          <a:p>
            <a:pPr marL="342900" indent="-342900" rtl="0"/>
            <a:r>
              <a:rPr lang="en-US" sz="3600" dirty="0" smtClean="0"/>
              <a:t>Wireless interference model</a:t>
            </a:r>
            <a:endParaRPr lang="en-US" sz="3600" dirty="0"/>
          </a:p>
        </p:txBody>
      </p:sp>
      <p:sp>
        <p:nvSpPr>
          <p:cNvPr id="4" name="Oval 3"/>
          <p:cNvSpPr/>
          <p:nvPr/>
        </p:nvSpPr>
        <p:spPr>
          <a:xfrm>
            <a:off x="1315848" y="3471391"/>
            <a:ext cx="4220047" cy="3300327"/>
          </a:xfrm>
          <a:prstGeom prst="ellipse">
            <a:avLst/>
          </a:prstGeom>
          <a:solidFill>
            <a:schemeClr val="accent5">
              <a:lumMod val="60000"/>
              <a:lumOff val="40000"/>
              <a:alpha val="52000"/>
            </a:schemeClr>
          </a:solidFill>
          <a:effectLst>
            <a:reflection stA="0" endPos="6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5" name="Oval 4"/>
          <p:cNvSpPr/>
          <p:nvPr/>
        </p:nvSpPr>
        <p:spPr>
          <a:xfrm>
            <a:off x="1837199" y="3891398"/>
            <a:ext cx="3168353" cy="2420519"/>
          </a:xfrm>
          <a:prstGeom prst="ellipse">
            <a:avLst/>
          </a:prstGeom>
          <a:solidFill>
            <a:schemeClr val="accent1">
              <a:lumMod val="60000"/>
              <a:lumOff val="40000"/>
              <a:alpha val="70000"/>
            </a:schemeClr>
          </a:solidFill>
          <a:effectLst>
            <a:reflection stA="0" endPos="6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7" name="Oval 6"/>
          <p:cNvSpPr/>
          <p:nvPr/>
        </p:nvSpPr>
        <p:spPr>
          <a:xfrm>
            <a:off x="3345016" y="5112374"/>
            <a:ext cx="187553" cy="1229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2946841" y="5210698"/>
            <a:ext cx="509510" cy="981284"/>
          </a:xfrm>
          <a:prstGeom prst="straightConnector1">
            <a:avLst/>
          </a:prstGeom>
          <a:ln w="539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532569" y="5209622"/>
            <a:ext cx="1078431" cy="1304544"/>
          </a:xfrm>
          <a:prstGeom prst="straightConnector1">
            <a:avLst/>
          </a:prstGeom>
          <a:ln w="53975">
            <a:solidFill>
              <a:schemeClr val="accent5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821959" y="5290030"/>
            <a:ext cx="1623714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b="1" dirty="0" smtClean="0"/>
              <a:t>Transmission </a:t>
            </a:r>
          </a:p>
          <a:p>
            <a:pPr algn="ctr"/>
            <a:r>
              <a:rPr lang="en-US" b="1" dirty="0" smtClean="0"/>
              <a:t>radius</a:t>
            </a:r>
            <a:endParaRPr lang="he-IL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3600845" y="5013176"/>
            <a:ext cx="1547219" cy="92333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b="1" i="1" dirty="0" smtClean="0"/>
              <a:t>Interference</a:t>
            </a:r>
          </a:p>
          <a:p>
            <a:pPr algn="ctr"/>
            <a:r>
              <a:rPr lang="en-US" b="1" i="1" dirty="0" smtClean="0"/>
              <a:t> </a:t>
            </a:r>
            <a:r>
              <a:rPr lang="en-US" b="1" i="1" dirty="0" smtClean="0"/>
              <a:t>radius</a:t>
            </a:r>
            <a:endParaRPr lang="en-US" b="1" i="1" dirty="0" smtClean="0"/>
          </a:p>
          <a:p>
            <a:pPr algn="ctr"/>
            <a:r>
              <a:rPr lang="en-US" b="1" i="1" dirty="0"/>
              <a:t> </a:t>
            </a:r>
            <a:endParaRPr lang="he-IL" b="1" i="1" dirty="0"/>
          </a:p>
        </p:txBody>
      </p:sp>
      <p:cxnSp>
        <p:nvCxnSpPr>
          <p:cNvPr id="22" name="Straight Arrow Connector 21"/>
          <p:cNvCxnSpPr>
            <a:stCxn id="7" idx="0"/>
          </p:cNvCxnSpPr>
          <p:nvPr/>
        </p:nvCxnSpPr>
        <p:spPr>
          <a:xfrm flipV="1">
            <a:off x="3438793" y="4077072"/>
            <a:ext cx="5021639" cy="1035302"/>
          </a:xfrm>
          <a:prstGeom prst="straightConnector1">
            <a:avLst/>
          </a:prstGeom>
          <a:ln w="41275">
            <a:gradFill>
              <a:gsLst>
                <a:gs pos="0">
                  <a:schemeClr val="tx1"/>
                </a:gs>
                <a:gs pos="73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709805" y="4497942"/>
            <a:ext cx="1547219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b="1" dirty="0" smtClean="0"/>
              <a:t>Actual</a:t>
            </a:r>
          </a:p>
          <a:p>
            <a:pPr algn="ctr"/>
            <a:r>
              <a:rPr lang="en-US" b="1" dirty="0" smtClean="0"/>
              <a:t>Interference</a:t>
            </a:r>
            <a:endParaRPr lang="he-IL" b="1" dirty="0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7" name="Footer Placeholder 3"/>
          <p:cNvSpPr txBox="1">
            <a:spLocks/>
          </p:cNvSpPr>
          <p:nvPr/>
        </p:nvSpPr>
        <p:spPr>
          <a:xfrm>
            <a:off x="5652120" y="6237312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he-IL"/>
            </a:defPPr>
            <a:lvl1pPr marL="0" algn="l" defTabSz="914400" rtl="1" eaLnBrk="1" latinLnBrk="0" hangingPunct="1">
              <a:defRPr sz="11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DDBF7CC1-964C-4779-8AE7-5C6996B34255}" type="slidenum">
              <a:rPr lang="he-IL" smtClean="0"/>
              <a:pPr algn="r"/>
              <a:t>12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51539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125" b="89844" l="0" r="100000">
                        <a14:foregroundMark x1="42969" y1="38281" x2="42969" y2="38281"/>
                        <a14:foregroundMark x1="75000" y1="45313" x2="75000" y2="45313"/>
                        <a14:foregroundMark x1="60156" y1="58594" x2="60156" y2="58594"/>
                        <a14:foregroundMark x1="50000" y1="75781" x2="50000" y2="75781"/>
                        <a14:backgroundMark x1="15625" y1="82031" x2="15625" y2="82031"/>
                        <a14:backgroundMark x1="21875" y1="78906" x2="21875" y2="78906"/>
                        <a14:backgroundMark x1="20313" y1="73438" x2="11719" y2="73438"/>
                        <a14:backgroundMark x1="14844" y1="78906" x2="14844" y2="789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 flipV="1">
            <a:off x="6869048" y="4987587"/>
            <a:ext cx="1806768" cy="18579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125" b="89844" l="0" r="100000">
                        <a14:foregroundMark x1="42969" y1="38281" x2="42969" y2="38281"/>
                        <a14:foregroundMark x1="75000" y1="45313" x2="75000" y2="45313"/>
                        <a14:foregroundMark x1="60156" y1="58594" x2="60156" y2="58594"/>
                        <a14:foregroundMark x1="50000" y1="75781" x2="50000" y2="75781"/>
                        <a14:backgroundMark x1="15625" y1="82031" x2="15625" y2="82031"/>
                        <a14:backgroundMark x1="21875" y1="78906" x2="21875" y2="78906"/>
                        <a14:backgroundMark x1="20313" y1="73438" x2="11719" y2="73438"/>
                        <a14:backgroundMark x1="14844" y1="78906" x2="14844" y2="789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 flipV="1">
            <a:off x="6836051" y="3691443"/>
            <a:ext cx="1806768" cy="18579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467544" y="764704"/>
            <a:ext cx="8208912" cy="2952328"/>
          </a:xfrm>
        </p:spPr>
        <p:txBody>
          <a:bodyPr>
            <a:noAutofit/>
          </a:bodyPr>
          <a:lstStyle/>
          <a:p>
            <a:pPr rtl="0"/>
            <a:r>
              <a:rPr lang="en-US" sz="3200" u="sng" dirty="0" smtClean="0"/>
              <a:t>Example</a:t>
            </a:r>
          </a:p>
          <a:p>
            <a:pPr marL="342900" indent="-342900" rtl="0">
              <a:buFont typeface="Arial" pitchFamily="34" charset="0"/>
              <a:buChar char="•"/>
            </a:pPr>
            <a:r>
              <a:rPr lang="en-US" sz="3200" dirty="0" smtClean="0"/>
              <a:t>Node A sends to B</a:t>
            </a:r>
          </a:p>
          <a:p>
            <a:pPr marL="342900" indent="-342900" rtl="0">
              <a:buFont typeface="Arial" pitchFamily="34" charset="0"/>
              <a:buChar char="•"/>
            </a:pPr>
            <a:r>
              <a:rPr lang="en-US" sz="3200" dirty="0" smtClean="0"/>
              <a:t>Node C sends to D</a:t>
            </a:r>
          </a:p>
          <a:p>
            <a:pPr marL="342900" indent="-342900" rtl="0">
              <a:buFont typeface="Arial" pitchFamily="34" charset="0"/>
              <a:buChar char="•"/>
            </a:pPr>
            <a:r>
              <a:rPr lang="en-US" sz="3200" dirty="0" smtClean="0"/>
              <a:t>Node C/D can’t “hear” A</a:t>
            </a:r>
          </a:p>
          <a:p>
            <a:pPr marL="342900" indent="-342900" rtl="0">
              <a:buFont typeface="Arial" pitchFamily="34" charset="0"/>
              <a:buChar char="•"/>
            </a:pPr>
            <a:r>
              <a:rPr lang="en-US" sz="3200" dirty="0" smtClean="0"/>
              <a:t>Node A/B can’t “hear" C</a:t>
            </a:r>
          </a:p>
          <a:p>
            <a:pPr marL="342900" indent="-342900" rtl="0">
              <a:buFont typeface="Arial" pitchFamily="34" charset="0"/>
              <a:buChar char="•"/>
            </a:pPr>
            <a:r>
              <a:rPr lang="en-US" sz="3200" dirty="0" smtClean="0"/>
              <a:t>Transmission can be done in the </a:t>
            </a:r>
          </a:p>
          <a:p>
            <a:pPr rtl="0"/>
            <a:r>
              <a:rPr lang="en-US" sz="3200" dirty="0" smtClean="0"/>
              <a:t>Same time</a:t>
            </a:r>
          </a:p>
          <a:p>
            <a:pPr rtl="0"/>
            <a:r>
              <a:rPr lang="en-US" sz="3200" dirty="0" smtClean="0"/>
              <a:t>But: actually interference </a:t>
            </a:r>
          </a:p>
          <a:p>
            <a:pPr rtl="0"/>
            <a:r>
              <a:rPr lang="en-US" sz="3200" dirty="0" smtClean="0"/>
              <a:t>Continues beyond range!</a:t>
            </a:r>
            <a:endParaRPr lang="en-US" sz="3000" dirty="0" smtClean="0"/>
          </a:p>
          <a:p>
            <a:pPr marL="342900" indent="-342900" rtl="0">
              <a:buFont typeface="Arial" pitchFamily="34" charset="0"/>
              <a:buChar char="•"/>
            </a:pPr>
            <a:endParaRPr lang="en-US" sz="3000" dirty="0" smtClean="0"/>
          </a:p>
          <a:p>
            <a:pPr marL="342900" indent="-342900" rtl="0">
              <a:buFont typeface="Arial" pitchFamily="34" charset="0"/>
              <a:buChar char="•"/>
            </a:pPr>
            <a:endParaRPr lang="en-US" sz="3000" dirty="0"/>
          </a:p>
          <a:p>
            <a:pPr marL="342900" indent="-342900" rtl="0">
              <a:buFont typeface="Arial" pitchFamily="34" charset="0"/>
              <a:buChar char="•"/>
            </a:pPr>
            <a:endParaRPr lang="en-US" sz="3000" dirty="0" smtClean="0"/>
          </a:p>
          <a:p>
            <a:pPr lvl="1" algn="l" rtl="0"/>
            <a:endParaRPr lang="en-US" sz="3000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827584" y="116633"/>
            <a:ext cx="7560840" cy="1008111"/>
          </a:xfrm>
        </p:spPr>
        <p:txBody>
          <a:bodyPr/>
          <a:lstStyle/>
          <a:p>
            <a:pPr marL="342900" indent="-342900" rtl="0"/>
            <a:r>
              <a:rPr lang="en-US" sz="3600" dirty="0" smtClean="0"/>
              <a:t>Wireless interference model</a:t>
            </a:r>
            <a:endParaRPr lang="en-US" sz="3600" dirty="0"/>
          </a:p>
        </p:txBody>
      </p:sp>
      <p:sp>
        <p:nvSpPr>
          <p:cNvPr id="7" name="Oval 6"/>
          <p:cNvSpPr/>
          <p:nvPr/>
        </p:nvSpPr>
        <p:spPr>
          <a:xfrm>
            <a:off x="7101614" y="4490283"/>
            <a:ext cx="187553" cy="1229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1" name="Oval 30"/>
          <p:cNvSpPr/>
          <p:nvPr/>
        </p:nvSpPr>
        <p:spPr>
          <a:xfrm>
            <a:off x="7087236" y="5900516"/>
            <a:ext cx="187553" cy="1229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2" name="Oval 31"/>
          <p:cNvSpPr/>
          <p:nvPr/>
        </p:nvSpPr>
        <p:spPr>
          <a:xfrm>
            <a:off x="8173609" y="4542224"/>
            <a:ext cx="187553" cy="1229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3" name="Oval 32"/>
          <p:cNvSpPr/>
          <p:nvPr/>
        </p:nvSpPr>
        <p:spPr>
          <a:xfrm>
            <a:off x="8263160" y="5867072"/>
            <a:ext cx="187553" cy="1229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5" name="TextBox 34"/>
          <p:cNvSpPr txBox="1"/>
          <p:nvPr/>
        </p:nvSpPr>
        <p:spPr>
          <a:xfrm>
            <a:off x="6804248" y="5732340"/>
            <a:ext cx="32573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D</a:t>
            </a:r>
            <a:endParaRPr lang="he-IL" dirty="0"/>
          </a:p>
        </p:txBody>
      </p:sp>
      <p:sp>
        <p:nvSpPr>
          <p:cNvPr id="47" name="TextBox 46"/>
          <p:cNvSpPr txBox="1"/>
          <p:nvPr/>
        </p:nvSpPr>
        <p:spPr>
          <a:xfrm>
            <a:off x="8397454" y="4418385"/>
            <a:ext cx="32092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A</a:t>
            </a:r>
            <a:endParaRPr lang="he-IL" dirty="0"/>
          </a:p>
        </p:txBody>
      </p:sp>
      <p:sp>
        <p:nvSpPr>
          <p:cNvPr id="48" name="TextBox 47"/>
          <p:cNvSpPr txBox="1"/>
          <p:nvPr/>
        </p:nvSpPr>
        <p:spPr>
          <a:xfrm>
            <a:off x="8430472" y="5709568"/>
            <a:ext cx="32092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C</a:t>
            </a:r>
            <a:endParaRPr lang="he-IL" dirty="0"/>
          </a:p>
        </p:txBody>
      </p:sp>
      <p:sp>
        <p:nvSpPr>
          <p:cNvPr id="49" name="TextBox 48"/>
          <p:cNvSpPr txBox="1"/>
          <p:nvPr/>
        </p:nvSpPr>
        <p:spPr>
          <a:xfrm>
            <a:off x="6832224" y="4367082"/>
            <a:ext cx="314509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B</a:t>
            </a:r>
            <a:endParaRPr lang="he-IL" dirty="0"/>
          </a:p>
        </p:txBody>
      </p:sp>
      <p:sp>
        <p:nvSpPr>
          <p:cNvPr id="52" name="Footer Placeholder 3"/>
          <p:cNvSpPr txBox="1">
            <a:spLocks/>
          </p:cNvSpPr>
          <p:nvPr/>
        </p:nvSpPr>
        <p:spPr>
          <a:xfrm>
            <a:off x="5652120" y="6237312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he-IL"/>
            </a:defPPr>
            <a:lvl1pPr marL="0" algn="l" defTabSz="914400" rtl="1" eaLnBrk="1" latinLnBrk="0" hangingPunct="1">
              <a:defRPr sz="11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DDBF7CC1-964C-4779-8AE7-5C6996B34255}" type="slidenum">
              <a:rPr lang="he-IL" smtClean="0"/>
              <a:pPr algn="r"/>
              <a:t>13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933757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Subtitle 1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611560" y="1196752"/>
                <a:ext cx="8208912" cy="2952328"/>
              </a:xfrm>
            </p:spPr>
            <p:txBody>
              <a:bodyPr>
                <a:noAutofit/>
              </a:bodyPr>
              <a:lstStyle/>
              <a:p>
                <a:pPr rtl="0"/>
                <a:r>
                  <a:rPr lang="en-US" sz="3200" u="sng" dirty="0" smtClean="0"/>
                  <a:t>Signal-to-Interference-and-Noise (SINR) Ratio model</a:t>
                </a:r>
              </a:p>
              <a:p>
                <a:pPr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/>
                        </a:rPr>
                        <m:t>𝑆𝐼𝑁𝑅</m:t>
                      </m:r>
                      <m:d>
                        <m:dPr>
                          <m:ctrlPr>
                            <a:rPr lang="en-US" sz="3200" i="1">
                              <a:latin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3200">
                              <a:latin typeface="Cambria Math"/>
                            </a:rPr>
                            <m:t>u</m:t>
                          </m:r>
                          <m:r>
                            <a:rPr lang="en-US" sz="3200">
                              <a:latin typeface="Cambria Math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en-US" sz="3200">
                              <a:latin typeface="Cambria Math"/>
                            </a:rPr>
                            <m:t>v</m:t>
                          </m:r>
                          <m:r>
                            <a:rPr lang="en-US" sz="3200">
                              <a:latin typeface="Cambria Math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en-US" sz="3200">
                              <a:latin typeface="Cambria Math"/>
                            </a:rPr>
                            <m:t>St</m:t>
                          </m:r>
                        </m:e>
                      </m:d>
                      <m:r>
                        <a:rPr lang="en-US" sz="32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3200" i="1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32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latin typeface="Cambria Math"/>
                                </a:rPr>
                                <m:t>𝑃</m:t>
                              </m:r>
                              <m:r>
                                <a:rPr lang="en-US" sz="3200" i="1">
                                  <a:latin typeface="Cambria Math"/>
                                </a:rPr>
                                <m:t>/</m:t>
                              </m:r>
                              <m:r>
                                <a:rPr lang="en-US" sz="3200" i="1">
                                  <a:latin typeface="Cambria Math"/>
                                </a:rPr>
                                <m:t>𝑑</m:t>
                              </m:r>
                              <m:r>
                                <a:rPr lang="en-US" sz="3200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3200" i="1">
                                  <a:latin typeface="Cambria Math"/>
                                </a:rPr>
                                <m:t>𝑢</m:t>
                              </m:r>
                              <m:r>
                                <a:rPr lang="en-US" sz="32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3200" i="1">
                                  <a:latin typeface="Cambria Math"/>
                                </a:rPr>
                                <m:t>𝑣</m:t>
                              </m:r>
                              <m:r>
                                <a:rPr lang="en-US" sz="3200" i="1">
                                  <a:latin typeface="Cambria Math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3200" i="1">
                                  <a:latin typeface="Cambria Math"/>
                                </a:rPr>
                                <m:t>∝</m:t>
                              </m:r>
                            </m:sup>
                          </m:sSup>
                        </m:num>
                        <m:den>
                          <m:r>
                            <a:rPr lang="en-US" sz="3200" i="1">
                              <a:latin typeface="Cambria Math"/>
                            </a:rPr>
                            <m:t>𝑁</m:t>
                          </m:r>
                          <m:r>
                            <a:rPr lang="en-US" sz="3200" i="1">
                              <a:latin typeface="Cambria Math"/>
                            </a:rPr>
                            <m:t>+</m:t>
                          </m:r>
                          <m:nary>
                            <m:naryPr>
                              <m:chr m:val="∑"/>
                              <m:limLoc m:val="undOvr"/>
                              <m:ctrlPr>
                                <a:rPr lang="en-US" sz="3200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en-US" sz="3200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sz="3200" i="1">
                                  <a:latin typeface="Cambria Math"/>
                                </a:rPr>
                                <m:t>∈</m:t>
                              </m:r>
                              <m:r>
                                <a:rPr lang="en-US" sz="3200" i="1">
                                  <a:latin typeface="Cambria Math"/>
                                </a:rPr>
                                <m:t>𝑆𝑡</m:t>
                              </m:r>
                              <m:r>
                                <a:rPr lang="en-US" sz="3200" i="1">
                                  <a:latin typeface="Cambria Math"/>
                                </a:rPr>
                                <m:t>\</m:t>
                              </m:r>
                              <m:r>
                                <a:rPr lang="en-US" sz="3200" i="1">
                                  <a:latin typeface="Cambria Math"/>
                                </a:rPr>
                                <m:t>𝑢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sz="32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i="1">
                                      <a:latin typeface="Cambria Math"/>
                                    </a:rPr>
                                    <m:t>𝑃</m:t>
                                  </m:r>
                                  <m:r>
                                    <a:rPr lang="en-US" sz="3200" i="1">
                                      <a:latin typeface="Cambria Math"/>
                                    </a:rPr>
                                    <m:t>/</m:t>
                                  </m:r>
                                  <m:r>
                                    <a:rPr lang="en-US" sz="3200" i="1">
                                      <a:latin typeface="Cambria Math"/>
                                    </a:rPr>
                                    <m:t>𝑑</m:t>
                                  </m:r>
                                  <m:r>
                                    <a:rPr lang="en-US" sz="3200" i="1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sz="3200" i="1"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en-US" sz="3200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latin typeface="Cambria Math"/>
                                    </a:rPr>
                                    <m:t>𝑣</m:t>
                                  </m:r>
                                  <m:r>
                                    <a:rPr lang="en-US" sz="3200" i="1">
                                      <a:latin typeface="Cambria Math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sz="3200" i="1">
                                      <a:latin typeface="Cambria Math"/>
                                    </a:rPr>
                                    <m:t>∝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sz="3200" u="sng" dirty="0" smtClean="0"/>
              </a:p>
              <a:p>
                <a:pPr marL="342900" indent="-342900" rtl="0">
                  <a:buFont typeface="Arial" pitchFamily="34" charset="0"/>
                  <a:buChar char="•"/>
                </a:pPr>
                <a:endParaRPr lang="en-US" sz="3200" dirty="0" smtClean="0"/>
              </a:p>
              <a:p>
                <a:pPr marL="342900" indent="-342900" rtl="0">
                  <a:buFont typeface="Arial" pitchFamily="34" charset="0"/>
                  <a:buChar char="•"/>
                </a:pPr>
                <a:r>
                  <a:rPr lang="en-US" sz="3000" dirty="0" smtClean="0"/>
                  <a:t>Message succeeds if SINR(</a:t>
                </a:r>
                <a:r>
                  <a:rPr lang="en-US" sz="3000" dirty="0" err="1" smtClean="0"/>
                  <a:t>u,v,St</a:t>
                </a:r>
                <a:r>
                  <a:rPr lang="en-US" sz="3000" dirty="0" smtClean="0"/>
                  <a:t>) &gt; </a:t>
                </a:r>
                <a:r>
                  <a:rPr lang="el-GR" sz="3000" dirty="0" smtClean="0"/>
                  <a:t>β</a:t>
                </a:r>
                <a:r>
                  <a:rPr lang="en-US" sz="2400" baseline="-25000" dirty="0" smtClean="0"/>
                  <a:t>m</a:t>
                </a:r>
                <a:endParaRPr lang="en-US" sz="3000" baseline="-25000" dirty="0" smtClean="0"/>
              </a:p>
              <a:p>
                <a:pPr marL="342900" indent="-342900" rtl="0">
                  <a:buFont typeface="Arial" pitchFamily="34" charset="0"/>
                  <a:buChar char="•"/>
                </a:pPr>
                <a:r>
                  <a:rPr lang="en-US" dirty="0" smtClean="0"/>
                  <a:t>P - transmission power</a:t>
                </a:r>
              </a:p>
              <a:p>
                <a:pPr marL="342900" indent="-342900" rtl="0">
                  <a:buFont typeface="Arial" pitchFamily="34" charset="0"/>
                  <a:buChar char="•"/>
                </a:pPr>
                <a:r>
                  <a:rPr lang="en-US" sz="2000" i="1" dirty="0" smtClean="0"/>
                  <a:t>d(</a:t>
                </a:r>
                <a:r>
                  <a:rPr lang="en-US" sz="2000" i="1" dirty="0" err="1" smtClean="0"/>
                  <a:t>u,v</a:t>
                </a:r>
                <a:r>
                  <a:rPr lang="en-US" sz="2000" i="1" dirty="0" smtClean="0"/>
                  <a:t>) </a:t>
                </a:r>
                <a:r>
                  <a:rPr lang="en-US" sz="2000" dirty="0" smtClean="0"/>
                  <a:t>– distance between node u and v</a:t>
                </a:r>
              </a:p>
              <a:p>
                <a:pPr marL="342900" indent="-342900" rtl="0">
                  <a:buFont typeface="Arial" pitchFamily="34" charset="0"/>
                  <a:buChar char="•"/>
                </a:pPr>
                <a:r>
                  <a:rPr lang="en-US" sz="2000" dirty="0" smtClean="0"/>
                  <a:t>N – thermal noise</a:t>
                </a:r>
              </a:p>
              <a:p>
                <a:pPr marL="342900" indent="-342900" rtl="0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∝</m:t>
                    </m:r>
                  </m:oMath>
                </a14:m>
                <a:r>
                  <a:rPr lang="en-US" sz="2000" dirty="0" smtClean="0"/>
                  <a:t> - signal decay exponent (usually 2-6)</a:t>
                </a:r>
              </a:p>
              <a:p>
                <a:pPr marL="342900" indent="-342900" rtl="0">
                  <a:buFont typeface="Arial" pitchFamily="34" charset="0"/>
                  <a:buChar char="•"/>
                </a:pPr>
                <a:r>
                  <a:rPr lang="el-GR" sz="1600" dirty="0" smtClean="0"/>
                  <a:t>β</a:t>
                </a:r>
                <a:r>
                  <a:rPr lang="en-US" sz="1600" baseline="-25000" dirty="0" smtClean="0"/>
                  <a:t>m</a:t>
                </a:r>
                <a:r>
                  <a:rPr lang="en-US" sz="1600" dirty="0" smtClean="0"/>
                  <a:t> </a:t>
                </a:r>
                <a:r>
                  <a:rPr lang="en-US" sz="2000" dirty="0" smtClean="0"/>
                  <a:t>– minimum SNR for modulation scheme</a:t>
                </a:r>
                <a:endParaRPr lang="en-US" sz="2000" dirty="0"/>
              </a:p>
              <a:p>
                <a:pPr marL="342900" indent="-342900" rtl="0">
                  <a:buFont typeface="Arial" pitchFamily="34" charset="0"/>
                  <a:buChar char="•"/>
                </a:pPr>
                <a:endParaRPr lang="en-US" sz="3000" dirty="0" smtClean="0"/>
              </a:p>
              <a:p>
                <a:pPr lvl="1" algn="l" rtl="0"/>
                <a:endParaRPr lang="en-US" sz="3000" dirty="0"/>
              </a:p>
            </p:txBody>
          </p:sp>
        </mc:Choice>
        <mc:Fallback xmlns="">
          <p:sp>
            <p:nvSpPr>
              <p:cNvPr id="2" name="Sub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611560" y="1196752"/>
                <a:ext cx="8208912" cy="2952328"/>
              </a:xfrm>
              <a:blipFill rotWithShape="1">
                <a:blip r:embed="rId2"/>
                <a:stretch>
                  <a:fillRect l="-2227" t="-2680" b="-134021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827584" y="116633"/>
            <a:ext cx="7560840" cy="1008111"/>
          </a:xfrm>
        </p:spPr>
        <p:txBody>
          <a:bodyPr/>
          <a:lstStyle/>
          <a:p>
            <a:pPr marL="342900" indent="-342900" rtl="0"/>
            <a:r>
              <a:rPr lang="en-US" sz="3600" dirty="0" smtClean="0"/>
              <a:t>Wireless interference model</a:t>
            </a:r>
            <a:endParaRPr lang="en-US" sz="3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7" name="Footer Placeholder 3"/>
          <p:cNvSpPr txBox="1">
            <a:spLocks/>
          </p:cNvSpPr>
          <p:nvPr/>
        </p:nvSpPr>
        <p:spPr>
          <a:xfrm>
            <a:off x="5652120" y="6237312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he-IL"/>
            </a:defPPr>
            <a:lvl1pPr marL="0" algn="l" defTabSz="914400" rtl="1" eaLnBrk="1" latinLnBrk="0" hangingPunct="1">
              <a:defRPr sz="11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DDBF7CC1-964C-4779-8AE7-5C6996B34255}" type="slidenum">
              <a:rPr lang="he-IL" smtClean="0"/>
              <a:pPr algn="r"/>
              <a:t>14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858844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11559" y="908720"/>
            <a:ext cx="8393361" cy="2952328"/>
          </a:xfrm>
        </p:spPr>
        <p:txBody>
          <a:bodyPr>
            <a:noAutofit/>
          </a:bodyPr>
          <a:lstStyle/>
          <a:p>
            <a:pPr marL="342900" indent="-342900" rtl="0">
              <a:buFont typeface="Arial" pitchFamily="34" charset="0"/>
              <a:buChar char="•"/>
            </a:pPr>
            <a:r>
              <a:rPr lang="en-US" sz="3200" dirty="0" smtClean="0"/>
              <a:t>NP Hard </a:t>
            </a:r>
            <a:r>
              <a:rPr lang="en-US" sz="3200" dirty="0" smtClean="0"/>
              <a:t>problem in general </a:t>
            </a:r>
            <a:endParaRPr lang="en-US" sz="3200" dirty="0" smtClean="0"/>
          </a:p>
          <a:p>
            <a:pPr marL="342900" indent="-342900" rtl="0">
              <a:buFont typeface="Arial" pitchFamily="34" charset="0"/>
              <a:buChar char="•"/>
            </a:pPr>
            <a:r>
              <a:rPr lang="en-US" sz="3200" dirty="0" smtClean="0"/>
              <a:t>Formalize constraints:</a:t>
            </a:r>
          </a:p>
          <a:p>
            <a:pPr marL="800100" lvl="1" indent="-342900" algn="l" rtl="0">
              <a:buFont typeface="Arial" pitchFamily="34" charset="0"/>
              <a:buChar char="•"/>
            </a:pPr>
            <a:r>
              <a:rPr lang="en-US" sz="3000" dirty="0" smtClean="0">
                <a:solidFill>
                  <a:schemeClr val="tx1"/>
                </a:solidFill>
              </a:rPr>
              <a:t>Flow in equals flow out</a:t>
            </a:r>
          </a:p>
          <a:p>
            <a:pPr marL="800100" lvl="1" indent="-342900" algn="l" rtl="0">
              <a:buFont typeface="Arial" pitchFamily="34" charset="0"/>
              <a:buChar char="•"/>
            </a:pPr>
            <a:r>
              <a:rPr lang="en-US" sz="3000" dirty="0" smtClean="0">
                <a:solidFill>
                  <a:schemeClr val="tx1"/>
                </a:solidFill>
              </a:rPr>
              <a:t>Radio is not used simultaneously for transmit and receive and not used in more than one channel</a:t>
            </a:r>
          </a:p>
          <a:p>
            <a:pPr marL="800100" lvl="1" indent="-342900" algn="l" rtl="0">
              <a:buFont typeface="Arial" pitchFamily="34" charset="0"/>
              <a:buChar char="•"/>
            </a:pPr>
            <a:r>
              <a:rPr lang="en-US" sz="3000" dirty="0" smtClean="0">
                <a:solidFill>
                  <a:schemeClr val="tx1"/>
                </a:solidFill>
              </a:rPr>
              <a:t>Flow is smaller or equal edge capacity</a:t>
            </a:r>
          </a:p>
          <a:p>
            <a:pPr marL="800100" lvl="1" indent="-342900" algn="l" rtl="0">
              <a:buFont typeface="Arial" pitchFamily="34" charset="0"/>
              <a:buChar char="•"/>
            </a:pPr>
            <a:r>
              <a:rPr lang="en-US" sz="3000" dirty="0" smtClean="0">
                <a:solidFill>
                  <a:schemeClr val="tx1"/>
                </a:solidFill>
              </a:rPr>
              <a:t>No conflict between transmitting nodes - by interfering edges induces by graph </a:t>
            </a:r>
            <a:r>
              <a:rPr lang="en-US" sz="3000" u="sng" dirty="0" smtClean="0">
                <a:solidFill>
                  <a:schemeClr val="tx1"/>
                </a:solidFill>
              </a:rPr>
              <a:t>interference model </a:t>
            </a:r>
            <a:r>
              <a:rPr lang="en-US" sz="2400" dirty="0" smtClean="0">
                <a:solidFill>
                  <a:schemeClr val="tx1"/>
                </a:solidFill>
              </a:rPr>
              <a:t>(adjusted for WiFi- both ends transmit and multiple MCS)</a:t>
            </a:r>
            <a:endParaRPr lang="en-US" sz="2400" dirty="0" smtClean="0">
              <a:solidFill>
                <a:schemeClr val="tx1"/>
              </a:solidFill>
            </a:endParaRPr>
          </a:p>
          <a:p>
            <a:pPr marL="342900" indent="-342900" rtl="0">
              <a:buFont typeface="Arial" pitchFamily="34" charset="0"/>
              <a:buChar char="•"/>
            </a:pPr>
            <a:endParaRPr lang="en-US" sz="3200" dirty="0" smtClean="0"/>
          </a:p>
          <a:p>
            <a:pPr marL="342900" indent="-342900" rtl="0">
              <a:buFont typeface="Arial" pitchFamily="34" charset="0"/>
              <a:buChar char="•"/>
            </a:pPr>
            <a:endParaRPr lang="en-US" sz="3000" dirty="0" smtClean="0"/>
          </a:p>
          <a:p>
            <a:pPr marL="342900" indent="-342900" rtl="0">
              <a:buFont typeface="Arial" pitchFamily="34" charset="0"/>
              <a:buChar char="•"/>
            </a:pPr>
            <a:endParaRPr lang="en-US" sz="3000" dirty="0"/>
          </a:p>
          <a:p>
            <a:pPr marL="342900" indent="-342900" rtl="0">
              <a:buFont typeface="Arial" pitchFamily="34" charset="0"/>
              <a:buChar char="•"/>
            </a:pPr>
            <a:endParaRPr lang="en-US" sz="3000" dirty="0" smtClean="0"/>
          </a:p>
          <a:p>
            <a:pPr lvl="1" algn="l" rtl="0"/>
            <a:endParaRPr lang="en-US" sz="3000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827584" y="116633"/>
            <a:ext cx="7560840" cy="1008111"/>
          </a:xfrm>
        </p:spPr>
        <p:txBody>
          <a:bodyPr/>
          <a:lstStyle/>
          <a:p>
            <a:pPr marL="342900" indent="-342900" rtl="0"/>
            <a:r>
              <a:rPr lang="en-US" sz="3600" dirty="0" smtClean="0"/>
              <a:t>Scheduling</a:t>
            </a:r>
            <a:endParaRPr lang="en-US" sz="3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Footer Placeholder 3"/>
          <p:cNvSpPr txBox="1">
            <a:spLocks/>
          </p:cNvSpPr>
          <p:nvPr/>
        </p:nvSpPr>
        <p:spPr>
          <a:xfrm>
            <a:off x="5652120" y="6237312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he-IL"/>
            </a:defPPr>
            <a:lvl1pPr marL="0" algn="l" defTabSz="914400" rtl="1" eaLnBrk="1" latinLnBrk="0" hangingPunct="1">
              <a:defRPr sz="11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DDBF7CC1-964C-4779-8AE7-5C6996B34255}" type="slidenum">
              <a:rPr lang="he-IL" smtClean="0"/>
              <a:pPr algn="r"/>
              <a:t>15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454316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11560" y="908720"/>
            <a:ext cx="8208912" cy="2952328"/>
          </a:xfrm>
        </p:spPr>
        <p:txBody>
          <a:bodyPr>
            <a:noAutofit/>
          </a:bodyPr>
          <a:lstStyle/>
          <a:p>
            <a:pPr rtl="0"/>
            <a:endParaRPr lang="en-US" sz="3200" dirty="0" smtClean="0"/>
          </a:p>
          <a:p>
            <a:pPr marL="457200" indent="-457200" rtl="0">
              <a:buFont typeface="Arial" pitchFamily="34" charset="0"/>
              <a:buChar char="•"/>
            </a:pPr>
            <a:r>
              <a:rPr lang="en-US" sz="3200" dirty="0" smtClean="0"/>
              <a:t>Solve equations using </a:t>
            </a:r>
            <a:r>
              <a:rPr lang="en-US" sz="3200" dirty="0" smtClean="0"/>
              <a:t>Linear </a:t>
            </a:r>
            <a:r>
              <a:rPr lang="en-US" sz="3200" dirty="0" smtClean="0"/>
              <a:t>Program (LP) and maximize minimum throughput and fit into table.</a:t>
            </a:r>
          </a:p>
          <a:p>
            <a:pPr marL="457200" indent="-457200" rtl="0">
              <a:buFont typeface="Arial" pitchFamily="34" charset="0"/>
              <a:buChar char="•"/>
            </a:pPr>
            <a:endParaRPr lang="en-US" sz="3200" dirty="0" smtClean="0"/>
          </a:p>
          <a:p>
            <a:pPr marL="457200" indent="-457200" rtl="0">
              <a:buFont typeface="Arial" pitchFamily="34" charset="0"/>
              <a:buChar char="•"/>
            </a:pPr>
            <a:r>
              <a:rPr lang="en-US" sz="3200" dirty="0" smtClean="0"/>
              <a:t>constant approximation ratio.</a:t>
            </a:r>
          </a:p>
          <a:p>
            <a:pPr rtl="0"/>
            <a:endParaRPr lang="en-US" sz="3200" dirty="0" smtClean="0"/>
          </a:p>
          <a:p>
            <a:pPr rtl="0"/>
            <a:r>
              <a:rPr lang="en-US" sz="3200" dirty="0" smtClean="0"/>
              <a:t>would the result work in the </a:t>
            </a:r>
            <a:r>
              <a:rPr lang="en-US" sz="3200" dirty="0" smtClean="0"/>
              <a:t>physical (SINR) </a:t>
            </a:r>
            <a:r>
              <a:rPr lang="en-US" sz="3200" dirty="0" smtClean="0"/>
              <a:t>model ?</a:t>
            </a:r>
          </a:p>
          <a:p>
            <a:pPr marL="342900" indent="-342900" rtl="0">
              <a:buFont typeface="Arial" pitchFamily="34" charset="0"/>
              <a:buChar char="•"/>
            </a:pPr>
            <a:endParaRPr lang="en-US" sz="3200" dirty="0" smtClean="0"/>
          </a:p>
          <a:p>
            <a:pPr marL="342900" indent="-342900" rtl="0">
              <a:buFont typeface="Arial" pitchFamily="34" charset="0"/>
              <a:buChar char="•"/>
            </a:pPr>
            <a:endParaRPr lang="en-US" sz="3000" dirty="0" smtClean="0"/>
          </a:p>
          <a:p>
            <a:pPr marL="342900" indent="-342900" rtl="0">
              <a:buFont typeface="Arial" pitchFamily="34" charset="0"/>
              <a:buChar char="•"/>
            </a:pPr>
            <a:endParaRPr lang="en-US" sz="3000" dirty="0"/>
          </a:p>
          <a:p>
            <a:pPr marL="342900" indent="-342900" rtl="0">
              <a:buFont typeface="Arial" pitchFamily="34" charset="0"/>
              <a:buChar char="•"/>
            </a:pPr>
            <a:endParaRPr lang="en-US" sz="3000" dirty="0" smtClean="0"/>
          </a:p>
          <a:p>
            <a:pPr lvl="1" algn="l" rtl="0"/>
            <a:endParaRPr lang="en-US" sz="3000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827584" y="116633"/>
            <a:ext cx="7560840" cy="1008111"/>
          </a:xfrm>
        </p:spPr>
        <p:txBody>
          <a:bodyPr/>
          <a:lstStyle/>
          <a:p>
            <a:pPr marL="342900" indent="-342900" rtl="0"/>
            <a:r>
              <a:rPr lang="en-US" sz="3600" dirty="0" smtClean="0"/>
              <a:t>Scheduling algorithm</a:t>
            </a:r>
            <a:endParaRPr lang="en-US" sz="3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Footer Placeholder 3"/>
          <p:cNvSpPr txBox="1">
            <a:spLocks/>
          </p:cNvSpPr>
          <p:nvPr/>
        </p:nvSpPr>
        <p:spPr>
          <a:xfrm>
            <a:off x="5652120" y="6237312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he-IL"/>
            </a:defPPr>
            <a:lvl1pPr marL="0" algn="l" defTabSz="914400" rtl="1" eaLnBrk="1" latinLnBrk="0" hangingPunct="1">
              <a:defRPr sz="11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DDBF7CC1-964C-4779-8AE7-5C6996B34255}" type="slidenum">
              <a:rPr lang="he-IL" smtClean="0"/>
              <a:pPr algn="r"/>
              <a:t>16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079189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11560" y="1196752"/>
            <a:ext cx="8208912" cy="2952328"/>
          </a:xfrm>
        </p:spPr>
        <p:txBody>
          <a:bodyPr>
            <a:noAutofit/>
          </a:bodyPr>
          <a:lstStyle/>
          <a:p>
            <a:pPr rtl="0"/>
            <a:r>
              <a:rPr lang="en-US" sz="3200" dirty="0" smtClean="0"/>
              <a:t>OMNET++/MiXiM – event driven network simulator</a:t>
            </a:r>
          </a:p>
          <a:p>
            <a:pPr marL="457200" indent="-457200" rtl="0">
              <a:buFont typeface="Arial" pitchFamily="34" charset="0"/>
              <a:buChar char="•"/>
            </a:pPr>
            <a:r>
              <a:rPr lang="en-US" sz="3200" dirty="0" smtClean="0"/>
              <a:t>Extensible (C++)</a:t>
            </a:r>
          </a:p>
          <a:p>
            <a:pPr marL="457200" indent="-457200" rtl="0">
              <a:buFont typeface="Arial" pitchFamily="34" charset="0"/>
              <a:buChar char="•"/>
            </a:pPr>
            <a:r>
              <a:rPr lang="en-US" sz="3200" dirty="0" smtClean="0"/>
              <a:t>Built-In wireless protocols (802.11b-Mac / Phy )</a:t>
            </a:r>
          </a:p>
          <a:p>
            <a:pPr marL="457200" indent="-457200" rtl="0">
              <a:buFont typeface="Arial" pitchFamily="34" charset="0"/>
              <a:buChar char="•"/>
            </a:pPr>
            <a:r>
              <a:rPr lang="en-US" sz="3200" dirty="0" smtClean="0"/>
              <a:t>Wireless signal model (noise , interference , fading) </a:t>
            </a:r>
          </a:p>
          <a:p>
            <a:pPr marL="457200" indent="-457200" rtl="0">
              <a:buFont typeface="Arial" pitchFamily="34" charset="0"/>
              <a:buChar char="•"/>
            </a:pPr>
            <a:r>
              <a:rPr lang="en-US" sz="3200" dirty="0" smtClean="0"/>
              <a:t>Mobility</a:t>
            </a:r>
          </a:p>
          <a:p>
            <a:pPr marL="457200" indent="-457200" rtl="0">
              <a:buFont typeface="Arial" pitchFamily="34" charset="0"/>
              <a:buChar char="•"/>
            </a:pPr>
            <a:r>
              <a:rPr lang="en-US" sz="3200" dirty="0" smtClean="0"/>
              <a:t>Fast - Models packets (not symbols)</a:t>
            </a:r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827584" y="116633"/>
            <a:ext cx="7560840" cy="1008111"/>
          </a:xfrm>
        </p:spPr>
        <p:txBody>
          <a:bodyPr/>
          <a:lstStyle/>
          <a:p>
            <a:pPr marL="342900" indent="-342900" rtl="0"/>
            <a:r>
              <a:rPr lang="en-US" sz="3600" dirty="0" smtClean="0"/>
              <a:t>Simulator</a:t>
            </a:r>
            <a:endParaRPr lang="en-US" sz="3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Footer Placeholder 3"/>
          <p:cNvSpPr txBox="1">
            <a:spLocks/>
          </p:cNvSpPr>
          <p:nvPr/>
        </p:nvSpPr>
        <p:spPr>
          <a:xfrm>
            <a:off x="5652120" y="6237312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he-IL"/>
            </a:defPPr>
            <a:lvl1pPr marL="0" algn="l" defTabSz="914400" rtl="1" eaLnBrk="1" latinLnBrk="0" hangingPunct="1">
              <a:defRPr sz="11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DDBF7CC1-964C-4779-8AE7-5C6996B34255}" type="slidenum">
              <a:rPr lang="he-IL" smtClean="0"/>
              <a:pPr algn="r"/>
              <a:t>17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660820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11560" y="1196752"/>
            <a:ext cx="8208912" cy="2952328"/>
          </a:xfrm>
        </p:spPr>
        <p:txBody>
          <a:bodyPr>
            <a:noAutofit/>
          </a:bodyPr>
          <a:lstStyle/>
          <a:p>
            <a:pPr rtl="0"/>
            <a:r>
              <a:rPr lang="en-US" sz="3200" dirty="0" smtClean="0"/>
              <a:t>Scheduler assumes steady state but in network it is difficult to stay in steady state due to:</a:t>
            </a:r>
          </a:p>
          <a:p>
            <a:pPr marL="457200" indent="-457200" rtl="0">
              <a:buFont typeface="Arial" pitchFamily="34" charset="0"/>
              <a:buChar char="•"/>
            </a:pPr>
            <a:r>
              <a:rPr lang="en-US" sz="3200" dirty="0"/>
              <a:t>Real channel different than channel </a:t>
            </a:r>
            <a:r>
              <a:rPr lang="en-US" sz="3200" dirty="0" smtClean="0"/>
              <a:t>model (random noise)</a:t>
            </a:r>
          </a:p>
          <a:p>
            <a:pPr marL="457200" indent="-457200" rtl="0">
              <a:buFont typeface="Arial" pitchFamily="34" charset="0"/>
              <a:buChar char="•"/>
            </a:pPr>
            <a:r>
              <a:rPr lang="en-US" sz="3200" dirty="0" smtClean="0"/>
              <a:t>Mobility</a:t>
            </a:r>
          </a:p>
          <a:p>
            <a:pPr marL="457200" indent="-457200" rtl="0">
              <a:buFont typeface="Arial" pitchFamily="34" charset="0"/>
              <a:buChar char="•"/>
            </a:pPr>
            <a:r>
              <a:rPr lang="en-US" sz="3200" dirty="0" smtClean="0"/>
              <a:t>802.11 random quiet periods</a:t>
            </a:r>
          </a:p>
          <a:p>
            <a:pPr rtl="0"/>
            <a:endParaRPr lang="en-US" sz="3200" dirty="0" smtClean="0"/>
          </a:p>
          <a:p>
            <a:pPr rtl="0"/>
            <a:r>
              <a:rPr lang="en-US" sz="3200" dirty="0" smtClean="0"/>
              <a:t>Fluctuations would cause queues to grow</a:t>
            </a:r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827584" y="116633"/>
            <a:ext cx="7560840" cy="1008111"/>
          </a:xfrm>
        </p:spPr>
        <p:txBody>
          <a:bodyPr/>
          <a:lstStyle/>
          <a:p>
            <a:pPr marL="342900" indent="-342900" rtl="0"/>
            <a:r>
              <a:rPr lang="en-US" sz="3600" dirty="0" smtClean="0"/>
              <a:t>Flow Control</a:t>
            </a:r>
            <a:endParaRPr lang="en-US" sz="3600" dirty="0"/>
          </a:p>
        </p:txBody>
      </p:sp>
      <p:sp>
        <p:nvSpPr>
          <p:cNvPr id="7" name="Footer Placeholder 3"/>
          <p:cNvSpPr txBox="1">
            <a:spLocks/>
          </p:cNvSpPr>
          <p:nvPr/>
        </p:nvSpPr>
        <p:spPr>
          <a:xfrm>
            <a:off x="5652120" y="6237312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he-IL"/>
            </a:defPPr>
            <a:lvl1pPr marL="0" algn="l" defTabSz="914400" rtl="1" eaLnBrk="1" latinLnBrk="0" hangingPunct="1">
              <a:defRPr sz="11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DDBF7CC1-964C-4779-8AE7-5C6996B34255}" type="slidenum">
              <a:rPr lang="he-IL" smtClean="0"/>
              <a:pPr algn="r"/>
              <a:t>18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072431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Subtitle 1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611560" y="1196752"/>
                <a:ext cx="8208912" cy="2952328"/>
              </a:xfrm>
            </p:spPr>
            <p:txBody>
              <a:bodyPr>
                <a:noAutofit/>
              </a:bodyPr>
              <a:lstStyle/>
              <a:p>
                <a:pPr marL="457200" indent="-457200" rtl="0">
                  <a:buFont typeface="Arial" pitchFamily="34" charset="0"/>
                  <a:buChar char="•"/>
                </a:pPr>
                <a:r>
                  <a:rPr lang="en-US" sz="3200" i="1" dirty="0" smtClean="0"/>
                  <a:t>P(</a:t>
                </a:r>
                <a:r>
                  <a:rPr lang="en-US" sz="3200" i="1" dirty="0" err="1" smtClean="0"/>
                  <a:t>e,s,t</a:t>
                </a:r>
                <a:r>
                  <a:rPr lang="en-US" sz="3200" i="1" dirty="0" smtClean="0"/>
                  <a:t>) </a:t>
                </a:r>
                <a14:m>
                  <m:oMath xmlns:m="http://schemas.openxmlformats.org/officeDocument/2006/math">
                    <m:r>
                      <a:rPr lang="en-US" sz="3200" i="1" smtClean="0">
                        <a:latin typeface="Cambria Math"/>
                        <a:ea typeface="Cambria Math"/>
                      </a:rPr>
                      <m:t>≡</m:t>
                    </m:r>
                  </m:oMath>
                </a14:m>
                <a:r>
                  <a:rPr lang="en-US" sz="3200" dirty="0" smtClean="0"/>
                  <a:t> </a:t>
                </a:r>
                <a:r>
                  <a:rPr lang="en-US" sz="3200" dirty="0"/>
                  <a:t>the number of packets belonging to stream </a:t>
                </a:r>
                <a:r>
                  <a:rPr lang="en-US" sz="3200" i="1" dirty="0"/>
                  <a:t>s</a:t>
                </a:r>
                <a:r>
                  <a:rPr lang="en-US" sz="3200" dirty="0"/>
                  <a:t> sent along the link </a:t>
                </a:r>
                <a:r>
                  <a:rPr lang="en-US" sz="3200" i="1" dirty="0"/>
                  <a:t>e</a:t>
                </a:r>
                <a:r>
                  <a:rPr lang="en-US" sz="3200" dirty="0"/>
                  <a:t> </a:t>
                </a:r>
                <a:r>
                  <a:rPr lang="en-US" sz="3200" dirty="0" smtClean="0"/>
                  <a:t>during the </a:t>
                </a:r>
                <a:r>
                  <a:rPr lang="en-US" sz="3200" dirty="0"/>
                  <a:t>period </a:t>
                </a:r>
                <a:r>
                  <a:rPr lang="en-US" sz="3200" i="1" dirty="0"/>
                  <a:t>t</a:t>
                </a:r>
                <a:r>
                  <a:rPr lang="en-US" sz="3200" dirty="0" smtClean="0"/>
                  <a:t> </a:t>
                </a:r>
              </a:p>
              <a:p>
                <a:pPr marL="457200" indent="-457200" rtl="0">
                  <a:buFont typeface="Arial" pitchFamily="34" charset="0"/>
                  <a:buChar char="•"/>
                </a:pPr>
                <a:r>
                  <a:rPr lang="en-US" sz="3200" i="1" dirty="0" smtClean="0"/>
                  <a:t>P</a:t>
                </a:r>
                <a:r>
                  <a:rPr lang="en-US" sz="3200" i="1" baseline="30000" dirty="0" smtClean="0"/>
                  <a:t>+</a:t>
                </a:r>
                <a:r>
                  <a:rPr lang="en-US" sz="3200" i="1" dirty="0" smtClean="0"/>
                  <a:t>(</a:t>
                </a:r>
                <a:r>
                  <a:rPr lang="en-US" sz="3200" i="1" dirty="0" err="1" smtClean="0"/>
                  <a:t>e,s,t</a:t>
                </a:r>
                <a:r>
                  <a:rPr lang="en-US" sz="3200" i="1" dirty="0" smtClean="0"/>
                  <a:t>)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/>
                        <a:ea typeface="Cambria Math"/>
                      </a:rPr>
                      <m:t>≡ </m:t>
                    </m:r>
                  </m:oMath>
                </a14:m>
                <a:r>
                  <a:rPr lang="en-US" sz="3200" dirty="0"/>
                  <a:t>the maximum number of packets belonging to stream </a:t>
                </a:r>
                <a:r>
                  <a:rPr lang="en-US" sz="3200" i="1" dirty="0"/>
                  <a:t>s</a:t>
                </a:r>
                <a:r>
                  <a:rPr lang="en-US" sz="3200" dirty="0"/>
                  <a:t> that can be </a:t>
                </a:r>
                <a:r>
                  <a:rPr lang="en-US" sz="3200" dirty="0" smtClean="0"/>
                  <a:t>sent along </a:t>
                </a:r>
                <a:r>
                  <a:rPr lang="en-US" sz="3200" dirty="0"/>
                  <a:t>the link </a:t>
                </a:r>
                <a:r>
                  <a:rPr lang="en-US" sz="3200" i="1" dirty="0"/>
                  <a:t>e</a:t>
                </a:r>
                <a:r>
                  <a:rPr lang="en-US" sz="3200" dirty="0"/>
                  <a:t> during the period </a:t>
                </a:r>
                <a:r>
                  <a:rPr lang="en-US" sz="3200" i="1" dirty="0" smtClean="0"/>
                  <a:t>t</a:t>
                </a:r>
                <a:endParaRPr lang="en-US" sz="3200" dirty="0" smtClean="0"/>
              </a:p>
              <a:p>
                <a:pPr marL="457200" indent="-457200" rtl="0">
                  <a:buFont typeface="Arial" pitchFamily="34" charset="0"/>
                  <a:buChar char="•"/>
                </a:pPr>
                <a:r>
                  <a:rPr lang="en-US" sz="2800" i="1" dirty="0" smtClean="0"/>
                  <a:t>P</a:t>
                </a:r>
                <a:r>
                  <a:rPr lang="en-US" sz="2800" i="1" baseline="30000" dirty="0" smtClean="0"/>
                  <a:t>+</a:t>
                </a:r>
                <a:r>
                  <a:rPr lang="en-US" sz="2800" i="1" dirty="0" smtClean="0"/>
                  <a:t>(e, s, </a:t>
                </a:r>
                <a:r>
                  <a:rPr lang="en-US" sz="2800" i="1" dirty="0"/>
                  <a:t>t)</a:t>
                </a:r>
                <a:r>
                  <a:rPr lang="en-US" sz="2800" dirty="0"/>
                  <a:t> </a:t>
                </a:r>
                <a:r>
                  <a:rPr lang="en-US" sz="2800" dirty="0" smtClean="0"/>
                  <a:t>&gt; </a:t>
                </a:r>
                <a:r>
                  <a:rPr lang="en-US" sz="2800" i="1" dirty="0" smtClean="0"/>
                  <a:t>P(e, s, </a:t>
                </a:r>
                <a:r>
                  <a:rPr lang="en-US" sz="2800" i="1" dirty="0"/>
                  <a:t>t</a:t>
                </a:r>
                <a:r>
                  <a:rPr lang="en-US" sz="2800" i="1" dirty="0" smtClean="0"/>
                  <a:t>)</a:t>
                </a:r>
                <a:r>
                  <a:rPr lang="en-US" sz="2800" dirty="0" smtClean="0"/>
                  <a:t> </a:t>
                </a:r>
                <a:r>
                  <a:rPr lang="en-US" sz="2800" dirty="0" err="1" smtClean="0"/>
                  <a:t>iff</a:t>
                </a:r>
                <a:r>
                  <a:rPr lang="en-US" sz="2800" dirty="0" smtClean="0"/>
                  <a:t> the relevant queue is empty when a packet is scheduled, if no schedule for </a:t>
                </a:r>
                <a:r>
                  <a:rPr lang="en-US" sz="2800" i="1" dirty="0" smtClean="0"/>
                  <a:t>s</a:t>
                </a:r>
                <a:r>
                  <a:rPr lang="en-US" sz="2800" dirty="0" smtClean="0"/>
                  <a:t> on </a:t>
                </a:r>
                <a:r>
                  <a:rPr lang="en-US" sz="2800" i="1" dirty="0" smtClean="0"/>
                  <a:t>e </a:t>
                </a:r>
                <a:r>
                  <a:rPr lang="en-US" sz="2800" dirty="0" smtClean="0"/>
                  <a:t>then </a:t>
                </a:r>
                <a:r>
                  <a:rPr lang="en-US" sz="2800" dirty="0"/>
                  <a:t>P</a:t>
                </a:r>
                <a:r>
                  <a:rPr lang="en-US" sz="2800" i="1" baseline="30000" dirty="0"/>
                  <a:t>+</a:t>
                </a:r>
                <a:r>
                  <a:rPr lang="en-US" sz="2800" dirty="0"/>
                  <a:t>(e, s, t</a:t>
                </a:r>
                <a:r>
                  <a:rPr lang="en-US" sz="2800" dirty="0" smtClean="0"/>
                  <a:t>)=0 </a:t>
                </a:r>
              </a:p>
            </p:txBody>
          </p:sp>
        </mc:Choice>
        <mc:Fallback xmlns="">
          <p:sp>
            <p:nvSpPr>
              <p:cNvPr id="2" name="Sub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611560" y="1196752"/>
                <a:ext cx="8208912" cy="2952328"/>
              </a:xfrm>
              <a:blipFill rotWithShape="1">
                <a:blip r:embed="rId3"/>
                <a:stretch>
                  <a:fillRect l="-2450" t="-6392" r="-1782" b="-76495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827584" y="116633"/>
            <a:ext cx="8316416" cy="1008111"/>
          </a:xfrm>
        </p:spPr>
        <p:txBody>
          <a:bodyPr/>
          <a:lstStyle/>
          <a:p>
            <a:pPr marL="342900" indent="-342900" rtl="0"/>
            <a:r>
              <a:rPr lang="en-US" sz="3600" dirty="0" smtClean="0"/>
              <a:t>Flow Control algorithm - definitions</a:t>
            </a:r>
            <a:endParaRPr lang="en-US" sz="36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8" name="Footer Placeholder 3"/>
          <p:cNvSpPr txBox="1">
            <a:spLocks/>
          </p:cNvSpPr>
          <p:nvPr/>
        </p:nvSpPr>
        <p:spPr>
          <a:xfrm>
            <a:off x="5652120" y="6237312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he-IL"/>
            </a:defPPr>
            <a:lvl1pPr marL="0" algn="l" defTabSz="914400" rtl="1" eaLnBrk="1" latinLnBrk="0" hangingPunct="1">
              <a:defRPr sz="11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DDBF7CC1-964C-4779-8AE7-5C6996B34255}" type="slidenum">
              <a:rPr lang="he-IL" smtClean="0"/>
              <a:pPr algn="r"/>
              <a:t>19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708822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11560" y="1268760"/>
            <a:ext cx="5637010" cy="2952328"/>
          </a:xfrm>
        </p:spPr>
        <p:txBody>
          <a:bodyPr>
            <a:noAutofit/>
          </a:bodyPr>
          <a:lstStyle/>
          <a:p>
            <a:pPr marL="342900" indent="-342900" rtl="0">
              <a:buFont typeface="Arial" pitchFamily="34" charset="0"/>
              <a:buChar char="•"/>
            </a:pPr>
            <a:r>
              <a:rPr lang="en-US" sz="3200" dirty="0" smtClean="0"/>
              <a:t>Problem </a:t>
            </a:r>
            <a:r>
              <a:rPr lang="en-US" sz="3200" dirty="0" smtClean="0"/>
              <a:t>Definition</a:t>
            </a:r>
          </a:p>
          <a:p>
            <a:pPr marL="800100" lvl="1" indent="-342900" algn="l" rtl="0">
              <a:buFont typeface="Arial" pitchFamily="34" charset="0"/>
              <a:buChar char="•"/>
            </a:pPr>
            <a:r>
              <a:rPr lang="en-US" sz="3000" dirty="0" smtClean="0"/>
              <a:t>Real-Time Video</a:t>
            </a:r>
          </a:p>
          <a:p>
            <a:pPr marL="800100" lvl="1" indent="-342900" algn="l" rtl="0">
              <a:buFont typeface="Arial" pitchFamily="34" charset="0"/>
              <a:buChar char="•"/>
            </a:pPr>
            <a:r>
              <a:rPr lang="en-US" sz="3000" dirty="0" smtClean="0"/>
              <a:t>WiFi introduction</a:t>
            </a:r>
            <a:endParaRPr lang="he-IL" sz="3000" dirty="0" smtClean="0"/>
          </a:p>
          <a:p>
            <a:pPr marL="342900" indent="-342900" rtl="0">
              <a:buFont typeface="Arial" pitchFamily="34" charset="0"/>
              <a:buChar char="•"/>
            </a:pPr>
            <a:r>
              <a:rPr lang="en-US" sz="3200" dirty="0"/>
              <a:t>Scheduling </a:t>
            </a:r>
            <a:endParaRPr lang="en-US" sz="3200" dirty="0" smtClean="0"/>
          </a:p>
          <a:p>
            <a:pPr marL="800100" lvl="1" indent="-342900" algn="l" rtl="0">
              <a:buFont typeface="Arial" pitchFamily="34" charset="0"/>
              <a:buChar char="•"/>
            </a:pPr>
            <a:r>
              <a:rPr lang="en-US" sz="3000" dirty="0" smtClean="0"/>
              <a:t>Interference </a:t>
            </a:r>
            <a:r>
              <a:rPr lang="en-US" sz="3000" dirty="0" smtClean="0"/>
              <a:t>models</a:t>
            </a:r>
            <a:endParaRPr lang="he-IL" sz="3000" dirty="0" smtClean="0"/>
          </a:p>
          <a:p>
            <a:pPr marL="342900" indent="-342900" rtl="0">
              <a:buFont typeface="Arial" pitchFamily="34" charset="0"/>
              <a:buChar char="•"/>
            </a:pPr>
            <a:r>
              <a:rPr lang="en-US" sz="3200" dirty="0" smtClean="0"/>
              <a:t>Simulator</a:t>
            </a:r>
            <a:endParaRPr lang="en-US" sz="3200" dirty="0" smtClean="0"/>
          </a:p>
          <a:p>
            <a:pPr marL="800100" lvl="1" indent="-342900" algn="l" rtl="0">
              <a:buFont typeface="Arial" pitchFamily="34" charset="0"/>
              <a:buChar char="•"/>
            </a:pPr>
            <a:r>
              <a:rPr lang="en-US" sz="3000" dirty="0" smtClean="0"/>
              <a:t>Flow Control</a:t>
            </a:r>
          </a:p>
          <a:p>
            <a:pPr marL="342900" indent="-342900" rtl="0">
              <a:buFont typeface="Arial" pitchFamily="34" charset="0"/>
              <a:buChar char="•"/>
            </a:pPr>
            <a:r>
              <a:rPr lang="en-US" sz="3200" dirty="0" smtClean="0"/>
              <a:t>Experimental results</a:t>
            </a:r>
          </a:p>
          <a:p>
            <a:pPr marL="800100" lvl="1" indent="-342900" algn="l" rtl="0">
              <a:buFont typeface="Arial" pitchFamily="34" charset="0"/>
              <a:buChar char="•"/>
            </a:pPr>
            <a:r>
              <a:rPr lang="en-US" sz="3000" dirty="0" smtClean="0"/>
              <a:t>Video </a:t>
            </a:r>
            <a:r>
              <a:rPr lang="en-US" sz="3000" dirty="0" smtClean="0"/>
              <a:t>transmission</a:t>
            </a:r>
            <a:endParaRPr lang="he-IL" sz="3000" dirty="0" smtClean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827584" y="116633"/>
            <a:ext cx="7175351" cy="1008111"/>
          </a:xfrm>
        </p:spPr>
        <p:txBody>
          <a:bodyPr/>
          <a:lstStyle/>
          <a:p>
            <a:pPr algn="ctr" rtl="0"/>
            <a:r>
              <a:rPr lang="en-US" dirty="0" smtClean="0"/>
              <a:t>Agenda</a:t>
            </a:r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7" name="Footer Placeholder 3"/>
          <p:cNvSpPr txBox="1">
            <a:spLocks/>
          </p:cNvSpPr>
          <p:nvPr/>
        </p:nvSpPr>
        <p:spPr>
          <a:xfrm>
            <a:off x="5652120" y="6237312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he-IL"/>
            </a:defPPr>
            <a:lvl1pPr marL="0" algn="l" defTabSz="914400" rtl="1" eaLnBrk="1" latinLnBrk="0" hangingPunct="1">
              <a:defRPr sz="11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DDBF7CC1-964C-4779-8AE7-5C6996B34255}" type="slidenum">
              <a:rPr lang="he-IL" smtClean="0"/>
              <a:pPr algn="r"/>
              <a:t>2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45411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0" y="1340768"/>
            <a:ext cx="9144000" cy="2376264"/>
          </a:xfrm>
        </p:spPr>
        <p:txBody>
          <a:bodyPr>
            <a:noAutofit/>
          </a:bodyPr>
          <a:lstStyle/>
          <a:p>
            <a:pPr marL="457200" lvl="0" indent="-457200" rtl="0">
              <a:buFont typeface="Arial" pitchFamily="34" charset="0"/>
              <a:buChar char="•"/>
            </a:pPr>
            <a:r>
              <a:rPr lang="en-US" sz="3200" dirty="0" smtClean="0"/>
              <a:t>Algorithm is executed locally for all nodes</a:t>
            </a:r>
          </a:p>
          <a:p>
            <a:pPr marL="457200" lvl="0" indent="-457200" rtl="0">
              <a:buFont typeface="Arial" pitchFamily="34" charset="0"/>
              <a:buChar char="•"/>
            </a:pPr>
            <a:r>
              <a:rPr lang="en-US" sz="3200" dirty="0" smtClean="0"/>
              <a:t>Each node has a queue per stream</a:t>
            </a:r>
          </a:p>
          <a:p>
            <a:pPr marL="457200" lvl="0" indent="-457200" rtl="0">
              <a:buFont typeface="Arial" pitchFamily="34" charset="0"/>
              <a:buChar char="•"/>
            </a:pPr>
            <a:endParaRPr lang="en-US" sz="3200" dirty="0" smtClean="0"/>
          </a:p>
          <a:p>
            <a:pPr marL="457200" lvl="0" indent="-457200" rtl="0">
              <a:buFont typeface="Arial" pitchFamily="34" charset="0"/>
              <a:buChar char="•"/>
            </a:pPr>
            <a:r>
              <a:rPr lang="en-US" sz="3200" i="1" dirty="0" smtClean="0"/>
              <a:t>R(e</a:t>
            </a:r>
            <a:r>
              <a:rPr lang="en-US" sz="3200" i="1" dirty="0"/>
              <a:t>, </a:t>
            </a:r>
            <a:r>
              <a:rPr lang="en-US" sz="3200" i="1" dirty="0" smtClean="0"/>
              <a:t>s)</a:t>
            </a:r>
            <a:r>
              <a:rPr lang="en-US" sz="3200" dirty="0" smtClean="0"/>
              <a:t> </a:t>
            </a:r>
            <a:r>
              <a:rPr lang="en-US" sz="3200" dirty="0"/>
              <a:t>specifies the number of packets from stream </a:t>
            </a:r>
            <a:r>
              <a:rPr lang="en-US" sz="3200" i="1" dirty="0"/>
              <a:t>s</a:t>
            </a:r>
            <a:r>
              <a:rPr lang="en-US" sz="3200" dirty="0"/>
              <a:t> that </a:t>
            </a:r>
            <a:r>
              <a:rPr lang="en-US" sz="3200" dirty="0" smtClean="0"/>
              <a:t>the node is </a:t>
            </a:r>
            <a:r>
              <a:rPr lang="en-US" sz="3200" dirty="0"/>
              <a:t>willing to receive along the link </a:t>
            </a:r>
            <a:r>
              <a:rPr lang="en-US" sz="3200" i="1" dirty="0"/>
              <a:t>e</a:t>
            </a:r>
            <a:r>
              <a:rPr lang="en-US" sz="3200" dirty="0"/>
              <a:t> in the next period </a:t>
            </a:r>
            <a:r>
              <a:rPr lang="en-US" sz="3200" i="1" dirty="0"/>
              <a:t>t + </a:t>
            </a:r>
            <a:r>
              <a:rPr lang="en-US" sz="3200" i="1" dirty="0" smtClean="0"/>
              <a:t>1</a:t>
            </a:r>
          </a:p>
          <a:p>
            <a:pPr marL="457200" indent="-457200" rtl="0">
              <a:buFont typeface="Arial" pitchFamily="34" charset="0"/>
              <a:buChar char="•"/>
            </a:pPr>
            <a:r>
              <a:rPr lang="en-US" sz="3200" dirty="0" smtClean="0"/>
              <a:t>Initialize</a:t>
            </a:r>
            <a:r>
              <a:rPr lang="en-US" sz="3200" dirty="0"/>
              <a:t>: for all </a:t>
            </a:r>
            <a:r>
              <a:rPr lang="en-US" sz="3200" i="1" dirty="0"/>
              <a:t>e ∈ </a:t>
            </a:r>
            <a:r>
              <a:rPr lang="en-US" sz="3200" i="1" dirty="0" err="1" smtClean="0"/>
              <a:t>E</a:t>
            </a:r>
            <a:r>
              <a:rPr lang="en-US" sz="3200" i="1" baseline="-25000" dirty="0" err="1" smtClean="0"/>
              <a:t>in</a:t>
            </a:r>
            <a:r>
              <a:rPr lang="en-US" sz="3200" i="1" dirty="0" smtClean="0"/>
              <a:t>(v</a:t>
            </a:r>
            <a:r>
              <a:rPr lang="en-US" sz="3200" i="1" dirty="0" smtClean="0"/>
              <a:t>)</a:t>
            </a:r>
          </a:p>
          <a:p>
            <a:pPr rtl="0"/>
            <a:r>
              <a:rPr lang="en-US" sz="3200" i="1" dirty="0"/>
              <a:t> </a:t>
            </a:r>
            <a:r>
              <a:rPr lang="en-US" sz="3200" i="1" dirty="0" smtClean="0"/>
              <a:t>  </a:t>
            </a:r>
            <a:r>
              <a:rPr lang="en-US" sz="3200" i="1" dirty="0"/>
              <a:t>R(e, </a:t>
            </a:r>
            <a:r>
              <a:rPr lang="en-US" sz="3200" i="1" dirty="0" smtClean="0"/>
              <a:t>s) </a:t>
            </a:r>
            <a:r>
              <a:rPr lang="en-US" sz="3200" i="1" dirty="0"/>
              <a:t>← </a:t>
            </a:r>
            <a:r>
              <a:rPr lang="en-US" sz="3200" i="1" dirty="0" smtClean="0"/>
              <a:t>[scheduler computed rate]</a:t>
            </a:r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827584" y="116633"/>
            <a:ext cx="7560840" cy="1008111"/>
          </a:xfrm>
        </p:spPr>
        <p:txBody>
          <a:bodyPr/>
          <a:lstStyle/>
          <a:p>
            <a:pPr marL="342900" indent="-342900" rtl="0"/>
            <a:r>
              <a:rPr lang="en-US" sz="3600" dirty="0" smtClean="0"/>
              <a:t>Flow Control algorithm prelim.</a:t>
            </a:r>
            <a:endParaRPr lang="en-US" sz="36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8" name="Footer Placeholder 3"/>
          <p:cNvSpPr txBox="1">
            <a:spLocks/>
          </p:cNvSpPr>
          <p:nvPr/>
        </p:nvSpPr>
        <p:spPr>
          <a:xfrm>
            <a:off x="5652120" y="6237312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he-IL"/>
            </a:defPPr>
            <a:lvl1pPr marL="0" algn="l" defTabSz="914400" rtl="1" eaLnBrk="1" latinLnBrk="0" hangingPunct="1">
              <a:defRPr sz="11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DDBF7CC1-964C-4779-8AE7-5C6996B34255}" type="slidenum">
              <a:rPr lang="he-IL" smtClean="0"/>
              <a:pPr algn="r"/>
              <a:t>20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207736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Subtitle 1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0" y="764704"/>
                <a:ext cx="9144000" cy="2952328"/>
              </a:xfrm>
            </p:spPr>
            <p:txBody>
              <a:bodyPr>
                <a:noAutofit/>
              </a:bodyPr>
              <a:lstStyle/>
              <a:p>
                <a:pPr lvl="0" rtl="0"/>
                <a:r>
                  <a:rPr lang="en-US" sz="3200" dirty="0" smtClean="0"/>
                  <a:t>For </a:t>
                </a:r>
                <a:r>
                  <a:rPr lang="en-US" sz="3200" i="1" dirty="0"/>
                  <a:t>t</a:t>
                </a:r>
                <a:r>
                  <a:rPr lang="en-US" sz="3200" dirty="0"/>
                  <a:t> = 1 to ∞ do</a:t>
                </a:r>
              </a:p>
              <a:p>
                <a:pPr marL="457200" lvl="0" indent="-457200" rtl="0">
                  <a:buFont typeface="Arial" pitchFamily="34" charset="0"/>
                  <a:buChar char="•"/>
                </a:pPr>
                <a:r>
                  <a:rPr lang="en-US" sz="3200" dirty="0"/>
                  <a:t>Measure </a:t>
                </a:r>
                <a:r>
                  <a:rPr lang="en-US" sz="3200" i="1" dirty="0"/>
                  <a:t>P(e, s, t)</a:t>
                </a:r>
                <a:r>
                  <a:rPr lang="en-US" sz="3200" dirty="0"/>
                  <a:t> for every </a:t>
                </a:r>
                <a:r>
                  <a:rPr lang="en-US" sz="3200" i="1" dirty="0"/>
                  <a:t>e ∈ E(v)</a:t>
                </a:r>
                <a:r>
                  <a:rPr lang="en-US" sz="3200" dirty="0"/>
                  <a:t>, and </a:t>
                </a:r>
                <a:r>
                  <a:rPr lang="en-US" sz="3200" i="1" dirty="0"/>
                  <a:t>P+(e, s, t)</a:t>
                </a:r>
                <a:r>
                  <a:rPr lang="en-US" sz="3200" dirty="0"/>
                  <a:t> for every </a:t>
                </a:r>
                <a:r>
                  <a:rPr lang="en-US" sz="3200" i="1" dirty="0"/>
                  <a:t>e ∈ </a:t>
                </a:r>
                <a:r>
                  <a:rPr lang="en-US" sz="3200" i="1" dirty="0" err="1" smtClean="0"/>
                  <a:t>E</a:t>
                </a:r>
                <a:r>
                  <a:rPr lang="en-US" sz="3200" i="1" baseline="-25000" dirty="0" err="1" smtClean="0"/>
                  <a:t>out</a:t>
                </a:r>
                <a:r>
                  <a:rPr lang="en-US" sz="3200" i="1" dirty="0" smtClean="0"/>
                  <a:t>(v</a:t>
                </a:r>
                <a:r>
                  <a:rPr lang="en-US" sz="3200" i="1" dirty="0"/>
                  <a:t>)</a:t>
                </a:r>
                <a:r>
                  <a:rPr lang="en-US" sz="3200" dirty="0"/>
                  <a:t>.</a:t>
                </a:r>
              </a:p>
              <a:p>
                <a:pPr marL="457200" lvl="0" indent="-457200" rtl="0">
                  <a:buFont typeface="Arial" pitchFamily="34" charset="0"/>
                  <a:buChar char="•"/>
                </a:pPr>
                <a:r>
                  <a:rPr lang="en-US" sz="3200" dirty="0"/>
                  <a:t>Receive </a:t>
                </a:r>
                <a:r>
                  <a:rPr lang="en-US" sz="3200" i="1" dirty="0" smtClean="0"/>
                  <a:t>P</a:t>
                </a:r>
                <a:r>
                  <a:rPr lang="en-US" sz="3200" i="1" baseline="30000" dirty="0" smtClean="0"/>
                  <a:t>+</a:t>
                </a:r>
                <a:r>
                  <a:rPr lang="en-US" sz="3200" i="1" dirty="0" smtClean="0"/>
                  <a:t>(</a:t>
                </a:r>
                <a:r>
                  <a:rPr lang="en-US" sz="3200" i="1" dirty="0"/>
                  <a:t>e, s, t)</a:t>
                </a:r>
                <a:r>
                  <a:rPr lang="en-US" sz="3200" dirty="0"/>
                  <a:t> for every </a:t>
                </a:r>
                <a:r>
                  <a:rPr lang="en-US" sz="3200" i="1" dirty="0"/>
                  <a:t>e ∈ </a:t>
                </a:r>
                <a:r>
                  <a:rPr lang="en-US" sz="3200" i="1" dirty="0" err="1" smtClean="0"/>
                  <a:t>E</a:t>
                </a:r>
                <a:r>
                  <a:rPr lang="en-US" sz="3200" i="1" baseline="-25000" dirty="0" err="1" smtClean="0"/>
                  <a:t>in</a:t>
                </a:r>
                <a:r>
                  <a:rPr lang="en-US" sz="3200" i="1" dirty="0" smtClean="0"/>
                  <a:t>(v</a:t>
                </a:r>
                <a:r>
                  <a:rPr lang="en-US" sz="3200" i="1" dirty="0"/>
                  <a:t>)</a:t>
                </a:r>
                <a:r>
                  <a:rPr lang="en-US" sz="3200" dirty="0"/>
                  <a:t>, and </a:t>
                </a:r>
                <a:r>
                  <a:rPr lang="en-US" sz="3200" i="1" dirty="0"/>
                  <a:t>R(e, s)</a:t>
                </a:r>
                <a:r>
                  <a:rPr lang="en-US" sz="3200" dirty="0"/>
                  <a:t> for every </a:t>
                </a:r>
                <a:r>
                  <a:rPr lang="en-US" sz="3200" i="1" dirty="0"/>
                  <a:t>e ∈ </a:t>
                </a:r>
                <a:r>
                  <a:rPr lang="en-US" sz="3200" i="1" dirty="0" err="1" smtClean="0"/>
                  <a:t>E</a:t>
                </a:r>
                <a:r>
                  <a:rPr lang="en-US" sz="3200" i="1" baseline="-25000" dirty="0" err="1" smtClean="0"/>
                  <a:t>out</a:t>
                </a:r>
                <a:r>
                  <a:rPr lang="en-US" sz="3200" i="1" dirty="0" smtClean="0"/>
                  <a:t>(v</a:t>
                </a:r>
                <a:r>
                  <a:rPr lang="en-US" sz="3200" i="1" dirty="0"/>
                  <a:t>)</a:t>
                </a:r>
                <a:r>
                  <a:rPr lang="en-US" sz="3200" dirty="0"/>
                  <a:t>.</a:t>
                </a:r>
              </a:p>
              <a:p>
                <a:pPr marL="457200" lvl="0" indent="-457200" rtl="0">
                  <a:buFont typeface="Arial" pitchFamily="34" charset="0"/>
                  <a:buChar char="•"/>
                </a:pPr>
                <a:r>
                  <a:rPr lang="en-US" sz="3200" i="1" dirty="0" err="1"/>
                  <a:t>Rin</a:t>
                </a:r>
                <a:r>
                  <a:rPr lang="en-US" sz="3200" i="1" dirty="0"/>
                  <a:t> ← min{∑</a:t>
                </a:r>
                <a:r>
                  <a:rPr lang="en-US" sz="3200" i="1" dirty="0" err="1"/>
                  <a:t>e∈</a:t>
                </a:r>
                <a:r>
                  <a:rPr lang="en-US" sz="3200" i="1" dirty="0" err="1" smtClean="0"/>
                  <a:t>E</a:t>
                </a:r>
                <a:r>
                  <a:rPr lang="en-US" sz="3200" i="1" baseline="-25000" dirty="0" err="1" smtClean="0"/>
                  <a:t>out</a:t>
                </a:r>
                <a:r>
                  <a:rPr lang="en-US" sz="3200" i="1" dirty="0" smtClean="0"/>
                  <a:t>(v</a:t>
                </a:r>
                <a:r>
                  <a:rPr lang="en-US" sz="3200" i="1" dirty="0"/>
                  <a:t>) R(e, s),∑</a:t>
                </a:r>
                <a:r>
                  <a:rPr lang="en-US" sz="3200" i="1" dirty="0" err="1"/>
                  <a:t>e∈</a:t>
                </a:r>
                <a:r>
                  <a:rPr lang="en-US" sz="3200" i="1" dirty="0" err="1" smtClean="0"/>
                  <a:t>E</a:t>
                </a:r>
                <a:r>
                  <a:rPr lang="en-US" sz="3200" i="1" baseline="-25000" dirty="0" err="1" smtClean="0"/>
                  <a:t>out</a:t>
                </a:r>
                <a:r>
                  <a:rPr lang="en-US" sz="3200" i="1" dirty="0" smtClean="0"/>
                  <a:t>(v</a:t>
                </a:r>
                <a:r>
                  <a:rPr lang="en-US" sz="3200" i="1" dirty="0"/>
                  <a:t>) P+(e, s, t), ∑</a:t>
                </a:r>
                <a:r>
                  <a:rPr lang="en-US" sz="3200" i="1" dirty="0" err="1"/>
                  <a:t>e∈</a:t>
                </a:r>
                <a:r>
                  <a:rPr lang="en-US" sz="3200" i="1" dirty="0" err="1" smtClean="0"/>
                  <a:t>E</a:t>
                </a:r>
                <a:r>
                  <a:rPr lang="en-US" sz="3200" i="1" baseline="-25000" dirty="0" err="1" smtClean="0"/>
                  <a:t>in</a:t>
                </a:r>
                <a:r>
                  <a:rPr lang="en-US" sz="3200" i="1" dirty="0" smtClean="0"/>
                  <a:t> (v</a:t>
                </a:r>
                <a:r>
                  <a:rPr lang="en-US" sz="3200" i="1" dirty="0"/>
                  <a:t>) </a:t>
                </a:r>
                <a:r>
                  <a:rPr lang="en-US" sz="3200" i="1" dirty="0" smtClean="0"/>
                  <a:t>P</a:t>
                </a:r>
                <a:r>
                  <a:rPr lang="en-US" sz="3200" i="1" baseline="30000" dirty="0" smtClean="0"/>
                  <a:t>+</a:t>
                </a:r>
                <a:r>
                  <a:rPr lang="en-US" sz="3200" i="1" dirty="0" smtClean="0"/>
                  <a:t>(</a:t>
                </a:r>
                <a:r>
                  <a:rPr lang="en-US" sz="3200" i="1" dirty="0"/>
                  <a:t>e, s, t) }</a:t>
                </a:r>
                <a:r>
                  <a:rPr lang="en-US" sz="3200" dirty="0"/>
                  <a:t>.</a:t>
                </a:r>
                <a:endParaRPr lang="en-US" sz="3200" dirty="0" smtClean="0"/>
              </a:p>
              <a:p>
                <a:pPr marL="457200" lvl="0" indent="-457200" rtl="0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3200" i="1">
                        <a:latin typeface="Cambria Math"/>
                      </a:rPr>
                      <m:t>𝑓𝑜𝑟</m:t>
                    </m:r>
                    <m:r>
                      <a:rPr lang="en-US" sz="3200" i="1">
                        <a:latin typeface="Cambria Math"/>
                      </a:rPr>
                      <m:t> </m:t>
                    </m:r>
                    <m:r>
                      <a:rPr lang="en-US" sz="3200" i="1">
                        <a:latin typeface="Cambria Math"/>
                      </a:rPr>
                      <m:t>𝑒𝑣𝑒𝑟𝑦</m:t>
                    </m:r>
                    <m:r>
                      <a:rPr lang="en-US" sz="3200" i="1">
                        <a:latin typeface="Cambria Math"/>
                      </a:rPr>
                      <m:t> </m:t>
                    </m:r>
                    <m:r>
                      <a:rPr lang="en-US" sz="3200" i="1">
                        <a:latin typeface="Cambria Math"/>
                      </a:rPr>
                      <m:t>𝑒</m:t>
                    </m:r>
                    <m:r>
                      <a:rPr lang="en-US" sz="3200" i="1">
                        <a:latin typeface="Cambria Math"/>
                      </a:rPr>
                      <m:t>∈</m:t>
                    </m:r>
                    <m:sSub>
                      <m:sSubPr>
                        <m:ctrlPr>
                          <a:rPr lang="en-US" sz="3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en-US" sz="3200" i="1">
                            <a:latin typeface="Cambria Math"/>
                          </a:rPr>
                          <m:t>𝑖𝑛</m:t>
                        </m:r>
                      </m:sub>
                    </m:sSub>
                    <m:d>
                      <m:dPr>
                        <m:ctrlPr>
                          <a:rPr lang="en-US" sz="32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3200" i="1">
                            <a:latin typeface="Cambria Math"/>
                          </a:rPr>
                          <m:t>𝑣</m:t>
                        </m:r>
                      </m:e>
                    </m:d>
                    <m:r>
                      <a:rPr lang="en-US" sz="3200" i="1">
                        <a:latin typeface="Cambria Math"/>
                      </a:rPr>
                      <m:t>: </m:t>
                    </m:r>
                  </m:oMath>
                </a14:m>
                <a:endParaRPr lang="en-US" sz="3200" i="1" dirty="0" smtClean="0"/>
              </a:p>
              <a:p>
                <a:pPr lvl="0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/>
                        </a:rPr>
                        <m:t>𝑅</m:t>
                      </m:r>
                      <m:d>
                        <m:dPr>
                          <m:ctrlPr>
                            <a:rPr lang="en-US" sz="32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/>
                            </a:rPr>
                            <m:t>𝑒</m:t>
                          </m:r>
                          <m:r>
                            <a:rPr lang="en-US" sz="3200" i="1">
                              <a:latin typeface="Cambria Math"/>
                            </a:rPr>
                            <m:t>, </m:t>
                          </m:r>
                          <m:r>
                            <a:rPr lang="en-US" sz="3200" i="1">
                              <a:latin typeface="Cambria Math"/>
                            </a:rPr>
                            <m:t>𝑠</m:t>
                          </m:r>
                        </m:e>
                      </m:d>
                      <m:r>
                        <a:rPr lang="en-US" sz="3200" i="1">
                          <a:latin typeface="Cambria Math"/>
                        </a:rPr>
                        <m:t>← </m:t>
                      </m:r>
                      <m:r>
                        <a:rPr lang="en-US" sz="3200" i="1">
                          <a:latin typeface="Cambria Math"/>
                        </a:rPr>
                        <m:t>𝑅𝑖𝑛</m:t>
                      </m:r>
                      <m:r>
                        <a:rPr lang="en-US" sz="3200" i="1">
                          <a:latin typeface="Cambria Math"/>
                        </a:rPr>
                        <m:t>∗</m:t>
                      </m:r>
                      <m:f>
                        <m:fPr>
                          <m:ctrlPr>
                            <a:rPr lang="en-US" sz="3200" i="1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32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latin typeface="Cambria Math"/>
                                </a:rPr>
                                <m:t>𝑃</m:t>
                              </m:r>
                            </m:e>
                            <m:sup>
                              <m:r>
                                <a:rPr lang="en-US" sz="3200" i="1">
                                  <a:latin typeface="Cambria Math"/>
                                </a:rPr>
                                <m:t>+</m:t>
                              </m:r>
                            </m:sup>
                          </m:sSup>
                          <m:r>
                            <a:rPr lang="en-US" sz="3200" i="1">
                              <a:latin typeface="Cambria Math"/>
                            </a:rPr>
                            <m:t>(</m:t>
                          </m:r>
                          <m:r>
                            <a:rPr lang="en-US" sz="3200" i="1">
                              <a:latin typeface="Cambria Math"/>
                            </a:rPr>
                            <m:t>𝑒</m:t>
                          </m:r>
                          <m:r>
                            <a:rPr lang="en-US" sz="3200" i="1">
                              <a:latin typeface="Cambria Math"/>
                            </a:rPr>
                            <m:t>,</m:t>
                          </m:r>
                          <m:r>
                            <a:rPr lang="en-US" sz="3200" i="1">
                              <a:latin typeface="Cambria Math"/>
                            </a:rPr>
                            <m:t>𝑠</m:t>
                          </m:r>
                          <m:r>
                            <a:rPr lang="en-US" sz="3200" i="1">
                              <a:latin typeface="Cambria Math"/>
                            </a:rPr>
                            <m:t>,</m:t>
                          </m:r>
                          <m:r>
                            <a:rPr lang="en-US" sz="3200" i="1">
                              <a:latin typeface="Cambria Math"/>
                            </a:rPr>
                            <m:t>𝑡</m:t>
                          </m:r>
                          <m:r>
                            <a:rPr lang="en-US" sz="3200" i="1">
                              <a:latin typeface="Cambria Math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ctrlPr>
                                <a:rPr lang="en-US" sz="3200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en-US" sz="3200" i="1">
                                  <a:latin typeface="Cambria Math"/>
                                </a:rPr>
                                <m:t>𝑒</m:t>
                              </m:r>
                              <m:r>
                                <a:rPr lang="en-US" sz="3200" i="1">
                                  <a:latin typeface="Cambria Math"/>
                                </a:rPr>
                                <m:t>`∈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/>
                                    </a:rPr>
                                    <m:t>𝑖𝑛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3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</m:d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sz="32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i="1">
                                      <a:latin typeface="Cambria Math"/>
                                    </a:rPr>
                                    <m:t>𝑃</m:t>
                                  </m:r>
                                </m:e>
                                <m:sup>
                                  <m:r>
                                    <a:rPr lang="en-US" sz="3200" i="1">
                                      <a:latin typeface="Cambria Math"/>
                                    </a:rPr>
                                    <m:t>+</m:t>
                                  </m:r>
                                </m:sup>
                              </m:sSup>
                              <m:r>
                                <a:rPr lang="en-US" sz="3200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3200" i="1">
                                  <a:latin typeface="Cambria Math"/>
                                </a:rPr>
                                <m:t>𝑒</m:t>
                              </m:r>
                              <m:r>
                                <a:rPr lang="en-US" sz="3200" i="1">
                                  <a:latin typeface="Cambria Math"/>
                                </a:rPr>
                                <m:t>`,</m:t>
                              </m:r>
                              <m:r>
                                <a:rPr lang="en-US" sz="3200" i="1">
                                  <a:latin typeface="Cambria Math"/>
                                </a:rPr>
                                <m:t>𝑠</m:t>
                              </m:r>
                              <m:r>
                                <a:rPr lang="en-US" sz="32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3200" i="1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sz="3200" i="1">
                                  <a:latin typeface="Cambria Math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sz="3200" dirty="0"/>
              </a:p>
              <a:p>
                <a:pPr rtl="0"/>
                <a:endParaRPr lang="en-US" sz="3200" dirty="0"/>
              </a:p>
            </p:txBody>
          </p:sp>
        </mc:Choice>
        <mc:Fallback xmlns="">
          <p:sp>
            <p:nvSpPr>
              <p:cNvPr id="2" name="Sub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0" y="764704"/>
                <a:ext cx="9144000" cy="2952328"/>
              </a:xfrm>
              <a:blipFill rotWithShape="1">
                <a:blip r:embed="rId3"/>
                <a:stretch>
                  <a:fillRect l="-2200" t="-2680" b="-124536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827584" y="116633"/>
            <a:ext cx="7560840" cy="1008111"/>
          </a:xfrm>
        </p:spPr>
        <p:txBody>
          <a:bodyPr/>
          <a:lstStyle/>
          <a:p>
            <a:pPr marL="342900" indent="-342900" rtl="0"/>
            <a:r>
              <a:rPr lang="en-US" sz="3600" dirty="0" smtClean="0"/>
              <a:t>Flow Control algorithm</a:t>
            </a:r>
            <a:endParaRPr lang="en-US" sz="36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8" name="Footer Placeholder 3"/>
          <p:cNvSpPr txBox="1">
            <a:spLocks/>
          </p:cNvSpPr>
          <p:nvPr/>
        </p:nvSpPr>
        <p:spPr>
          <a:xfrm>
            <a:off x="5652120" y="6237312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he-IL"/>
            </a:defPPr>
            <a:lvl1pPr marL="0" algn="l" defTabSz="914400" rtl="1" eaLnBrk="1" latinLnBrk="0" hangingPunct="1">
              <a:defRPr sz="11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DDBF7CC1-964C-4779-8AE7-5C6996B34255}" type="slidenum">
              <a:rPr lang="he-IL" smtClean="0"/>
              <a:pPr algn="r"/>
              <a:t>21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629276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0" y="1340768"/>
            <a:ext cx="9144000" cy="2376264"/>
          </a:xfrm>
        </p:spPr>
        <p:txBody>
          <a:bodyPr>
            <a:noAutofit/>
          </a:bodyPr>
          <a:lstStyle/>
          <a:p>
            <a:pPr rtl="0"/>
            <a:r>
              <a:rPr lang="en-US" sz="3200" dirty="0" smtClean="0"/>
              <a:t>In addition at the end of each such round we drop the oldest </a:t>
            </a:r>
            <a:r>
              <a:rPr lang="en-US" sz="3200" dirty="0"/>
              <a:t>packets from </a:t>
            </a:r>
            <a:r>
              <a:rPr lang="en-US" sz="3200" i="1" dirty="0"/>
              <a:t>Q(v, s)</a:t>
            </a:r>
            <a:r>
              <a:rPr lang="en-US" sz="3200" dirty="0"/>
              <a:t>, if needed, so that </a:t>
            </a:r>
            <a:r>
              <a:rPr lang="en-US" sz="3200" i="1" dirty="0"/>
              <a:t>|Q(v, s)| ≤ </a:t>
            </a:r>
            <a:r>
              <a:rPr lang="en-US" sz="3200" i="1" dirty="0" err="1" smtClean="0"/>
              <a:t>R</a:t>
            </a:r>
            <a:r>
              <a:rPr lang="en-US" sz="3200" i="1" baseline="-25000" dirty="0" err="1" smtClean="0"/>
              <a:t>in</a:t>
            </a:r>
            <a:endParaRPr lang="en-US" sz="3200" dirty="0"/>
          </a:p>
          <a:p>
            <a:pPr lvl="0" rtl="0"/>
            <a:endParaRPr lang="en-US" sz="3200" dirty="0" smtClean="0"/>
          </a:p>
          <a:p>
            <a:pPr lvl="0" rtl="0"/>
            <a:r>
              <a:rPr lang="en-US" sz="3200" dirty="0" smtClean="0"/>
              <a:t>Intuitively the algorithms controls the </a:t>
            </a:r>
            <a:r>
              <a:rPr lang="en-US" sz="3200" dirty="0" smtClean="0"/>
              <a:t>rates </a:t>
            </a:r>
            <a:r>
              <a:rPr lang="en-US" sz="3200" dirty="0" smtClean="0"/>
              <a:t>and queues using minor changes according to what the wireless channels and queues can </a:t>
            </a:r>
            <a:r>
              <a:rPr lang="en-US" sz="3200" dirty="0" smtClean="0"/>
              <a:t>sustain.</a:t>
            </a:r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827584" y="116633"/>
            <a:ext cx="7560840" cy="1008111"/>
          </a:xfrm>
        </p:spPr>
        <p:txBody>
          <a:bodyPr/>
          <a:lstStyle/>
          <a:p>
            <a:pPr marL="342900" indent="-342900" rtl="0"/>
            <a:r>
              <a:rPr lang="en-US" sz="3600" dirty="0" smtClean="0"/>
              <a:t>Flow Control algorithm</a:t>
            </a:r>
            <a:endParaRPr lang="en-US" sz="36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8" name="Footer Placeholder 3"/>
          <p:cNvSpPr txBox="1">
            <a:spLocks/>
          </p:cNvSpPr>
          <p:nvPr/>
        </p:nvSpPr>
        <p:spPr>
          <a:xfrm>
            <a:off x="5652120" y="6237312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he-IL"/>
            </a:defPPr>
            <a:lvl1pPr marL="0" algn="l" defTabSz="914400" rtl="1" eaLnBrk="1" latinLnBrk="0" hangingPunct="1">
              <a:defRPr sz="11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DDBF7CC1-964C-4779-8AE7-5C6996B34255}" type="slidenum">
              <a:rPr lang="he-IL" smtClean="0"/>
              <a:pPr algn="r"/>
              <a:t>22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063190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roup 108"/>
          <p:cNvGrpSpPr/>
          <p:nvPr/>
        </p:nvGrpSpPr>
        <p:grpSpPr>
          <a:xfrm>
            <a:off x="815654" y="845176"/>
            <a:ext cx="7740416" cy="5656354"/>
            <a:chOff x="576000" y="52100"/>
            <a:chExt cx="8172464" cy="6626552"/>
          </a:xfrm>
        </p:grpSpPr>
        <p:grpSp>
          <p:nvGrpSpPr>
            <p:cNvPr id="18" name="Group 17"/>
            <p:cNvGrpSpPr/>
            <p:nvPr/>
          </p:nvGrpSpPr>
          <p:grpSpPr>
            <a:xfrm>
              <a:off x="576000" y="116632"/>
              <a:ext cx="432048" cy="6562020"/>
              <a:chOff x="576000" y="116632"/>
              <a:chExt cx="432048" cy="6562020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612000" y="229290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576000" y="116632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1</a:t>
                </a:r>
                <a:endParaRPr lang="he-IL" dirty="0"/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612000" y="1277144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576000" y="1133128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2</a:t>
                </a:r>
                <a:endParaRPr lang="he-IL" dirty="0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612000" y="2533546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576000" y="2420888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/>
                  <a:t>3</a:t>
                </a:r>
                <a:endParaRPr lang="he-IL" dirty="0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612000" y="3613666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576000" y="3429000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/>
                  <a:t>4</a:t>
                </a:r>
                <a:endParaRPr lang="he-IL" dirty="0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612000" y="4629374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576000" y="4485358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/>
                  <a:t>5</a:t>
                </a:r>
                <a:endParaRPr lang="he-IL" dirty="0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612000" y="5526524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576000" y="5301208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/>
                  <a:t>6</a:t>
                </a:r>
                <a:endParaRPr lang="he-IL" dirty="0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612000" y="6453336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576000" y="6309320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/>
                  <a:t>7</a:t>
                </a:r>
                <a:endParaRPr lang="he-IL" dirty="0"/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1859160" y="87804"/>
              <a:ext cx="552600" cy="6562020"/>
              <a:chOff x="576000" y="116632"/>
              <a:chExt cx="552600" cy="6562020"/>
            </a:xfrm>
          </p:grpSpPr>
          <p:sp>
            <p:nvSpPr>
              <p:cNvPr id="20" name="Oval 19"/>
              <p:cNvSpPr/>
              <p:nvPr/>
            </p:nvSpPr>
            <p:spPr>
              <a:xfrm>
                <a:off x="612000" y="229290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576000" y="116632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8</a:t>
                </a:r>
                <a:endParaRPr lang="he-IL" dirty="0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612000" y="1277144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576000" y="1133128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9</a:t>
                </a:r>
                <a:endParaRPr lang="he-IL" dirty="0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612000" y="2533546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576000" y="2420888"/>
                <a:ext cx="552600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10</a:t>
                </a:r>
                <a:endParaRPr lang="he-IL" dirty="0"/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612000" y="3613666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576000" y="3429000"/>
                <a:ext cx="552600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11</a:t>
                </a:r>
                <a:endParaRPr lang="he-IL" dirty="0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612000" y="4629374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576000" y="4485358"/>
                <a:ext cx="552600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12</a:t>
                </a:r>
                <a:endParaRPr lang="he-IL" dirty="0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612000" y="5526524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576000" y="5301208"/>
                <a:ext cx="552600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13</a:t>
                </a:r>
                <a:endParaRPr lang="he-IL" dirty="0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612000" y="6453336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576000" y="6309320"/>
                <a:ext cx="552600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14</a:t>
                </a:r>
                <a:endParaRPr lang="he-IL" dirty="0"/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3059832" y="116632"/>
              <a:ext cx="648072" cy="6562020"/>
              <a:chOff x="576000" y="116632"/>
              <a:chExt cx="432048" cy="6562020"/>
            </a:xfrm>
          </p:grpSpPr>
          <p:sp>
            <p:nvSpPr>
              <p:cNvPr id="35" name="Oval 34"/>
              <p:cNvSpPr/>
              <p:nvPr/>
            </p:nvSpPr>
            <p:spPr>
              <a:xfrm>
                <a:off x="612000" y="229290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576000" y="116632"/>
                <a:ext cx="432048" cy="646331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15</a:t>
                </a:r>
                <a:endParaRPr lang="he-IL" dirty="0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612000" y="1277144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576000" y="1133128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16</a:t>
                </a:r>
                <a:endParaRPr lang="he-IL" dirty="0"/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612000" y="2533546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576000" y="2420888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17</a:t>
                </a:r>
                <a:endParaRPr lang="he-IL" dirty="0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612000" y="3613666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576000" y="3429000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18</a:t>
                </a:r>
                <a:endParaRPr lang="he-IL" dirty="0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612000" y="4629374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576000" y="4485358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19</a:t>
                </a:r>
                <a:endParaRPr lang="he-IL" dirty="0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612000" y="5526524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576000" y="5301208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20</a:t>
                </a:r>
                <a:endParaRPr lang="he-IL" dirty="0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612000" y="6453336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576000" y="6309320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21</a:t>
                </a:r>
                <a:endParaRPr lang="he-IL" dirty="0"/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4427984" y="116632"/>
              <a:ext cx="792088" cy="6562020"/>
              <a:chOff x="576000" y="116632"/>
              <a:chExt cx="576064" cy="6562020"/>
            </a:xfrm>
          </p:grpSpPr>
          <p:sp>
            <p:nvSpPr>
              <p:cNvPr id="50" name="Oval 49"/>
              <p:cNvSpPr/>
              <p:nvPr/>
            </p:nvSpPr>
            <p:spPr>
              <a:xfrm>
                <a:off x="612000" y="229290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576000" y="116632"/>
                <a:ext cx="576064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22</a:t>
                </a:r>
                <a:endParaRPr lang="he-IL" dirty="0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612000" y="1277144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576000" y="1133128"/>
                <a:ext cx="576064" cy="37186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23</a:t>
                </a:r>
                <a:endParaRPr lang="he-IL" dirty="0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612000" y="2533546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576000" y="2420888"/>
                <a:ext cx="576064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24</a:t>
                </a:r>
                <a:endParaRPr lang="he-IL" dirty="0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612000" y="3613666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576000" y="3429000"/>
                <a:ext cx="576064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25</a:t>
                </a:r>
                <a:endParaRPr lang="he-IL" dirty="0"/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612000" y="4629374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576000" y="4485358"/>
                <a:ext cx="576064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26</a:t>
                </a:r>
                <a:endParaRPr lang="he-IL" dirty="0"/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612000" y="5526524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648008" y="5363924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he-IL" dirty="0" smtClean="0"/>
                  <a:t>27</a:t>
                </a:r>
                <a:endParaRPr lang="he-IL" dirty="0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612000" y="6453336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576000" y="6309320"/>
                <a:ext cx="504056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28</a:t>
                </a:r>
                <a:endParaRPr lang="he-IL" dirty="0"/>
              </a:p>
            </p:txBody>
          </p:sp>
        </p:grpSp>
        <p:grpSp>
          <p:nvGrpSpPr>
            <p:cNvPr id="64" name="Group 63"/>
            <p:cNvGrpSpPr/>
            <p:nvPr/>
          </p:nvGrpSpPr>
          <p:grpSpPr>
            <a:xfrm>
              <a:off x="5652120" y="87804"/>
              <a:ext cx="648072" cy="6562020"/>
              <a:chOff x="576000" y="116632"/>
              <a:chExt cx="432048" cy="6562020"/>
            </a:xfrm>
          </p:grpSpPr>
          <p:sp>
            <p:nvSpPr>
              <p:cNvPr id="65" name="Oval 64"/>
              <p:cNvSpPr/>
              <p:nvPr/>
            </p:nvSpPr>
            <p:spPr>
              <a:xfrm>
                <a:off x="612000" y="229290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576000" y="116632"/>
                <a:ext cx="432048" cy="646331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29</a:t>
                </a:r>
                <a:endParaRPr lang="he-IL" dirty="0"/>
              </a:p>
            </p:txBody>
          </p:sp>
          <p:sp>
            <p:nvSpPr>
              <p:cNvPr id="67" name="Oval 66"/>
              <p:cNvSpPr/>
              <p:nvPr/>
            </p:nvSpPr>
            <p:spPr>
              <a:xfrm>
                <a:off x="612000" y="1277144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576000" y="1133128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30</a:t>
                </a:r>
                <a:endParaRPr lang="he-IL" dirty="0"/>
              </a:p>
            </p:txBody>
          </p:sp>
          <p:sp>
            <p:nvSpPr>
              <p:cNvPr id="69" name="Oval 68"/>
              <p:cNvSpPr/>
              <p:nvPr/>
            </p:nvSpPr>
            <p:spPr>
              <a:xfrm>
                <a:off x="612000" y="2533546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576000" y="2420888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31</a:t>
                </a:r>
                <a:endParaRPr lang="he-IL" dirty="0"/>
              </a:p>
            </p:txBody>
          </p:sp>
          <p:sp>
            <p:nvSpPr>
              <p:cNvPr id="71" name="Oval 70"/>
              <p:cNvSpPr/>
              <p:nvPr/>
            </p:nvSpPr>
            <p:spPr>
              <a:xfrm>
                <a:off x="612000" y="3613666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576000" y="3429000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32</a:t>
                </a:r>
                <a:endParaRPr lang="he-IL" dirty="0"/>
              </a:p>
            </p:txBody>
          </p:sp>
          <p:sp>
            <p:nvSpPr>
              <p:cNvPr id="73" name="Oval 72"/>
              <p:cNvSpPr/>
              <p:nvPr/>
            </p:nvSpPr>
            <p:spPr>
              <a:xfrm>
                <a:off x="612000" y="4629374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576000" y="4485358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33</a:t>
                </a:r>
                <a:endParaRPr lang="he-IL" dirty="0"/>
              </a:p>
            </p:txBody>
          </p:sp>
          <p:sp>
            <p:nvSpPr>
              <p:cNvPr id="75" name="Oval 74"/>
              <p:cNvSpPr/>
              <p:nvPr/>
            </p:nvSpPr>
            <p:spPr>
              <a:xfrm>
                <a:off x="612000" y="5526524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576000" y="5301208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34</a:t>
                </a:r>
                <a:endParaRPr lang="he-IL" dirty="0"/>
              </a:p>
            </p:txBody>
          </p:sp>
          <p:sp>
            <p:nvSpPr>
              <p:cNvPr id="77" name="Oval 76"/>
              <p:cNvSpPr/>
              <p:nvPr/>
            </p:nvSpPr>
            <p:spPr>
              <a:xfrm>
                <a:off x="612000" y="6453336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576000" y="6309320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35</a:t>
                </a:r>
                <a:endParaRPr lang="he-IL" dirty="0"/>
              </a:p>
            </p:txBody>
          </p:sp>
        </p:grpSp>
        <p:grpSp>
          <p:nvGrpSpPr>
            <p:cNvPr id="79" name="Group 78"/>
            <p:cNvGrpSpPr/>
            <p:nvPr/>
          </p:nvGrpSpPr>
          <p:grpSpPr>
            <a:xfrm>
              <a:off x="6948264" y="52100"/>
              <a:ext cx="648072" cy="6562020"/>
              <a:chOff x="576000" y="116632"/>
              <a:chExt cx="432048" cy="6562020"/>
            </a:xfrm>
          </p:grpSpPr>
          <p:sp>
            <p:nvSpPr>
              <p:cNvPr id="80" name="Oval 79"/>
              <p:cNvSpPr/>
              <p:nvPr/>
            </p:nvSpPr>
            <p:spPr>
              <a:xfrm>
                <a:off x="612000" y="229290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576000" y="116632"/>
                <a:ext cx="432048" cy="646331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36</a:t>
                </a:r>
                <a:endParaRPr lang="he-IL" dirty="0"/>
              </a:p>
            </p:txBody>
          </p:sp>
          <p:sp>
            <p:nvSpPr>
              <p:cNvPr id="82" name="Oval 81"/>
              <p:cNvSpPr/>
              <p:nvPr/>
            </p:nvSpPr>
            <p:spPr>
              <a:xfrm>
                <a:off x="612000" y="1277144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576000" y="1133128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37</a:t>
                </a:r>
                <a:endParaRPr lang="he-IL" dirty="0"/>
              </a:p>
            </p:txBody>
          </p:sp>
          <p:sp>
            <p:nvSpPr>
              <p:cNvPr id="84" name="Oval 83"/>
              <p:cNvSpPr/>
              <p:nvPr/>
            </p:nvSpPr>
            <p:spPr>
              <a:xfrm>
                <a:off x="612000" y="2533546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576000" y="2420888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38</a:t>
                </a:r>
                <a:endParaRPr lang="he-IL" dirty="0"/>
              </a:p>
            </p:txBody>
          </p:sp>
          <p:sp>
            <p:nvSpPr>
              <p:cNvPr id="86" name="Oval 85"/>
              <p:cNvSpPr/>
              <p:nvPr/>
            </p:nvSpPr>
            <p:spPr>
              <a:xfrm>
                <a:off x="612000" y="3613666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576000" y="3429000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39</a:t>
                </a:r>
                <a:endParaRPr lang="he-IL" dirty="0"/>
              </a:p>
            </p:txBody>
          </p:sp>
          <p:sp>
            <p:nvSpPr>
              <p:cNvPr id="88" name="Oval 87"/>
              <p:cNvSpPr/>
              <p:nvPr/>
            </p:nvSpPr>
            <p:spPr>
              <a:xfrm>
                <a:off x="612000" y="4629374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576000" y="4485358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40</a:t>
                </a:r>
                <a:endParaRPr lang="he-IL" dirty="0"/>
              </a:p>
            </p:txBody>
          </p:sp>
          <p:sp>
            <p:nvSpPr>
              <p:cNvPr id="90" name="Oval 89"/>
              <p:cNvSpPr/>
              <p:nvPr/>
            </p:nvSpPr>
            <p:spPr>
              <a:xfrm>
                <a:off x="612000" y="5526524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576000" y="5301208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41</a:t>
                </a:r>
                <a:endParaRPr lang="he-IL" dirty="0"/>
              </a:p>
            </p:txBody>
          </p:sp>
          <p:sp>
            <p:nvSpPr>
              <p:cNvPr id="92" name="Oval 91"/>
              <p:cNvSpPr/>
              <p:nvPr/>
            </p:nvSpPr>
            <p:spPr>
              <a:xfrm>
                <a:off x="612000" y="6453336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576000" y="6309320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42</a:t>
                </a:r>
                <a:endParaRPr lang="he-IL" dirty="0"/>
              </a:p>
            </p:txBody>
          </p:sp>
        </p:grpSp>
        <p:grpSp>
          <p:nvGrpSpPr>
            <p:cNvPr id="94" name="Group 93"/>
            <p:cNvGrpSpPr/>
            <p:nvPr/>
          </p:nvGrpSpPr>
          <p:grpSpPr>
            <a:xfrm>
              <a:off x="8100392" y="86544"/>
              <a:ext cx="648072" cy="6562020"/>
              <a:chOff x="576000" y="116632"/>
              <a:chExt cx="432048" cy="6562020"/>
            </a:xfrm>
          </p:grpSpPr>
          <p:sp>
            <p:nvSpPr>
              <p:cNvPr id="95" name="Oval 94"/>
              <p:cNvSpPr/>
              <p:nvPr/>
            </p:nvSpPr>
            <p:spPr>
              <a:xfrm>
                <a:off x="612000" y="229290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96" name="TextBox 95"/>
              <p:cNvSpPr txBox="1"/>
              <p:nvPr/>
            </p:nvSpPr>
            <p:spPr>
              <a:xfrm>
                <a:off x="576000" y="116632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he-IL" dirty="0" smtClean="0"/>
                  <a:t>43</a:t>
                </a:r>
                <a:endParaRPr lang="he-IL" dirty="0"/>
              </a:p>
            </p:txBody>
          </p:sp>
          <p:sp>
            <p:nvSpPr>
              <p:cNvPr id="97" name="Oval 96"/>
              <p:cNvSpPr/>
              <p:nvPr/>
            </p:nvSpPr>
            <p:spPr>
              <a:xfrm>
                <a:off x="612000" y="1277144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576000" y="1133128"/>
                <a:ext cx="432048" cy="646331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44</a:t>
                </a:r>
                <a:endParaRPr lang="he-IL" dirty="0"/>
              </a:p>
            </p:txBody>
          </p:sp>
          <p:sp>
            <p:nvSpPr>
              <p:cNvPr id="99" name="Oval 98"/>
              <p:cNvSpPr/>
              <p:nvPr/>
            </p:nvSpPr>
            <p:spPr>
              <a:xfrm>
                <a:off x="612000" y="2533546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00" name="TextBox 99"/>
              <p:cNvSpPr txBox="1"/>
              <p:nvPr/>
            </p:nvSpPr>
            <p:spPr>
              <a:xfrm>
                <a:off x="576000" y="2420888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45</a:t>
                </a:r>
                <a:endParaRPr lang="he-IL" dirty="0"/>
              </a:p>
            </p:txBody>
          </p:sp>
          <p:sp>
            <p:nvSpPr>
              <p:cNvPr id="101" name="Oval 100"/>
              <p:cNvSpPr/>
              <p:nvPr/>
            </p:nvSpPr>
            <p:spPr>
              <a:xfrm>
                <a:off x="612000" y="3613666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576000" y="3429000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46</a:t>
                </a:r>
                <a:endParaRPr lang="he-IL" dirty="0"/>
              </a:p>
            </p:txBody>
          </p:sp>
          <p:sp>
            <p:nvSpPr>
              <p:cNvPr id="103" name="Oval 102"/>
              <p:cNvSpPr/>
              <p:nvPr/>
            </p:nvSpPr>
            <p:spPr>
              <a:xfrm>
                <a:off x="612000" y="4629374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04" name="TextBox 103"/>
              <p:cNvSpPr txBox="1"/>
              <p:nvPr/>
            </p:nvSpPr>
            <p:spPr>
              <a:xfrm>
                <a:off x="576000" y="4485358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47</a:t>
                </a:r>
                <a:endParaRPr lang="he-IL" dirty="0"/>
              </a:p>
            </p:txBody>
          </p:sp>
          <p:sp>
            <p:nvSpPr>
              <p:cNvPr id="105" name="Oval 104"/>
              <p:cNvSpPr/>
              <p:nvPr/>
            </p:nvSpPr>
            <p:spPr>
              <a:xfrm>
                <a:off x="612000" y="5526524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06" name="TextBox 105"/>
              <p:cNvSpPr txBox="1"/>
              <p:nvPr/>
            </p:nvSpPr>
            <p:spPr>
              <a:xfrm>
                <a:off x="576000" y="5301208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48</a:t>
                </a:r>
                <a:endParaRPr lang="he-IL" dirty="0"/>
              </a:p>
            </p:txBody>
          </p:sp>
          <p:sp>
            <p:nvSpPr>
              <p:cNvPr id="107" name="Oval 106"/>
              <p:cNvSpPr/>
              <p:nvPr/>
            </p:nvSpPr>
            <p:spPr>
              <a:xfrm>
                <a:off x="612000" y="6453336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08" name="TextBox 107"/>
              <p:cNvSpPr txBox="1"/>
              <p:nvPr/>
            </p:nvSpPr>
            <p:spPr>
              <a:xfrm>
                <a:off x="576000" y="6309320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49</a:t>
                </a:r>
                <a:endParaRPr lang="he-IL" dirty="0"/>
              </a:p>
            </p:txBody>
          </p:sp>
        </p:grpSp>
      </p:grpSp>
      <p:sp>
        <p:nvSpPr>
          <p:cNvPr id="110" name="TextBox 109"/>
          <p:cNvSpPr txBox="1"/>
          <p:nvPr/>
        </p:nvSpPr>
        <p:spPr>
          <a:xfrm>
            <a:off x="811352" y="44624"/>
            <a:ext cx="7600159" cy="83099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2400" b="1" dirty="0" smtClean="0"/>
              <a:t>Example Input scenario – </a:t>
            </a:r>
          </a:p>
          <a:p>
            <a:pPr algn="ctr"/>
            <a:r>
              <a:rPr lang="en-US" sz="2400" b="1" dirty="0" smtClean="0"/>
              <a:t>Nodes spaced equally on grid with random requests</a:t>
            </a:r>
            <a:endParaRPr lang="he-IL" sz="2400" b="1" dirty="0"/>
          </a:p>
        </p:txBody>
      </p:sp>
      <p:cxnSp>
        <p:nvCxnSpPr>
          <p:cNvPr id="112" name="Straight Arrow Connector 111"/>
          <p:cNvCxnSpPr/>
          <p:nvPr/>
        </p:nvCxnSpPr>
        <p:spPr>
          <a:xfrm flipH="1">
            <a:off x="2554364" y="3024777"/>
            <a:ext cx="1909634" cy="24340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 flipV="1">
            <a:off x="1224861" y="2969693"/>
            <a:ext cx="5626179" cy="33742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 flipH="1" flipV="1">
            <a:off x="2554364" y="5458781"/>
            <a:ext cx="5387895" cy="8594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>
            <a:off x="1224861" y="5483388"/>
            <a:ext cx="3286020" cy="961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 flipH="1">
            <a:off x="1224861" y="3000170"/>
            <a:ext cx="4398557" cy="17868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 flipH="1">
            <a:off x="3781986" y="1900952"/>
            <a:ext cx="1841432" cy="246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/>
          <p:nvPr/>
        </p:nvCxnSpPr>
        <p:spPr>
          <a:xfrm>
            <a:off x="1224861" y="1925559"/>
            <a:ext cx="806117" cy="10746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 flipV="1">
            <a:off x="1224861" y="3000170"/>
            <a:ext cx="4398557" cy="8851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>
          <a:xfrm flipH="1">
            <a:off x="3781986" y="1057889"/>
            <a:ext cx="682012" cy="19668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 flipH="1">
            <a:off x="1020258" y="1926639"/>
            <a:ext cx="3443740" cy="18010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 flipV="1">
            <a:off x="4792216" y="1427354"/>
            <a:ext cx="1138108" cy="47589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/>
          <p:nvPr/>
        </p:nvCxnSpPr>
        <p:spPr>
          <a:xfrm flipV="1">
            <a:off x="1020258" y="1215518"/>
            <a:ext cx="0" cy="5524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/>
          <p:nvPr/>
        </p:nvCxnSpPr>
        <p:spPr>
          <a:xfrm flipH="1" flipV="1">
            <a:off x="395536" y="1024729"/>
            <a:ext cx="50610" cy="5564168"/>
          </a:xfrm>
          <a:prstGeom prst="straightConnector1">
            <a:avLst/>
          </a:prstGeom>
          <a:ln w="4762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/>
          <p:nvPr/>
        </p:nvCxnSpPr>
        <p:spPr>
          <a:xfrm flipV="1">
            <a:off x="467544" y="6475847"/>
            <a:ext cx="8083498" cy="101619"/>
          </a:xfrm>
          <a:prstGeom prst="straightConnector1">
            <a:avLst/>
          </a:prstGeom>
          <a:ln w="4762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/>
          <p:cNvSpPr txBox="1"/>
          <p:nvPr/>
        </p:nvSpPr>
        <p:spPr>
          <a:xfrm>
            <a:off x="35496" y="6444044"/>
            <a:ext cx="312907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0</a:t>
            </a:r>
            <a:endParaRPr lang="he-IL" dirty="0"/>
          </a:p>
        </p:txBody>
      </p:sp>
      <p:sp>
        <p:nvSpPr>
          <p:cNvPr id="153" name="TextBox 152"/>
          <p:cNvSpPr txBox="1"/>
          <p:nvPr/>
        </p:nvSpPr>
        <p:spPr>
          <a:xfrm>
            <a:off x="5879" y="3451126"/>
            <a:ext cx="461665" cy="682239"/>
          </a:xfrm>
          <a:prstGeom prst="rect">
            <a:avLst/>
          </a:prstGeom>
          <a:noFill/>
        </p:spPr>
        <p:txBody>
          <a:bodyPr vert="vert270" wrap="none" rtlCol="1">
            <a:spAutoFit/>
          </a:bodyPr>
          <a:lstStyle/>
          <a:p>
            <a:r>
              <a:rPr lang="en-US" dirty="0" smtClean="0"/>
              <a:t>500m</a:t>
            </a:r>
            <a:endParaRPr lang="he-IL" dirty="0"/>
          </a:p>
        </p:txBody>
      </p:sp>
      <p:sp>
        <p:nvSpPr>
          <p:cNvPr id="154" name="TextBox 153"/>
          <p:cNvSpPr txBox="1"/>
          <p:nvPr/>
        </p:nvSpPr>
        <p:spPr>
          <a:xfrm>
            <a:off x="5879" y="1115452"/>
            <a:ext cx="461665" cy="605295"/>
          </a:xfrm>
          <a:prstGeom prst="rect">
            <a:avLst/>
          </a:prstGeom>
          <a:noFill/>
        </p:spPr>
        <p:txBody>
          <a:bodyPr vert="vert270" wrap="none" rtlCol="1">
            <a:spAutoFit/>
          </a:bodyPr>
          <a:lstStyle/>
          <a:p>
            <a:r>
              <a:rPr lang="en-US" dirty="0" smtClean="0"/>
              <a:t>1Km</a:t>
            </a:r>
            <a:endParaRPr lang="he-IL" dirty="0"/>
          </a:p>
        </p:txBody>
      </p:sp>
      <p:sp>
        <p:nvSpPr>
          <p:cNvPr id="158" name="TextBox 157"/>
          <p:cNvSpPr txBox="1"/>
          <p:nvPr/>
        </p:nvSpPr>
        <p:spPr>
          <a:xfrm>
            <a:off x="3725420" y="6563322"/>
            <a:ext cx="77457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500m</a:t>
            </a:r>
            <a:endParaRPr lang="he-IL" dirty="0"/>
          </a:p>
        </p:txBody>
      </p:sp>
      <p:sp>
        <p:nvSpPr>
          <p:cNvPr id="159" name="TextBox 158"/>
          <p:cNvSpPr txBox="1"/>
          <p:nvPr/>
        </p:nvSpPr>
        <p:spPr>
          <a:xfrm>
            <a:off x="7812360" y="6516052"/>
            <a:ext cx="69762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1Km</a:t>
            </a:r>
            <a:endParaRPr lang="he-IL" dirty="0"/>
          </a:p>
        </p:txBody>
      </p:sp>
      <p:sp>
        <p:nvSpPr>
          <p:cNvPr id="128" name="Oval 127"/>
          <p:cNvSpPr/>
          <p:nvPr/>
        </p:nvSpPr>
        <p:spPr>
          <a:xfrm>
            <a:off x="5580112" y="3703056"/>
            <a:ext cx="2885076" cy="2102208"/>
          </a:xfrm>
          <a:prstGeom prst="ellipse">
            <a:avLst/>
          </a:prstGeom>
          <a:solidFill>
            <a:schemeClr val="accent1">
              <a:lumMod val="60000"/>
              <a:lumOff val="40000"/>
              <a:alpha val="21000"/>
            </a:schemeClr>
          </a:solidFill>
          <a:ln w="25400">
            <a:solidFill>
              <a:schemeClr val="bg2">
                <a:lumMod val="50000"/>
              </a:schemeClr>
            </a:solidFill>
            <a:prstDash val="dashDot"/>
          </a:ln>
          <a:effectLst>
            <a:reflection stA="0" endPos="6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2" name="TextBox 1"/>
          <p:cNvSpPr txBox="1"/>
          <p:nvPr/>
        </p:nvSpPr>
        <p:spPr>
          <a:xfrm>
            <a:off x="5945104" y="3850072"/>
            <a:ext cx="1553887" cy="92333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dirty="0" smtClean="0"/>
              <a:t>Example</a:t>
            </a:r>
          </a:p>
          <a:p>
            <a:pPr algn="ctr"/>
            <a:r>
              <a:rPr lang="en-US" dirty="0" smtClean="0"/>
              <a:t>Transmission </a:t>
            </a:r>
          </a:p>
          <a:p>
            <a:pPr algn="ctr"/>
            <a:r>
              <a:rPr lang="en-US" dirty="0" smtClean="0"/>
              <a:t>Range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188840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827584" y="116633"/>
            <a:ext cx="7560840" cy="1008111"/>
          </a:xfrm>
        </p:spPr>
        <p:txBody>
          <a:bodyPr/>
          <a:lstStyle/>
          <a:p>
            <a:pPr marL="342900" indent="-342900" rtl="0"/>
            <a:r>
              <a:rPr lang="en-US" sz="3600" dirty="0" smtClean="0"/>
              <a:t>End-to-end delay histogram   (</a:t>
            </a:r>
            <a:r>
              <a:rPr lang="en-US" sz="3600" dirty="0"/>
              <a:t>one stream)</a:t>
            </a:r>
          </a:p>
        </p:txBody>
      </p:sp>
      <p:pic>
        <p:nvPicPr>
          <p:cNvPr id="5" name="Picture 4" descr="e2e_delay_hist_10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988840"/>
            <a:ext cx="4824537" cy="4536504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e2e_delay_hist_10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1" y="1942152"/>
            <a:ext cx="4211960" cy="486916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34870" y="6494885"/>
            <a:ext cx="1828800" cy="365125"/>
          </a:xfrm>
        </p:spPr>
        <p:txBody>
          <a:bodyPr/>
          <a:lstStyle/>
          <a:p>
            <a:fld id="{D886A887-22D8-462F-A33E-9E81DC2329B5}" type="slidenum">
              <a:rPr lang="he-IL" smtClean="0"/>
              <a:pPr/>
              <a:t>24</a:t>
            </a:fld>
            <a:endParaRPr lang="he-IL" dirty="0"/>
          </a:p>
        </p:txBody>
      </p:sp>
      <p:sp>
        <p:nvSpPr>
          <p:cNvPr id="9" name="TextBox 8"/>
          <p:cNvSpPr txBox="1"/>
          <p:nvPr/>
        </p:nvSpPr>
        <p:spPr>
          <a:xfrm>
            <a:off x="1475656" y="1514401"/>
            <a:ext cx="2691764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2400" b="1" dirty="0" smtClean="0"/>
              <a:t>With flow </a:t>
            </a:r>
            <a:r>
              <a:rPr lang="en-US" sz="2400" b="1" dirty="0"/>
              <a:t>control</a:t>
            </a:r>
            <a:endParaRPr lang="he-IL" sz="2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778655" y="1480487"/>
            <a:ext cx="316835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400" b="1" dirty="0" smtClean="0"/>
              <a:t>Without flow control</a:t>
            </a:r>
            <a:endParaRPr lang="he-IL" sz="2400" b="1" dirty="0"/>
          </a:p>
        </p:txBody>
      </p:sp>
      <p:sp>
        <p:nvSpPr>
          <p:cNvPr id="11" name="Oval 10"/>
          <p:cNvSpPr/>
          <p:nvPr/>
        </p:nvSpPr>
        <p:spPr>
          <a:xfrm>
            <a:off x="4644008" y="6165304"/>
            <a:ext cx="360040" cy="288032"/>
          </a:xfrm>
          <a:prstGeom prst="ellipse">
            <a:avLst/>
          </a:prstGeom>
          <a:noFill/>
          <a:ln w="444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" name="Oval 11"/>
          <p:cNvSpPr/>
          <p:nvPr/>
        </p:nvSpPr>
        <p:spPr>
          <a:xfrm>
            <a:off x="8698337" y="6309320"/>
            <a:ext cx="532302" cy="288032"/>
          </a:xfrm>
          <a:prstGeom prst="ellipse">
            <a:avLst/>
          </a:prstGeom>
          <a:noFill/>
          <a:ln w="444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11621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827584" y="116633"/>
            <a:ext cx="7560840" cy="1008111"/>
          </a:xfrm>
        </p:spPr>
        <p:txBody>
          <a:bodyPr/>
          <a:lstStyle/>
          <a:p>
            <a:pPr marL="342900" indent="-342900" rtl="0"/>
            <a:r>
              <a:rPr lang="en-US" sz="3600" dirty="0" smtClean="0"/>
              <a:t>End-to-end delay (one stream)</a:t>
            </a:r>
            <a:endParaRPr lang="en-US" sz="3600" dirty="0"/>
          </a:p>
        </p:txBody>
      </p:sp>
      <p:pic>
        <p:nvPicPr>
          <p:cNvPr id="7" name="Picture 6" descr="e2e_delay_10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836712"/>
            <a:ext cx="7200800" cy="3140967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 descr="e2e_delay_10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3932964"/>
            <a:ext cx="7200800" cy="2958322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6A887-22D8-462F-A33E-9E81DC2329B5}" type="slidenum">
              <a:rPr lang="he-IL" smtClean="0"/>
              <a:pPr/>
              <a:t>25</a:t>
            </a:fld>
            <a:endParaRPr lang="he-IL"/>
          </a:p>
        </p:txBody>
      </p:sp>
      <p:sp>
        <p:nvSpPr>
          <p:cNvPr id="10" name="TextBox 9"/>
          <p:cNvSpPr txBox="1"/>
          <p:nvPr/>
        </p:nvSpPr>
        <p:spPr>
          <a:xfrm>
            <a:off x="41687" y="1807030"/>
            <a:ext cx="1217000" cy="120032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2400" b="1" dirty="0" smtClean="0"/>
              <a:t>With </a:t>
            </a:r>
          </a:p>
          <a:p>
            <a:pPr algn="ctr"/>
            <a:r>
              <a:rPr lang="en-US" sz="2400" b="1" dirty="0" smtClean="0"/>
              <a:t>flow </a:t>
            </a:r>
          </a:p>
          <a:p>
            <a:pPr algn="ctr"/>
            <a:r>
              <a:rPr lang="en-US" sz="2400" b="1" dirty="0" smtClean="0"/>
              <a:t>control</a:t>
            </a:r>
            <a:endParaRPr lang="he-IL" sz="2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1687" y="4554630"/>
            <a:ext cx="1423788" cy="120032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2400" b="1" dirty="0" smtClean="0"/>
              <a:t>Without </a:t>
            </a:r>
          </a:p>
          <a:p>
            <a:pPr algn="ctr"/>
            <a:r>
              <a:rPr lang="en-US" sz="2400" b="1" dirty="0" smtClean="0"/>
              <a:t>flow </a:t>
            </a:r>
          </a:p>
          <a:p>
            <a:pPr algn="ctr"/>
            <a:r>
              <a:rPr lang="en-US" sz="2400" b="1" dirty="0" smtClean="0"/>
              <a:t>control</a:t>
            </a:r>
            <a:endParaRPr lang="he-IL" sz="2400" b="1" dirty="0"/>
          </a:p>
        </p:txBody>
      </p:sp>
      <p:sp>
        <p:nvSpPr>
          <p:cNvPr id="12" name="Oval 11"/>
          <p:cNvSpPr/>
          <p:nvPr/>
        </p:nvSpPr>
        <p:spPr>
          <a:xfrm>
            <a:off x="2339752" y="965441"/>
            <a:ext cx="360040" cy="288032"/>
          </a:xfrm>
          <a:prstGeom prst="ellipse">
            <a:avLst/>
          </a:prstGeom>
          <a:noFill/>
          <a:ln w="444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Oval 12"/>
          <p:cNvSpPr/>
          <p:nvPr/>
        </p:nvSpPr>
        <p:spPr>
          <a:xfrm>
            <a:off x="2267744" y="4005064"/>
            <a:ext cx="404760" cy="288032"/>
          </a:xfrm>
          <a:prstGeom prst="ellipse">
            <a:avLst/>
          </a:prstGeom>
          <a:noFill/>
          <a:ln w="444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5" name="Footer Placeholder 3"/>
          <p:cNvSpPr txBox="1">
            <a:spLocks/>
          </p:cNvSpPr>
          <p:nvPr/>
        </p:nvSpPr>
        <p:spPr>
          <a:xfrm>
            <a:off x="5827711" y="6304235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he-IL"/>
            </a:defPPr>
            <a:lvl1pPr marL="0" algn="l" defTabSz="914400" rtl="1" eaLnBrk="1" latinLnBrk="0" hangingPunct="1">
              <a:defRPr sz="11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DDBF7CC1-964C-4779-8AE7-5C6996B34255}" type="slidenum">
              <a:rPr lang="he-IL" smtClean="0"/>
              <a:pPr algn="r"/>
              <a:t>25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610185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827584" y="116633"/>
            <a:ext cx="7560840" cy="1008111"/>
          </a:xfrm>
        </p:spPr>
        <p:txBody>
          <a:bodyPr/>
          <a:lstStyle/>
          <a:p>
            <a:pPr marL="342900" indent="-342900" rtl="0"/>
            <a:r>
              <a:rPr lang="en-US" sz="2800" dirty="0" smtClean="0"/>
              <a:t>Queue size  (one stream/different nodes)</a:t>
            </a:r>
            <a:endParaRPr lang="en-US" sz="2800" dirty="0"/>
          </a:p>
        </p:txBody>
      </p:sp>
      <p:pic>
        <p:nvPicPr>
          <p:cNvPr id="6" name="Picture 5" descr="q_len_max_10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5072" y="3597099"/>
            <a:ext cx="5616624" cy="3240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 descr="q_len_max_10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819352"/>
            <a:ext cx="5616624" cy="2802788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0" name="TextBox 9"/>
          <p:cNvSpPr txBox="1"/>
          <p:nvPr/>
        </p:nvSpPr>
        <p:spPr>
          <a:xfrm>
            <a:off x="220682" y="1897580"/>
            <a:ext cx="1930337" cy="83099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2400" b="1" dirty="0" smtClean="0"/>
              <a:t>With </a:t>
            </a:r>
          </a:p>
          <a:p>
            <a:pPr algn="ctr"/>
            <a:r>
              <a:rPr lang="en-US" sz="2400" b="1" dirty="0" smtClean="0"/>
              <a:t>flow control</a:t>
            </a:r>
            <a:endParaRPr lang="he-IL" sz="2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220681" y="4599799"/>
            <a:ext cx="1930337" cy="83099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2400" b="1" dirty="0" smtClean="0"/>
              <a:t>Without </a:t>
            </a:r>
          </a:p>
          <a:p>
            <a:pPr algn="ctr"/>
            <a:r>
              <a:rPr lang="en-US" sz="2400" b="1" dirty="0" smtClean="0"/>
              <a:t>flow control</a:t>
            </a:r>
            <a:endParaRPr lang="he-IL" sz="2400" b="1" dirty="0"/>
          </a:p>
        </p:txBody>
      </p:sp>
      <p:sp>
        <p:nvSpPr>
          <p:cNvPr id="12" name="Oval 11"/>
          <p:cNvSpPr/>
          <p:nvPr/>
        </p:nvSpPr>
        <p:spPr>
          <a:xfrm>
            <a:off x="2399127" y="3717032"/>
            <a:ext cx="504056" cy="337967"/>
          </a:xfrm>
          <a:prstGeom prst="ellipse">
            <a:avLst/>
          </a:prstGeom>
          <a:noFill/>
          <a:ln w="444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Oval 12"/>
          <p:cNvSpPr/>
          <p:nvPr/>
        </p:nvSpPr>
        <p:spPr>
          <a:xfrm>
            <a:off x="2399127" y="908720"/>
            <a:ext cx="504056" cy="337967"/>
          </a:xfrm>
          <a:prstGeom prst="ellipse">
            <a:avLst/>
          </a:prstGeom>
          <a:noFill/>
          <a:ln w="444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5" name="Footer Placeholder 3"/>
          <p:cNvSpPr txBox="1">
            <a:spLocks/>
          </p:cNvSpPr>
          <p:nvPr/>
        </p:nvSpPr>
        <p:spPr>
          <a:xfrm>
            <a:off x="5652120" y="6237312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he-IL"/>
            </a:defPPr>
            <a:lvl1pPr marL="0" algn="l" defTabSz="914400" rtl="1" eaLnBrk="1" latinLnBrk="0" hangingPunct="1">
              <a:defRPr sz="11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DDBF7CC1-964C-4779-8AE7-5C6996B34255}" type="slidenum">
              <a:rPr lang="he-IL" smtClean="0"/>
              <a:pPr algn="r"/>
              <a:t>26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145500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827584" y="116633"/>
            <a:ext cx="7704856" cy="1008111"/>
          </a:xfrm>
        </p:spPr>
        <p:txBody>
          <a:bodyPr/>
          <a:lstStyle/>
          <a:p>
            <a:pPr marL="457200" rtl="0"/>
            <a:r>
              <a:rPr lang="en-US" sz="3600" dirty="0"/>
              <a:t>Rate (R(</a:t>
            </a:r>
            <a:r>
              <a:rPr lang="en-US" sz="3600" dirty="0" err="1"/>
              <a:t>e,s</a:t>
            </a:r>
            <a:r>
              <a:rPr lang="en-US" sz="3600" dirty="0"/>
              <a:t>)) </a:t>
            </a:r>
            <a:r>
              <a:rPr lang="en-US" sz="3600" dirty="0" smtClean="0"/>
              <a:t>changes </a:t>
            </a:r>
            <a:r>
              <a:rPr lang="en-US" sz="3600" dirty="0"/>
              <a:t>over time</a:t>
            </a:r>
            <a:endParaRPr lang="en-US" sz="3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1" name="Footer Placeholder 3"/>
          <p:cNvSpPr txBox="1">
            <a:spLocks/>
          </p:cNvSpPr>
          <p:nvPr/>
        </p:nvSpPr>
        <p:spPr>
          <a:xfrm>
            <a:off x="5652120" y="6237312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he-IL"/>
            </a:defPPr>
            <a:lvl1pPr marL="0" algn="l" defTabSz="914400" rtl="1" eaLnBrk="1" latinLnBrk="0" hangingPunct="1">
              <a:defRPr sz="11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DDBF7CC1-964C-4779-8AE7-5C6996B34255}" type="slidenum">
              <a:rPr lang="he-IL" smtClean="0"/>
              <a:pPr algn="r"/>
              <a:t>27</a:t>
            </a:fld>
            <a:endParaRPr lang="he-IL" dirty="0"/>
          </a:p>
        </p:txBody>
      </p:sp>
      <p:pic>
        <p:nvPicPr>
          <p:cNvPr id="1026" name="Picture 2" descr="C:\Users\Yaniv\pre\Abstract\Figs\fc_rate_long_grid_12r_new.ep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35" y="2066949"/>
            <a:ext cx="9003492" cy="435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5500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827584" y="116633"/>
            <a:ext cx="7560840" cy="1008111"/>
          </a:xfrm>
        </p:spPr>
        <p:txBody>
          <a:bodyPr/>
          <a:lstStyle/>
          <a:p>
            <a:pPr marL="342900" indent="-342900" rtl="0"/>
            <a:r>
              <a:rPr lang="en-US" sz="3600" dirty="0" smtClean="0"/>
              <a:t>Throughput per stream</a:t>
            </a:r>
            <a:endParaRPr lang="en-US" sz="3600" dirty="0"/>
          </a:p>
        </p:txBody>
      </p:sp>
      <p:pic>
        <p:nvPicPr>
          <p:cNvPr id="9" name="Picture 8" descr="throughput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56792"/>
            <a:ext cx="4499992" cy="4176462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Footer Placeholder 3"/>
          <p:cNvSpPr txBox="1">
            <a:spLocks/>
          </p:cNvSpPr>
          <p:nvPr/>
        </p:nvSpPr>
        <p:spPr>
          <a:xfrm>
            <a:off x="5652120" y="6237312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he-IL"/>
            </a:defPPr>
            <a:lvl1pPr marL="0" algn="l" defTabSz="914400" rtl="1" eaLnBrk="1" latinLnBrk="0" hangingPunct="1">
              <a:defRPr sz="11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DDBF7CC1-964C-4779-8AE7-5C6996B34255}" type="slidenum">
              <a:rPr lang="he-IL" smtClean="0"/>
              <a:pPr algn="r"/>
              <a:t>28</a:t>
            </a:fld>
            <a:endParaRPr lang="he-IL" dirty="0"/>
          </a:p>
        </p:txBody>
      </p:sp>
      <p:sp>
        <p:nvSpPr>
          <p:cNvPr id="12" name="TextBox 11"/>
          <p:cNvSpPr txBox="1"/>
          <p:nvPr/>
        </p:nvSpPr>
        <p:spPr>
          <a:xfrm>
            <a:off x="4736232" y="1052735"/>
            <a:ext cx="3816424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400" b="1" dirty="0" smtClean="0"/>
              <a:t>Without flow </a:t>
            </a:r>
            <a:r>
              <a:rPr lang="en-US" sz="2400" b="1" dirty="0" smtClean="0"/>
              <a:t>control</a:t>
            </a:r>
            <a:endParaRPr lang="he-IL" sz="2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457023" y="1052736"/>
            <a:ext cx="3816424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400" b="1" dirty="0" smtClean="0"/>
              <a:t>With flow </a:t>
            </a:r>
            <a:r>
              <a:rPr lang="en-US" sz="2400" b="1" dirty="0" smtClean="0"/>
              <a:t>control</a:t>
            </a:r>
            <a:endParaRPr lang="he-IL" sz="24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323528" y="6021591"/>
            <a:ext cx="4824536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 algn="ctr" rtl="0">
              <a:buFont typeface="Arial" pitchFamily="34" charset="0"/>
              <a:buChar char="•"/>
            </a:pPr>
            <a:r>
              <a:rPr lang="en-US" sz="2400" b="1" dirty="0" smtClean="0"/>
              <a:t>May even increase ratio</a:t>
            </a:r>
            <a:endParaRPr lang="he-IL" sz="2400" b="1" dirty="0"/>
          </a:p>
        </p:txBody>
      </p:sp>
      <p:pic>
        <p:nvPicPr>
          <p:cNvPr id="2056" name="Picture 8" descr="C:\Users\Yaniv\pre\tp_no_flow_grid_12r.ep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3" y="1556793"/>
            <a:ext cx="5004048" cy="3744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5500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43608" y="2172648"/>
            <a:ext cx="6956253" cy="2423346"/>
          </a:xfrm>
        </p:spPr>
        <p:txBody>
          <a:bodyPr/>
          <a:lstStyle/>
          <a:p>
            <a:pPr marL="342900" indent="-342900" algn="ctr" rtl="0"/>
            <a:r>
              <a:rPr lang="en-US" sz="6600" dirty="0" smtClean="0"/>
              <a:t>Video playback example</a:t>
            </a:r>
            <a:r>
              <a:rPr lang="en-US" sz="3600" dirty="0"/>
              <a:t/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0" name="Footer Placeholder 3"/>
          <p:cNvSpPr txBox="1">
            <a:spLocks/>
          </p:cNvSpPr>
          <p:nvPr/>
        </p:nvSpPr>
        <p:spPr>
          <a:xfrm>
            <a:off x="5652120" y="6237312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he-IL"/>
            </a:defPPr>
            <a:lvl1pPr marL="0" algn="l" defTabSz="914400" rtl="1" eaLnBrk="1" latinLnBrk="0" hangingPunct="1">
              <a:defRPr sz="11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DDBF7CC1-964C-4779-8AE7-5C6996B34255}" type="slidenum">
              <a:rPr lang="he-IL" smtClean="0"/>
              <a:pPr algn="r"/>
              <a:t>29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239635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11560" y="1556792"/>
            <a:ext cx="8208912" cy="2952328"/>
          </a:xfrm>
        </p:spPr>
        <p:txBody>
          <a:bodyPr>
            <a:noAutofit/>
          </a:bodyPr>
          <a:lstStyle/>
          <a:p>
            <a:pPr marL="342900" indent="-342900" rtl="0">
              <a:buFont typeface="Arial" pitchFamily="34" charset="0"/>
              <a:buChar char="•"/>
            </a:pPr>
            <a:r>
              <a:rPr lang="en-US" sz="3200" dirty="0" smtClean="0"/>
              <a:t>Ad-Hoc Wireless Network model</a:t>
            </a:r>
          </a:p>
          <a:p>
            <a:pPr marL="800100" lvl="1" indent="-342900" algn="l" rtl="0"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Nodes </a:t>
            </a:r>
            <a:r>
              <a:rPr lang="en-US" sz="2800" dirty="0" smtClean="0">
                <a:solidFill>
                  <a:schemeClr val="tx1"/>
                </a:solidFill>
              </a:rPr>
              <a:t>in the plane </a:t>
            </a:r>
            <a:r>
              <a:rPr lang="en-US" sz="2800" dirty="0" smtClean="0">
                <a:solidFill>
                  <a:schemeClr val="tx1"/>
                </a:solidFill>
              </a:rPr>
              <a:t>with single radio and </a:t>
            </a:r>
            <a:r>
              <a:rPr lang="en-US" sz="3000" dirty="0" smtClean="0">
                <a:solidFill>
                  <a:schemeClr val="tx1"/>
                </a:solidFill>
              </a:rPr>
              <a:t>GPS</a:t>
            </a:r>
          </a:p>
          <a:p>
            <a:pPr marL="800100" lvl="1" indent="-342900" algn="l" rtl="0">
              <a:buFont typeface="Arial" pitchFamily="34" charset="0"/>
              <a:buChar char="•"/>
            </a:pPr>
            <a:r>
              <a:rPr lang="en-US" sz="3000" dirty="0">
                <a:solidFill>
                  <a:schemeClr val="tx1"/>
                </a:solidFill>
              </a:rPr>
              <a:t>Nodes may transmit to each other in one of several </a:t>
            </a:r>
            <a:r>
              <a:rPr lang="en-US" sz="3000" dirty="0" smtClean="0">
                <a:solidFill>
                  <a:schemeClr val="tx1"/>
                </a:solidFill>
              </a:rPr>
              <a:t>channels (but </a:t>
            </a:r>
            <a:r>
              <a:rPr lang="en-US" sz="3000" u="sng" dirty="0" smtClean="0">
                <a:solidFill>
                  <a:schemeClr val="tx1"/>
                </a:solidFill>
              </a:rPr>
              <a:t>interfere</a:t>
            </a:r>
            <a:r>
              <a:rPr lang="en-US" sz="3000" dirty="0" smtClean="0">
                <a:solidFill>
                  <a:schemeClr val="tx1"/>
                </a:solidFill>
              </a:rPr>
              <a:t> with each other) </a:t>
            </a:r>
          </a:p>
          <a:p>
            <a:pPr marL="800100" lvl="1" indent="-342900" algn="l" rtl="0">
              <a:buFont typeface="Arial" pitchFamily="34" charset="0"/>
              <a:buChar char="•"/>
            </a:pPr>
            <a:r>
              <a:rPr lang="en-US" sz="3000" dirty="0" smtClean="0">
                <a:solidFill>
                  <a:schemeClr val="tx1"/>
                </a:solidFill>
              </a:rPr>
              <a:t>Nodes synchronized (using GPS) and there exists a single node which holds network information (locations)</a:t>
            </a:r>
          </a:p>
          <a:p>
            <a:pPr marL="342900" indent="-342900" rtl="0">
              <a:buFont typeface="Arial" pitchFamily="34" charset="0"/>
              <a:buChar char="•"/>
            </a:pPr>
            <a:endParaRPr lang="en-US" sz="3200" dirty="0" smtClean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827584" y="116633"/>
            <a:ext cx="7175351" cy="1008111"/>
          </a:xfrm>
        </p:spPr>
        <p:txBody>
          <a:bodyPr/>
          <a:lstStyle/>
          <a:p>
            <a:pPr algn="ctr" rtl="0"/>
            <a:r>
              <a:rPr lang="en-US" sz="3600" dirty="0" smtClean="0"/>
              <a:t>Problem Definition </a:t>
            </a:r>
            <a:endParaRPr lang="he-IL" sz="3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Footer Placeholder 3"/>
          <p:cNvSpPr txBox="1">
            <a:spLocks/>
          </p:cNvSpPr>
          <p:nvPr/>
        </p:nvSpPr>
        <p:spPr>
          <a:xfrm>
            <a:off x="5652120" y="6237312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he-IL"/>
            </a:defPPr>
            <a:lvl1pPr marL="0" algn="l" defTabSz="914400" rtl="1" eaLnBrk="1" latinLnBrk="0" hangingPunct="1">
              <a:defRPr sz="11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DDBF7CC1-964C-4779-8AE7-5C6996B34255}" type="slidenum">
              <a:rPr lang="he-IL" smtClean="0"/>
              <a:pPr algn="r"/>
              <a:t>3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648719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467543" y="1340768"/>
            <a:ext cx="8537377" cy="2376264"/>
          </a:xfrm>
        </p:spPr>
        <p:txBody>
          <a:bodyPr>
            <a:noAutofit/>
          </a:bodyPr>
          <a:lstStyle/>
          <a:p>
            <a:pPr marL="457200" indent="-457200" rtl="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3200" dirty="0" smtClean="0"/>
              <a:t>Centralized scheduling approximation algorithm</a:t>
            </a:r>
          </a:p>
          <a:p>
            <a:pPr marL="457200" indent="-457200" rtl="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3200" dirty="0" smtClean="0"/>
              <a:t>Feasible in physical model (by simulation)</a:t>
            </a:r>
          </a:p>
          <a:p>
            <a:pPr marL="457200" indent="-457200" rtl="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3200" dirty="0" smtClean="0"/>
              <a:t>Local flow control algorithm</a:t>
            </a:r>
          </a:p>
          <a:p>
            <a:pPr marL="457200" indent="-457200" rtl="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3200" dirty="0" smtClean="0"/>
              <a:t>Supportin</a:t>
            </a:r>
            <a:r>
              <a:rPr lang="en-US" sz="3200" dirty="0" smtClean="0"/>
              <a:t>g real-time video streaming properties</a:t>
            </a:r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827584" y="116633"/>
            <a:ext cx="7560840" cy="1008111"/>
          </a:xfrm>
        </p:spPr>
        <p:txBody>
          <a:bodyPr/>
          <a:lstStyle/>
          <a:p>
            <a:pPr marL="342900" indent="-342900" rtl="0"/>
            <a:r>
              <a:rPr lang="en-US" sz="3600" dirty="0" smtClean="0"/>
              <a:t>Summary</a:t>
            </a:r>
            <a:endParaRPr lang="en-US" sz="36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8" name="Footer Placeholder 3"/>
          <p:cNvSpPr txBox="1">
            <a:spLocks/>
          </p:cNvSpPr>
          <p:nvPr/>
        </p:nvSpPr>
        <p:spPr>
          <a:xfrm>
            <a:off x="5652120" y="6237312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he-IL"/>
            </a:defPPr>
            <a:lvl1pPr marL="0" algn="l" defTabSz="914400" rtl="1" eaLnBrk="1" latinLnBrk="0" hangingPunct="1">
              <a:defRPr sz="11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DDBF7CC1-964C-4779-8AE7-5C6996B34255}" type="slidenum">
              <a:rPr lang="he-IL" smtClean="0"/>
              <a:pPr algn="r"/>
              <a:t>30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992542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9552" y="2172648"/>
            <a:ext cx="7460309" cy="2423346"/>
          </a:xfrm>
        </p:spPr>
        <p:txBody>
          <a:bodyPr/>
          <a:lstStyle/>
          <a:p>
            <a:pPr marL="342900" indent="-342900" algn="ctr" rtl="0"/>
            <a:r>
              <a:rPr lang="en-US" sz="8000" dirty="0" smtClean="0"/>
              <a:t>Questions ?</a:t>
            </a:r>
            <a:br>
              <a:rPr lang="en-US" sz="8000" dirty="0" smtClean="0"/>
            </a:br>
            <a:r>
              <a:rPr lang="en-US" sz="8000" dirty="0" smtClean="0"/>
              <a:t> </a:t>
            </a:r>
            <a:endParaRPr lang="en-US" sz="80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0" name="Footer Placeholder 3"/>
          <p:cNvSpPr txBox="1">
            <a:spLocks/>
          </p:cNvSpPr>
          <p:nvPr/>
        </p:nvSpPr>
        <p:spPr>
          <a:xfrm>
            <a:off x="5652120" y="6237312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he-IL"/>
            </a:defPPr>
            <a:lvl1pPr marL="0" algn="l" defTabSz="914400" rtl="1" eaLnBrk="1" latinLnBrk="0" hangingPunct="1">
              <a:defRPr sz="11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DDBF7CC1-964C-4779-8AE7-5C6996B34255}" type="slidenum">
              <a:rPr lang="he-IL" smtClean="0"/>
              <a:pPr algn="r"/>
              <a:t>31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699478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 algn="ctr" rtl="0"/>
            <a:r>
              <a:rPr lang="en-US" sz="6600" dirty="0" smtClean="0"/>
              <a:t>Backup slides</a:t>
            </a:r>
            <a:br>
              <a:rPr lang="en-US" sz="6600" dirty="0" smtClean="0"/>
            </a:br>
            <a:endParaRPr lang="en-US" sz="66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0" name="Footer Placeholder 3"/>
          <p:cNvSpPr txBox="1">
            <a:spLocks/>
          </p:cNvSpPr>
          <p:nvPr/>
        </p:nvSpPr>
        <p:spPr>
          <a:xfrm>
            <a:off x="5652120" y="6237312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he-IL"/>
            </a:defPPr>
            <a:lvl1pPr marL="0" algn="l" defTabSz="914400" rtl="1" eaLnBrk="1" latinLnBrk="0" hangingPunct="1">
              <a:defRPr sz="11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DDBF7CC1-964C-4779-8AE7-5C6996B34255}" type="slidenum">
              <a:rPr lang="he-IL" smtClean="0"/>
              <a:pPr algn="r"/>
              <a:t>32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699478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Subtitle 1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79512" y="1628800"/>
                <a:ext cx="8640960" cy="2952328"/>
              </a:xfrm>
            </p:spPr>
            <p:txBody>
              <a:bodyPr>
                <a:noAutofit/>
              </a:bodyPr>
              <a:lstStyle/>
              <a:p>
                <a:pPr marL="457200" indent="-457200" rtl="0">
                  <a:buFont typeface="Arial" pitchFamily="34" charset="0"/>
                  <a:buChar char="•"/>
                </a:pPr>
                <a:r>
                  <a:rPr lang="en-US" sz="3200" dirty="0" smtClean="0"/>
                  <a:t>interference </a:t>
                </a:r>
                <a:r>
                  <a:rPr lang="en-US" sz="3200" dirty="0"/>
                  <a:t>set </a:t>
                </a:r>
                <a:r>
                  <a:rPr lang="en-US" sz="3200" dirty="0" err="1" smtClean="0"/>
                  <a:t>V</a:t>
                </a:r>
                <a:r>
                  <a:rPr lang="en-US" sz="3200" baseline="-25000" dirty="0" err="1"/>
                  <a:t>u,v,m</a:t>
                </a:r>
                <a:r>
                  <a:rPr lang="en-US" sz="3200" baseline="-25000" dirty="0"/>
                  <a:t> </a:t>
                </a:r>
                <a:r>
                  <a:rPr lang="en-US" sz="3200" dirty="0" smtClean="0"/>
                  <a:t> </a:t>
                </a:r>
                <a:r>
                  <a:rPr lang="en-US" sz="3200" dirty="0"/>
                  <a:t>of the link e = (</a:t>
                </a:r>
                <a:r>
                  <a:rPr lang="en-US" sz="3200" dirty="0" err="1" smtClean="0"/>
                  <a:t>u,v,m</a:t>
                </a:r>
                <a:r>
                  <a:rPr lang="en-US" sz="3200" dirty="0" smtClean="0"/>
                  <a:t>)</a:t>
                </a:r>
              </a:p>
              <a:p>
                <a:pPr rtl="0"/>
                <a:r>
                  <a:rPr lang="en-US" sz="3200" dirty="0" smtClean="0"/>
                  <a:t>    </a:t>
                </a:r>
                <a:r>
                  <a:rPr lang="en-US" sz="3200" dirty="0" err="1" smtClean="0"/>
                  <a:t>V</a:t>
                </a:r>
                <a:r>
                  <a:rPr lang="en-US" sz="3200" baseline="-25000" dirty="0" err="1" smtClean="0"/>
                  <a:t>u,v,m</a:t>
                </a:r>
                <a14:m>
                  <m:oMath xmlns:m="http://schemas.openxmlformats.org/officeDocument/2006/math">
                    <m:r>
                      <a:rPr lang="en-US" sz="3200" b="0" i="0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sz="3200" i="1">
                        <a:latin typeface="Cambria Math"/>
                        <a:ea typeface="Cambria Math"/>
                      </a:rPr>
                      <m:t>≡</m:t>
                    </m:r>
                  </m:oMath>
                </a14:m>
                <a:r>
                  <a:rPr lang="en-US" sz="3200" dirty="0" smtClean="0"/>
                  <a:t> {</a:t>
                </a:r>
                <a:r>
                  <a:rPr lang="en-US" sz="3200" dirty="0"/>
                  <a:t>x ∈ V \ {u} |SINR(u, v, {x}) ≥ </a:t>
                </a:r>
                <a:r>
                  <a:rPr lang="el-GR" sz="3200" dirty="0" smtClean="0"/>
                  <a:t>μβ</a:t>
                </a:r>
                <a:r>
                  <a:rPr lang="en-US" sz="3200" baseline="-25000" dirty="0"/>
                  <a:t>m</a:t>
                </a:r>
                <a:r>
                  <a:rPr lang="en-US" sz="3200" dirty="0"/>
                  <a:t> or</a:t>
                </a:r>
              </a:p>
              <a:p>
                <a:pPr rtl="0"/>
                <a:r>
                  <a:rPr lang="en-US" sz="3200" dirty="0" smtClean="0"/>
                  <a:t>   SINR(v</a:t>
                </a:r>
                <a:r>
                  <a:rPr lang="en-US" sz="3200" dirty="0"/>
                  <a:t>, u, {x}) ≥ </a:t>
                </a:r>
                <a:r>
                  <a:rPr lang="el-GR" sz="3200" dirty="0" smtClean="0"/>
                  <a:t>μβ</a:t>
                </a:r>
                <a:r>
                  <a:rPr lang="en-US" sz="3200" baseline="-25000" dirty="0" smtClean="0"/>
                  <a:t>0</a:t>
                </a:r>
                <a:r>
                  <a:rPr lang="el-GR" sz="3200" dirty="0" smtClean="0"/>
                  <a:t>}</a:t>
                </a:r>
                <a:endParaRPr lang="he-IL" sz="3200" dirty="0" smtClean="0"/>
              </a:p>
              <a:p>
                <a:pPr marL="457200" indent="-457200" rtl="0">
                  <a:buFont typeface="Arial" pitchFamily="34" charset="0"/>
                  <a:buChar char="•"/>
                </a:pPr>
                <a:r>
                  <a:rPr lang="en-US" sz="3200" dirty="0" smtClean="0"/>
                  <a:t>Interfering set of edge to link </a:t>
                </a:r>
                <a:r>
                  <a:rPr lang="en-US" sz="3200" i="1" dirty="0" smtClean="0"/>
                  <a:t>e </a:t>
                </a:r>
                <a:r>
                  <a:rPr lang="en-US" sz="3200" dirty="0" smtClean="0"/>
                  <a:t>:</a:t>
                </a:r>
              </a:p>
              <a:p>
                <a:pPr rtl="0"/>
                <a:r>
                  <a:rPr lang="en-US" sz="3200" dirty="0" smtClean="0"/>
                  <a:t>    </a:t>
                </a:r>
                <a:r>
                  <a:rPr lang="en-US" sz="3200" dirty="0" err="1" smtClean="0"/>
                  <a:t>I</a:t>
                </a:r>
                <a:r>
                  <a:rPr lang="en-US" sz="3200" baseline="-25000" dirty="0" err="1" smtClean="0"/>
                  <a:t>u,v,m</a:t>
                </a:r>
                <a:r>
                  <a:rPr lang="en-US" sz="3200" dirty="0" smtClean="0"/>
                  <a:t>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/>
                        <a:ea typeface="Cambria Math"/>
                      </a:rPr>
                      <m:t>≡</m:t>
                    </m:r>
                  </m:oMath>
                </a14:m>
                <a:r>
                  <a:rPr lang="en-US" sz="3200" dirty="0" smtClean="0"/>
                  <a:t> {</a:t>
                </a:r>
                <a:r>
                  <a:rPr lang="en-US" sz="3200" dirty="0"/>
                  <a:t>e′ = (u′, </a:t>
                </a:r>
                <a:r>
                  <a:rPr lang="en-US" sz="3200" dirty="0" err="1"/>
                  <a:t>v′,m</a:t>
                </a:r>
                <a:r>
                  <a:rPr lang="en-US" sz="3200" dirty="0"/>
                  <a:t>′) | </a:t>
                </a:r>
                <a:r>
                  <a:rPr lang="en-US" sz="3200" dirty="0" smtClean="0"/>
                  <a:t>                                 </a:t>
                </a:r>
              </a:p>
              <a:p>
                <a:pPr rtl="0"/>
                <a:r>
                  <a:rPr lang="en-US" sz="3200" dirty="0"/>
                  <a:t> </a:t>
                </a:r>
                <a:r>
                  <a:rPr lang="en-US" sz="3200" dirty="0" smtClean="0"/>
                  <a:t>          {</a:t>
                </a:r>
                <a:r>
                  <a:rPr lang="en-US" sz="3200" dirty="0"/>
                  <a:t>u′, v′} ∩ </a:t>
                </a:r>
                <a:r>
                  <a:rPr lang="en-US" sz="3200" dirty="0" smtClean="0"/>
                  <a:t>(</a:t>
                </a:r>
                <a:r>
                  <a:rPr lang="en-US" sz="3200" dirty="0" err="1" smtClean="0"/>
                  <a:t>V</a:t>
                </a:r>
                <a:r>
                  <a:rPr lang="en-US" sz="3200" baseline="-25000" dirty="0" err="1" smtClean="0"/>
                  <a:t>u,v,m</a:t>
                </a:r>
                <a:r>
                  <a:rPr lang="en-US" sz="3200" dirty="0" smtClean="0"/>
                  <a:t>∪ </a:t>
                </a:r>
                <a:r>
                  <a:rPr lang="en-US" sz="3200" dirty="0" err="1" smtClean="0"/>
                  <a:t>V</a:t>
                </a:r>
                <a:r>
                  <a:rPr lang="en-US" sz="3200" baseline="-25000" dirty="0" err="1" smtClean="0"/>
                  <a:t>u,v,m</a:t>
                </a:r>
                <a:r>
                  <a:rPr lang="en-US" sz="3200" dirty="0" smtClean="0"/>
                  <a:t> ) ≠∅} \ </a:t>
                </a:r>
                <a:r>
                  <a:rPr lang="en-US" sz="3200" dirty="0"/>
                  <a:t>{(u, </a:t>
                </a:r>
                <a:r>
                  <a:rPr lang="en-US" sz="3200" dirty="0" err="1"/>
                  <a:t>v,m</a:t>
                </a:r>
                <a:r>
                  <a:rPr lang="en-US" sz="3200" dirty="0" smtClean="0"/>
                  <a:t>)}</a:t>
                </a:r>
                <a:endParaRPr lang="he-IL" sz="3200" dirty="0" smtClean="0"/>
              </a:p>
              <a:p>
                <a:pPr marL="914400" lvl="1" indent="-457200" algn="l" rtl="0">
                  <a:buFont typeface="Arial" pitchFamily="34" charset="0"/>
                  <a:buChar char="•"/>
                </a:pPr>
                <a:endParaRPr lang="en-US" sz="3000" dirty="0"/>
              </a:p>
            </p:txBody>
          </p:sp>
        </mc:Choice>
        <mc:Fallback>
          <p:sp>
            <p:nvSpPr>
              <p:cNvPr id="2" name="Sub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79512" y="1628800"/>
                <a:ext cx="8640960" cy="2952328"/>
              </a:xfrm>
              <a:blipFill rotWithShape="1">
                <a:blip r:embed="rId2"/>
                <a:stretch>
                  <a:fillRect l="-2327" t="-6405" r="-8110" b="-68182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827584" y="116633"/>
            <a:ext cx="7560840" cy="1008111"/>
          </a:xfrm>
        </p:spPr>
        <p:txBody>
          <a:bodyPr/>
          <a:lstStyle/>
          <a:p>
            <a:pPr marL="342900" indent="-342900" rtl="0"/>
            <a:r>
              <a:rPr lang="en-US" sz="3600" dirty="0"/>
              <a:t>WiFi adjusted </a:t>
            </a:r>
            <a:r>
              <a:rPr lang="en-US" sz="3600" dirty="0" smtClean="0"/>
              <a:t>interference model</a:t>
            </a:r>
            <a:r>
              <a:rPr lang="en-US" sz="3600" dirty="0"/>
              <a:t/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7" name="Footer Placeholder 3"/>
          <p:cNvSpPr txBox="1">
            <a:spLocks/>
          </p:cNvSpPr>
          <p:nvPr/>
        </p:nvSpPr>
        <p:spPr>
          <a:xfrm>
            <a:off x="5652120" y="6237312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he-IL"/>
            </a:defPPr>
            <a:lvl1pPr marL="0" algn="l" defTabSz="914400" rtl="1" eaLnBrk="1" latinLnBrk="0" hangingPunct="1">
              <a:defRPr sz="11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DDBF7CC1-964C-4779-8AE7-5C6996B34255}" type="slidenum">
              <a:rPr lang="he-IL" smtClean="0"/>
              <a:pPr algn="r"/>
              <a:t>33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018390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11560" y="1196752"/>
            <a:ext cx="8208912" cy="2952328"/>
          </a:xfrm>
        </p:spPr>
        <p:txBody>
          <a:bodyPr>
            <a:noAutofit/>
          </a:bodyPr>
          <a:lstStyle/>
          <a:p>
            <a:pPr marL="457200" indent="-457200" rtl="0">
              <a:buFont typeface="Arial" pitchFamily="34" charset="0"/>
              <a:buChar char="•"/>
            </a:pPr>
            <a:r>
              <a:rPr lang="en-US" sz="3200" dirty="0" smtClean="0"/>
              <a:t>A and B can communicate with N</a:t>
            </a:r>
          </a:p>
          <a:p>
            <a:pPr marL="457200" indent="-457200" rtl="0">
              <a:buFont typeface="Arial" pitchFamily="34" charset="0"/>
              <a:buChar char="•"/>
            </a:pPr>
            <a:r>
              <a:rPr lang="en-US" sz="3200" dirty="0" smtClean="0"/>
              <a:t>A can’t “hear” B</a:t>
            </a:r>
          </a:p>
          <a:p>
            <a:pPr marL="457200" indent="-457200" rtl="0">
              <a:buFont typeface="Arial" pitchFamily="34" charset="0"/>
              <a:buChar char="•"/>
            </a:pPr>
            <a:r>
              <a:rPr lang="en-US" sz="3200" dirty="0" smtClean="0"/>
              <a:t>B can’t hear A</a:t>
            </a:r>
          </a:p>
          <a:p>
            <a:pPr marL="457200" indent="-457200" rtl="0">
              <a:buFont typeface="Arial" pitchFamily="34" charset="0"/>
              <a:buChar char="•"/>
            </a:pPr>
            <a:endParaRPr lang="en-US" sz="3200" dirty="0"/>
          </a:p>
          <a:p>
            <a:pPr marL="457200" indent="-457200" rtl="0">
              <a:buFont typeface="Arial" pitchFamily="34" charset="0"/>
              <a:buChar char="•"/>
            </a:pPr>
            <a:r>
              <a:rPr lang="en-US" sz="3200" dirty="0" smtClean="0"/>
              <a:t>A and B May </a:t>
            </a:r>
          </a:p>
          <a:p>
            <a:pPr rtl="0"/>
            <a:r>
              <a:rPr lang="en-US" sz="3200" dirty="0"/>
              <a:t> </a:t>
            </a:r>
            <a:r>
              <a:rPr lang="en-US" sz="3200" dirty="0" smtClean="0"/>
              <a:t>   </a:t>
            </a:r>
            <a:r>
              <a:rPr lang="en-US" sz="3200" dirty="0" smtClean="0"/>
              <a:t>attempt t</a:t>
            </a:r>
            <a:r>
              <a:rPr lang="en-US" sz="3200" dirty="0" smtClean="0"/>
              <a:t>o </a:t>
            </a:r>
          </a:p>
          <a:p>
            <a:pPr rtl="0"/>
            <a:r>
              <a:rPr lang="en-US" sz="3200" dirty="0"/>
              <a:t> </a:t>
            </a:r>
            <a:r>
              <a:rPr lang="en-US" sz="3200" dirty="0" smtClean="0"/>
              <a:t>   transmit un the </a:t>
            </a:r>
          </a:p>
          <a:p>
            <a:pPr rtl="0"/>
            <a:r>
              <a:rPr lang="en-US" sz="3200" dirty="0"/>
              <a:t> </a:t>
            </a:r>
            <a:r>
              <a:rPr lang="en-US" sz="3200" dirty="0" smtClean="0"/>
              <a:t>   same time an</a:t>
            </a:r>
            <a:r>
              <a:rPr lang="en-US" sz="3200" dirty="0" smtClean="0"/>
              <a:t>d interfere </a:t>
            </a:r>
          </a:p>
          <a:p>
            <a:pPr rtl="0"/>
            <a:r>
              <a:rPr lang="en-US" sz="3200" dirty="0"/>
              <a:t> </a:t>
            </a:r>
            <a:r>
              <a:rPr lang="en-US" sz="3200" dirty="0" smtClean="0"/>
              <a:t>   </a:t>
            </a:r>
            <a:r>
              <a:rPr lang="en-US" sz="3200" dirty="0" smtClean="0"/>
              <a:t>with each other!</a:t>
            </a:r>
          </a:p>
          <a:p>
            <a:pPr rtl="0"/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827584" y="116633"/>
            <a:ext cx="7560840" cy="1008111"/>
          </a:xfrm>
        </p:spPr>
        <p:txBody>
          <a:bodyPr/>
          <a:lstStyle/>
          <a:p>
            <a:pPr marL="342900" indent="-342900" rtl="0"/>
            <a:r>
              <a:rPr lang="en-US" sz="3600" dirty="0" smtClean="0"/>
              <a:t>Hidden node problem</a:t>
            </a:r>
            <a:endParaRPr lang="en-US" sz="3600" dirty="0"/>
          </a:p>
        </p:txBody>
      </p:sp>
      <p:grpSp>
        <p:nvGrpSpPr>
          <p:cNvPr id="20" name="Group 19"/>
          <p:cNvGrpSpPr/>
          <p:nvPr/>
        </p:nvGrpSpPr>
        <p:grpSpPr>
          <a:xfrm>
            <a:off x="4466064" y="2383975"/>
            <a:ext cx="4574585" cy="3024336"/>
            <a:chOff x="3203848" y="3068960"/>
            <a:chExt cx="5836802" cy="3672408"/>
          </a:xfrm>
        </p:grpSpPr>
        <p:sp>
          <p:nvSpPr>
            <p:cNvPr id="7" name="Footer Placeholder 3"/>
            <p:cNvSpPr txBox="1">
              <a:spLocks/>
            </p:cNvSpPr>
            <p:nvPr/>
          </p:nvSpPr>
          <p:spPr>
            <a:xfrm>
              <a:off x="5652120" y="6237312"/>
              <a:ext cx="3352801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he-IL"/>
              </a:defPPr>
              <a:lvl1pPr marL="0" algn="l" defTabSz="914400" rtl="1" eaLnBrk="1" latinLnBrk="0" hangingPunct="1">
                <a:defRPr sz="1100" b="1" kern="120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fld id="{DDBF7CC1-964C-4779-8AE7-5C6996B34255}" type="slidenum">
                <a:rPr lang="he-IL" smtClean="0"/>
                <a:pPr algn="r"/>
                <a:t>34</a:t>
              </a:fld>
              <a:endParaRPr lang="he-IL" dirty="0"/>
            </a:p>
          </p:txBody>
        </p:sp>
        <p:sp>
          <p:nvSpPr>
            <p:cNvPr id="5" name="Oval 4"/>
            <p:cNvSpPr/>
            <p:nvPr/>
          </p:nvSpPr>
          <p:spPr>
            <a:xfrm>
              <a:off x="5330161" y="3861048"/>
              <a:ext cx="3710489" cy="2880320"/>
            </a:xfrm>
            <a:prstGeom prst="ellipse">
              <a:avLst/>
            </a:prstGeom>
            <a:solidFill>
              <a:schemeClr val="accent1">
                <a:lumMod val="75000"/>
                <a:alpha val="20000"/>
              </a:schemeClr>
            </a:solidFill>
            <a:ln w="25400">
              <a:solidFill>
                <a:schemeClr val="accent3">
                  <a:lumMod val="50000"/>
                </a:schemeClr>
              </a:solidFill>
              <a:prstDash val="lgDashDotDot"/>
            </a:ln>
            <a:effectLst>
              <a:reflection stA="0" endPos="6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4466065" y="3068960"/>
              <a:ext cx="3600400" cy="2736304"/>
            </a:xfrm>
            <a:prstGeom prst="ellipse">
              <a:avLst/>
            </a:prstGeom>
            <a:solidFill>
              <a:schemeClr val="accent3">
                <a:lumMod val="50000"/>
                <a:alpha val="20000"/>
              </a:schemeClr>
            </a:solidFill>
            <a:ln w="25400">
              <a:solidFill>
                <a:schemeClr val="accent3">
                  <a:lumMod val="50000"/>
                </a:schemeClr>
              </a:solidFill>
              <a:prstDash val="lgDashDotDot"/>
            </a:ln>
            <a:effectLst>
              <a:reflection stA="0" endPos="6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3203848" y="3717032"/>
              <a:ext cx="3710489" cy="2880320"/>
            </a:xfrm>
            <a:prstGeom prst="ellipse">
              <a:avLst/>
            </a:prstGeom>
            <a:solidFill>
              <a:schemeClr val="accent6">
                <a:alpha val="20000"/>
              </a:schemeClr>
            </a:solidFill>
            <a:ln w="25400">
              <a:solidFill>
                <a:schemeClr val="accent3">
                  <a:lumMod val="50000"/>
                </a:schemeClr>
              </a:solidFill>
              <a:prstDash val="lgDashDotDot"/>
            </a:ln>
            <a:effectLst>
              <a:reflection stA="0" endPos="6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4" name="Oval 3"/>
            <p:cNvSpPr/>
            <p:nvPr/>
          </p:nvSpPr>
          <p:spPr>
            <a:xfrm>
              <a:off x="6982861" y="5072608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 smtClean="0"/>
                <a:t>A</a:t>
              </a:r>
              <a:endParaRPr lang="he-IL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4800953" y="4988024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B</a:t>
              </a:r>
              <a:endParaRPr lang="he-IL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6073669" y="4255951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N</a:t>
              </a:r>
              <a:endParaRPr lang="he-IL" dirty="0"/>
            </a:p>
          </p:txBody>
        </p:sp>
        <p:cxnSp>
          <p:nvCxnSpPr>
            <p:cNvPr id="12" name="Straight Arrow Connector 11"/>
            <p:cNvCxnSpPr>
              <a:endCxn id="10" idx="2"/>
            </p:cNvCxnSpPr>
            <p:nvPr/>
          </p:nvCxnSpPr>
          <p:spPr>
            <a:xfrm flipV="1">
              <a:off x="5252734" y="4484551"/>
              <a:ext cx="820935" cy="655012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4" idx="1"/>
              <a:endCxn id="10" idx="6"/>
            </p:cNvCxnSpPr>
            <p:nvPr/>
          </p:nvCxnSpPr>
          <p:spPr>
            <a:xfrm flipH="1" flipV="1">
              <a:off x="6530869" y="4484551"/>
              <a:ext cx="518947" cy="655012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24129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506290"/>
            <a:ext cx="8784976" cy="6217078"/>
          </a:xfrm>
        </p:spPr>
      </p:pic>
      <p:sp>
        <p:nvSpPr>
          <p:cNvPr id="6" name="TextBox 5"/>
          <p:cNvSpPr txBox="1"/>
          <p:nvPr/>
        </p:nvSpPr>
        <p:spPr>
          <a:xfrm>
            <a:off x="3462714" y="44624"/>
            <a:ext cx="2297424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2400" b="1" dirty="0" smtClean="0"/>
              <a:t>Routing result </a:t>
            </a:r>
          </a:p>
        </p:txBody>
      </p:sp>
    </p:spTree>
    <p:extLst>
      <p:ext uri="{BB962C8B-B14F-4D97-AF65-F5344CB8AC3E}">
        <p14:creationId xmlns:p14="http://schemas.microsoft.com/office/powerpoint/2010/main" val="506665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11560" y="1196752"/>
            <a:ext cx="8208912" cy="2952328"/>
          </a:xfrm>
        </p:spPr>
        <p:txBody>
          <a:bodyPr>
            <a:noAutofit/>
          </a:bodyPr>
          <a:lstStyle/>
          <a:p>
            <a:pPr rtl="0"/>
            <a:r>
              <a:rPr lang="en-US" sz="3200" dirty="0" smtClean="0"/>
              <a:t>.</a:t>
            </a:r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827584" y="116633"/>
            <a:ext cx="7560840" cy="1008111"/>
          </a:xfrm>
        </p:spPr>
        <p:txBody>
          <a:bodyPr/>
          <a:lstStyle/>
          <a:p>
            <a:pPr marL="342900" indent="-342900" rtl="0"/>
            <a:r>
              <a:rPr lang="en-US" sz="3600" dirty="0" smtClean="0"/>
              <a:t>Packet-Error-Rate / Signal-to-Noise Ratio</a:t>
            </a:r>
            <a:endParaRPr lang="en-US" sz="3600" dirty="0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22829530"/>
              </p:ext>
            </p:extLst>
          </p:nvPr>
        </p:nvGraphicFramePr>
        <p:xfrm>
          <a:off x="0" y="1052736"/>
          <a:ext cx="8892480" cy="58052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652120" y="6237312"/>
            <a:ext cx="3352801" cy="365125"/>
          </a:xfrm>
        </p:spPr>
        <p:txBody>
          <a:bodyPr/>
          <a:lstStyle/>
          <a:p>
            <a:pPr algn="r"/>
            <a:fld id="{DDBF7CC1-964C-4779-8AE7-5C6996B34255}" type="slidenum">
              <a:rPr lang="he-IL" smtClean="0"/>
              <a:pPr algn="r"/>
              <a:t>36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66524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3507169"/>
              </p:ext>
            </p:extLst>
          </p:nvPr>
        </p:nvGraphicFramePr>
        <p:xfrm>
          <a:off x="127826" y="332657"/>
          <a:ext cx="9032143" cy="51125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itle 2"/>
          <p:cNvSpPr txBox="1">
            <a:spLocks/>
          </p:cNvSpPr>
          <p:nvPr/>
        </p:nvSpPr>
        <p:spPr>
          <a:xfrm>
            <a:off x="827584" y="116633"/>
            <a:ext cx="7560840" cy="1008111"/>
          </a:xfrm>
          <a:prstGeom prst="rect">
            <a:avLst/>
          </a:prstGeom>
        </p:spPr>
        <p:txBody>
          <a:bodyPr/>
          <a:lstStyle>
            <a:lvl1pPr marL="320040" indent="-320040" algn="r" defTabSz="914400" rtl="1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 algn="ctr" rtl="0"/>
            <a:r>
              <a:rPr lang="en-US" sz="3600" dirty="0" smtClean="0"/>
              <a:t>Raw Rate vs. Actual Rate</a:t>
            </a:r>
            <a:endParaRPr lang="en-US" sz="3600" dirty="0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652120" y="6237312"/>
            <a:ext cx="3352801" cy="365125"/>
          </a:xfrm>
        </p:spPr>
        <p:txBody>
          <a:bodyPr/>
          <a:lstStyle/>
          <a:p>
            <a:pPr algn="r"/>
            <a:fld id="{DDBF7CC1-964C-4779-8AE7-5C6996B34255}" type="slidenum">
              <a:rPr lang="he-IL" smtClean="0"/>
              <a:pPr algn="r"/>
              <a:t>37</a:t>
            </a:fld>
            <a:endParaRPr lang="he-IL" dirty="0"/>
          </a:p>
        </p:txBody>
      </p:sp>
      <p:sp>
        <p:nvSpPr>
          <p:cNvPr id="10" name="TextBox 9"/>
          <p:cNvSpPr txBox="1"/>
          <p:nvPr/>
        </p:nvSpPr>
        <p:spPr>
          <a:xfrm>
            <a:off x="1004947" y="6237312"/>
            <a:ext cx="211667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Payload size 1KB</a:t>
            </a:r>
            <a:r>
              <a:rPr lang="he-IL" dirty="0" smtClean="0"/>
              <a:t> * 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940247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Oval 64"/>
          <p:cNvSpPr/>
          <p:nvPr/>
        </p:nvSpPr>
        <p:spPr>
          <a:xfrm>
            <a:off x="772538" y="4930170"/>
            <a:ext cx="3710489" cy="2622420"/>
          </a:xfrm>
          <a:prstGeom prst="ellipse">
            <a:avLst/>
          </a:prstGeom>
          <a:solidFill>
            <a:schemeClr val="accent2">
              <a:lumMod val="60000"/>
              <a:lumOff val="40000"/>
              <a:alpha val="11000"/>
            </a:schemeClr>
          </a:solidFill>
          <a:ln w="25400">
            <a:solidFill>
              <a:srgbClr val="C00000"/>
            </a:solidFill>
            <a:prstDash val="lgDash"/>
          </a:ln>
          <a:effectLst>
            <a:reflection stA="0" endPos="6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66" name="Oval 65"/>
          <p:cNvSpPr/>
          <p:nvPr/>
        </p:nvSpPr>
        <p:spPr>
          <a:xfrm>
            <a:off x="4347381" y="4953630"/>
            <a:ext cx="3710489" cy="2622420"/>
          </a:xfrm>
          <a:prstGeom prst="ellipse">
            <a:avLst/>
          </a:prstGeom>
          <a:solidFill>
            <a:schemeClr val="accent1">
              <a:lumMod val="60000"/>
              <a:lumOff val="40000"/>
              <a:alpha val="30000"/>
            </a:schemeClr>
          </a:solidFill>
          <a:ln w="25400">
            <a:solidFill>
              <a:schemeClr val="accent5"/>
            </a:solidFill>
            <a:prstDash val="lgDashDotDot"/>
          </a:ln>
          <a:effectLst>
            <a:reflection stA="0" endPos="6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61" name="Oval 60"/>
          <p:cNvSpPr/>
          <p:nvPr/>
        </p:nvSpPr>
        <p:spPr>
          <a:xfrm>
            <a:off x="4347381" y="3994150"/>
            <a:ext cx="3710489" cy="2622420"/>
          </a:xfrm>
          <a:prstGeom prst="ellipse">
            <a:avLst/>
          </a:prstGeom>
          <a:solidFill>
            <a:schemeClr val="accent1">
              <a:lumMod val="60000"/>
              <a:lumOff val="40000"/>
              <a:alpha val="40000"/>
            </a:schemeClr>
          </a:solidFill>
          <a:ln w="25400">
            <a:solidFill>
              <a:srgbClr val="FFFF00"/>
            </a:solidFill>
            <a:prstDash val="lgDashDotDot"/>
          </a:ln>
          <a:effectLst>
            <a:reflection stA="0" endPos="6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62" name="Oval 61"/>
          <p:cNvSpPr/>
          <p:nvPr/>
        </p:nvSpPr>
        <p:spPr>
          <a:xfrm>
            <a:off x="2507093" y="3994150"/>
            <a:ext cx="3710489" cy="2622420"/>
          </a:xfrm>
          <a:prstGeom prst="ellipse">
            <a:avLst/>
          </a:prstGeom>
          <a:solidFill>
            <a:schemeClr val="accent1">
              <a:lumMod val="60000"/>
              <a:lumOff val="40000"/>
              <a:alpha val="10000"/>
            </a:schemeClr>
          </a:solidFill>
          <a:ln w="25400">
            <a:solidFill>
              <a:srgbClr val="7030A0"/>
            </a:solidFill>
            <a:prstDash val="lgDash"/>
          </a:ln>
          <a:effectLst>
            <a:reflection stA="0" endPos="6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63" name="Oval 62"/>
          <p:cNvSpPr/>
          <p:nvPr/>
        </p:nvSpPr>
        <p:spPr>
          <a:xfrm>
            <a:off x="2507093" y="5095270"/>
            <a:ext cx="3710489" cy="2622420"/>
          </a:xfrm>
          <a:prstGeom prst="ellipse">
            <a:avLst/>
          </a:prstGeom>
          <a:solidFill>
            <a:schemeClr val="accent1">
              <a:lumMod val="60000"/>
              <a:lumOff val="40000"/>
              <a:alpha val="21000"/>
            </a:schemeClr>
          </a:solidFill>
          <a:ln w="25400">
            <a:solidFill>
              <a:schemeClr val="bg2">
                <a:lumMod val="50000"/>
              </a:schemeClr>
            </a:solidFill>
            <a:prstDash val="dashDot"/>
          </a:ln>
          <a:effectLst>
            <a:reflection stA="0" endPos="6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60" name="Oval 59"/>
          <p:cNvSpPr/>
          <p:nvPr/>
        </p:nvSpPr>
        <p:spPr>
          <a:xfrm>
            <a:off x="-756592" y="4653136"/>
            <a:ext cx="3710489" cy="2622420"/>
          </a:xfrm>
          <a:prstGeom prst="ellipse">
            <a:avLst/>
          </a:prstGeom>
          <a:solidFill>
            <a:schemeClr val="accent1">
              <a:lumMod val="60000"/>
              <a:lumOff val="40000"/>
              <a:alpha val="29000"/>
            </a:schemeClr>
          </a:solidFill>
          <a:ln w="25400">
            <a:prstDash val="dashDot"/>
          </a:ln>
          <a:effectLst>
            <a:reflection stA="0" endPos="6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64" name="Oval 63"/>
          <p:cNvSpPr/>
          <p:nvPr/>
        </p:nvSpPr>
        <p:spPr>
          <a:xfrm>
            <a:off x="5868220" y="4378038"/>
            <a:ext cx="3710489" cy="2622420"/>
          </a:xfrm>
          <a:prstGeom prst="ellipse">
            <a:avLst/>
          </a:prstGeom>
          <a:solidFill>
            <a:schemeClr val="accent1">
              <a:lumMod val="60000"/>
              <a:lumOff val="40000"/>
              <a:alpha val="10000"/>
            </a:schemeClr>
          </a:solidFill>
          <a:ln w="25400">
            <a:solidFill>
              <a:schemeClr val="accent3">
                <a:lumMod val="50000"/>
              </a:schemeClr>
            </a:solidFill>
            <a:prstDash val="lgDashDotDot"/>
          </a:ln>
          <a:effectLst>
            <a:reflection stA="0" endPos="6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pic>
        <p:nvPicPr>
          <p:cNvPr id="34" name="Picture 33" descr="C:\Users\Yaniv\AppData\Local\Microsoft\Windows\Temporary Internet Files\Content.IE5\DFDH1GXD\MC900197469[1].wmf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5949280"/>
            <a:ext cx="503555" cy="58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Picture 35" descr="C:\Users\Yaniv\AppData\Local\Microsoft\Windows\Temporary Internet Files\Content.IE5\DFDH1GXD\MC900234037[1].wmf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452320" y="5429215"/>
            <a:ext cx="542290" cy="52006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Picture 36" descr="C:\Users\Yaniv\AppData\Local\Microsoft\Windows\Temporary Internet Files\Content.IE5\DFDH1GXD\MC900197469[1].wmf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5009" y="5013260"/>
            <a:ext cx="503555" cy="58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Picture 37" descr="C:\Users\Yaniv\AppData\Local\Microsoft\Windows\Temporary Internet Files\Content.IE5\DFDH1GXD\MC900197469[1].wmf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6006" y="5972740"/>
            <a:ext cx="503555" cy="58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Picture 38" descr="C:\Users\Yaniv\AppData\Local\Microsoft\Windows\Temporary Internet Files\Content.IE5\DFDH1GXD\MC900197469[1].wmf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6114380"/>
            <a:ext cx="503555" cy="58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Picture 39" descr="C:\Users\Yaniv\AppData\Local\Microsoft\Windows\Temporary Internet Files\Content.IE5\DFDH1GXD\MC900197469[1].wmf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5805" y="5005040"/>
            <a:ext cx="503555" cy="584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" name="Straight Arrow Connector 27"/>
          <p:cNvCxnSpPr>
            <a:stCxn id="36" idx="3"/>
            <a:endCxn id="37" idx="3"/>
          </p:cNvCxnSpPr>
          <p:nvPr/>
        </p:nvCxnSpPr>
        <p:spPr>
          <a:xfrm flipH="1" flipV="1">
            <a:off x="4628564" y="5305360"/>
            <a:ext cx="2823756" cy="383888"/>
          </a:xfrm>
          <a:prstGeom prst="straightConnector1">
            <a:avLst/>
          </a:prstGeom>
          <a:ln w="76200">
            <a:prstDash val="lgDashDotDot"/>
            <a:tailEnd type="arrow"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5" idx="3"/>
            <a:endCxn id="40" idx="1"/>
          </p:cNvCxnSpPr>
          <p:nvPr/>
        </p:nvCxnSpPr>
        <p:spPr>
          <a:xfrm flipV="1">
            <a:off x="1297866" y="5297140"/>
            <a:ext cx="4667939" cy="552133"/>
          </a:xfrm>
          <a:prstGeom prst="straightConnector1">
            <a:avLst/>
          </a:prstGeom>
          <a:ln w="76200">
            <a:prstDash val="lgDashDotDot"/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11560" y="1196752"/>
            <a:ext cx="8208912" cy="2952328"/>
          </a:xfrm>
        </p:spPr>
        <p:txBody>
          <a:bodyPr>
            <a:noAutofit/>
          </a:bodyPr>
          <a:lstStyle/>
          <a:p>
            <a:pPr marL="342900" indent="-342900" rtl="0">
              <a:buFont typeface="Arial" pitchFamily="34" charset="0"/>
              <a:buChar char="•"/>
            </a:pPr>
            <a:r>
              <a:rPr lang="en-US" sz="3200" dirty="0" smtClean="0"/>
              <a:t>Several real-time video transmission requests:</a:t>
            </a:r>
          </a:p>
          <a:p>
            <a:pPr marL="800100" lvl="1" indent="-342900" rtl="0">
              <a:buFont typeface="Arial" pitchFamily="34" charset="0"/>
              <a:buChar char="•"/>
            </a:pPr>
            <a:r>
              <a:rPr lang="en-US" sz="2600" dirty="0" smtClean="0">
                <a:solidFill>
                  <a:schemeClr val="tx1"/>
                </a:solidFill>
              </a:rPr>
              <a:t>Source , Destination , Mbps</a:t>
            </a:r>
          </a:p>
          <a:p>
            <a:pPr rtl="0"/>
            <a:r>
              <a:rPr lang="en-US" sz="3400" dirty="0" smtClean="0"/>
              <a:t>Satisfy requests (max-min throughput) such that video can be received in good quality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827584" y="188640"/>
            <a:ext cx="7175351" cy="1008111"/>
          </a:xfrm>
        </p:spPr>
        <p:txBody>
          <a:bodyPr/>
          <a:lstStyle/>
          <a:p>
            <a:pPr algn="ctr" rtl="0"/>
            <a:r>
              <a:rPr lang="en-US" sz="3600" dirty="0" smtClean="0"/>
              <a:t>Problem Definition II </a:t>
            </a:r>
            <a:endParaRPr lang="he-IL" sz="3600" dirty="0"/>
          </a:p>
        </p:txBody>
      </p:sp>
      <p:pic>
        <p:nvPicPr>
          <p:cNvPr id="35" name="Picture 34" descr="C:\Users\Yaniv\AppData\Local\Microsoft\Windows\Temporary Internet Files\Content.IE5\DFDH1GXD\MC900234037[1].wmf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5589240"/>
            <a:ext cx="542290" cy="520065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Footer Placeholder 5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1" name="Footer Placeholder 3"/>
          <p:cNvSpPr txBox="1">
            <a:spLocks/>
          </p:cNvSpPr>
          <p:nvPr/>
        </p:nvSpPr>
        <p:spPr>
          <a:xfrm>
            <a:off x="5652120" y="6237312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he-IL"/>
            </a:defPPr>
            <a:lvl1pPr marL="0" algn="l" defTabSz="914400" rtl="1" eaLnBrk="1" latinLnBrk="0" hangingPunct="1">
              <a:defRPr sz="11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DDBF7CC1-964C-4779-8AE7-5C6996B34255}" type="slidenum">
              <a:rPr lang="he-IL" smtClean="0"/>
              <a:pPr algn="r"/>
              <a:t>4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538393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11560" y="1196752"/>
            <a:ext cx="8208912" cy="2952328"/>
          </a:xfrm>
        </p:spPr>
        <p:txBody>
          <a:bodyPr>
            <a:noAutofit/>
          </a:bodyPr>
          <a:lstStyle/>
          <a:p>
            <a:pPr marL="342900" indent="-342900" rtl="0">
              <a:buFont typeface="Arial" pitchFamily="34" charset="0"/>
              <a:buChar char="•"/>
            </a:pPr>
            <a:r>
              <a:rPr lang="en-US" sz="3200" dirty="0" smtClean="0"/>
              <a:t>High-bandwidth </a:t>
            </a:r>
          </a:p>
          <a:p>
            <a:pPr marL="800100" lvl="1" indent="-342900" algn="l" rtl="0">
              <a:buFont typeface="Arial" pitchFamily="34" charset="0"/>
              <a:buChar char="•"/>
            </a:pPr>
            <a:r>
              <a:rPr lang="en-US" sz="3000" dirty="0" smtClean="0">
                <a:solidFill>
                  <a:schemeClr val="tx1"/>
                </a:solidFill>
              </a:rPr>
              <a:t>several Mbps after encoding</a:t>
            </a:r>
          </a:p>
          <a:p>
            <a:pPr marL="342900" indent="-342900" rtl="0">
              <a:buFont typeface="Arial" pitchFamily="34" charset="0"/>
              <a:buChar char="•"/>
            </a:pPr>
            <a:r>
              <a:rPr lang="en-US" sz="3200" dirty="0" smtClean="0"/>
              <a:t>Low end-to-end delay </a:t>
            </a:r>
          </a:p>
          <a:p>
            <a:pPr marL="800100" lvl="1" indent="-342900" algn="l" rtl="0"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Several seconds at most</a:t>
            </a:r>
          </a:p>
          <a:p>
            <a:pPr marL="342900" indent="-342900" rtl="0">
              <a:buFont typeface="Arial" pitchFamily="34" charset="0"/>
              <a:buChar char="•"/>
            </a:pPr>
            <a:r>
              <a:rPr lang="en-US" sz="3200" dirty="0" smtClean="0"/>
              <a:t>Low packet-loss </a:t>
            </a:r>
          </a:p>
          <a:p>
            <a:pPr marL="800100" lvl="1" indent="-342900" algn="l" rtl="0">
              <a:buFont typeface="Arial" pitchFamily="34" charset="0"/>
              <a:buChar char="•"/>
            </a:pPr>
            <a:r>
              <a:rPr lang="en-US" sz="3000" dirty="0" smtClean="0">
                <a:solidFill>
                  <a:schemeClr val="tx1"/>
                </a:solidFill>
              </a:rPr>
              <a:t>&lt; 5%</a:t>
            </a:r>
          </a:p>
          <a:p>
            <a:pPr lvl="1" algn="l" rtl="0"/>
            <a:endParaRPr lang="en-US" sz="3000" dirty="0"/>
          </a:p>
          <a:p>
            <a:pPr rtl="0"/>
            <a:r>
              <a:rPr lang="en-US" sz="3200" b="1" dirty="0" smtClean="0">
                <a:solidFill>
                  <a:srgbClr val="00B050"/>
                </a:solidFill>
              </a:rPr>
              <a:t>But: Adjusted bit rate using changing of encoding quality and compression !</a:t>
            </a:r>
            <a:endParaRPr lang="en-US" sz="3200" b="1" dirty="0">
              <a:solidFill>
                <a:srgbClr val="00B05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827584" y="116633"/>
            <a:ext cx="7560840" cy="1008111"/>
          </a:xfrm>
        </p:spPr>
        <p:txBody>
          <a:bodyPr/>
          <a:lstStyle/>
          <a:p>
            <a:pPr marL="342900" indent="-342900" rtl="0"/>
            <a:r>
              <a:rPr lang="en-US" sz="3600" dirty="0"/>
              <a:t>Real-Time Video </a:t>
            </a:r>
            <a:r>
              <a:rPr lang="en-US" sz="3600" dirty="0" smtClean="0"/>
              <a:t>characteristics</a:t>
            </a:r>
            <a:endParaRPr lang="en-US" sz="3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Footer Placeholder 3"/>
          <p:cNvSpPr txBox="1">
            <a:spLocks/>
          </p:cNvSpPr>
          <p:nvPr/>
        </p:nvSpPr>
        <p:spPr>
          <a:xfrm>
            <a:off x="5652120" y="6237312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he-IL"/>
            </a:defPPr>
            <a:lvl1pPr marL="0" algn="l" defTabSz="914400" rtl="1" eaLnBrk="1" latinLnBrk="0" hangingPunct="1">
              <a:defRPr sz="11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DDBF7CC1-964C-4779-8AE7-5C6996B34255}" type="slidenum">
              <a:rPr lang="he-IL" smtClean="0"/>
              <a:pPr algn="r"/>
              <a:t>5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617401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11560" y="1196752"/>
            <a:ext cx="8208912" cy="2952328"/>
          </a:xfrm>
        </p:spPr>
        <p:txBody>
          <a:bodyPr>
            <a:noAutofit/>
          </a:bodyPr>
          <a:lstStyle/>
          <a:p>
            <a:pPr rtl="0"/>
            <a:r>
              <a:rPr lang="en-US" sz="3200" dirty="0" smtClean="0"/>
              <a:t>Carrier </a:t>
            </a:r>
            <a:r>
              <a:rPr lang="en-US" sz="3200" dirty="0"/>
              <a:t>sense multiple access with collision </a:t>
            </a:r>
            <a:r>
              <a:rPr lang="en-US" sz="3200" dirty="0" smtClean="0"/>
              <a:t>detection (</a:t>
            </a:r>
            <a:r>
              <a:rPr lang="en-US" sz="3200" dirty="0" smtClean="0"/>
              <a:t>CSMA/CD)</a:t>
            </a:r>
            <a:endParaRPr lang="en-US" sz="3200" dirty="0" smtClean="0"/>
          </a:p>
          <a:p>
            <a:pPr marL="342900" indent="-342900" rtl="0">
              <a:buFont typeface="Arial" pitchFamily="34" charset="0"/>
              <a:buChar char="•"/>
            </a:pPr>
            <a:r>
              <a:rPr lang="en-US" sz="3200" dirty="0" smtClean="0"/>
              <a:t>Transmitter sends Request To Send (RTS)</a:t>
            </a:r>
          </a:p>
          <a:p>
            <a:pPr marL="342900" indent="-342900" rtl="0">
              <a:buFont typeface="Arial" pitchFamily="34" charset="0"/>
              <a:buChar char="•"/>
            </a:pPr>
            <a:endParaRPr lang="en-US" sz="3000" dirty="0" smtClean="0"/>
          </a:p>
          <a:p>
            <a:pPr marL="342900" indent="-342900" rtl="0">
              <a:buFont typeface="Arial" pitchFamily="34" charset="0"/>
              <a:buChar char="•"/>
            </a:pPr>
            <a:endParaRPr lang="en-US" sz="3000" dirty="0"/>
          </a:p>
          <a:p>
            <a:pPr marL="342900" indent="-342900" rtl="0">
              <a:buFont typeface="Arial" pitchFamily="34" charset="0"/>
              <a:buChar char="•"/>
            </a:pPr>
            <a:endParaRPr lang="en-US" sz="3000" dirty="0" smtClean="0"/>
          </a:p>
          <a:p>
            <a:pPr marL="342900" indent="-342900" rtl="0">
              <a:buFont typeface="Arial" pitchFamily="34" charset="0"/>
              <a:buChar char="•"/>
            </a:pPr>
            <a:endParaRPr lang="en-US" sz="3000" dirty="0" smtClean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827584" y="116633"/>
            <a:ext cx="7560840" cy="1008111"/>
          </a:xfrm>
        </p:spPr>
        <p:txBody>
          <a:bodyPr/>
          <a:lstStyle/>
          <a:p>
            <a:pPr marL="342900" indent="-342900" rtl="0"/>
            <a:r>
              <a:rPr lang="en-US" sz="3600" dirty="0" smtClean="0"/>
              <a:t>IEEE 802.11g (WiFi)</a:t>
            </a:r>
            <a:endParaRPr lang="en-US" sz="3600" dirty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1520" y="3284984"/>
            <a:ext cx="8640960" cy="3384376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8" name="Footer Placeholder 3"/>
          <p:cNvSpPr txBox="1">
            <a:spLocks/>
          </p:cNvSpPr>
          <p:nvPr/>
        </p:nvSpPr>
        <p:spPr>
          <a:xfrm>
            <a:off x="5796136" y="6304235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he-IL"/>
            </a:defPPr>
            <a:lvl1pPr marL="0" algn="l" defTabSz="914400" rtl="1" eaLnBrk="1" latinLnBrk="0" hangingPunct="1">
              <a:defRPr sz="11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DDBF7CC1-964C-4779-8AE7-5C6996B34255}" type="slidenum">
              <a:rPr lang="he-IL" smtClean="0"/>
              <a:pPr algn="r"/>
              <a:t>6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915814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11560" y="1196752"/>
            <a:ext cx="8208912" cy="2952328"/>
          </a:xfrm>
        </p:spPr>
        <p:txBody>
          <a:bodyPr>
            <a:noAutofit/>
          </a:bodyPr>
          <a:lstStyle/>
          <a:p>
            <a:pPr marL="457200" indent="-457200" rtl="0">
              <a:buFont typeface="Arial" pitchFamily="34" charset="0"/>
              <a:buChar char="•"/>
            </a:pPr>
            <a:r>
              <a:rPr lang="en-US" sz="3200" dirty="0" smtClean="0"/>
              <a:t>Receiver sends “Clear To Send” (CTS) </a:t>
            </a:r>
          </a:p>
          <a:p>
            <a:pPr marL="457200" indent="-457200" rtl="0">
              <a:buFont typeface="Arial" pitchFamily="34" charset="0"/>
              <a:buChar char="•"/>
            </a:pPr>
            <a:r>
              <a:rPr lang="en-US" sz="3200" dirty="0" smtClean="0"/>
              <a:t>All other nodes remain “quiet” throughout packet transmission</a:t>
            </a:r>
          </a:p>
          <a:p>
            <a:pPr marL="342900" indent="-342900" rtl="0">
              <a:buFont typeface="Arial" pitchFamily="34" charset="0"/>
              <a:buChar char="•"/>
            </a:pPr>
            <a:endParaRPr lang="en-US" sz="3000" dirty="0" smtClean="0"/>
          </a:p>
          <a:p>
            <a:pPr marL="342900" indent="-342900" rtl="0">
              <a:buFont typeface="Arial" pitchFamily="34" charset="0"/>
              <a:buChar char="•"/>
            </a:pPr>
            <a:endParaRPr lang="en-US" sz="3000" dirty="0"/>
          </a:p>
          <a:p>
            <a:pPr marL="342900" indent="-342900" rtl="0">
              <a:buFont typeface="Arial" pitchFamily="34" charset="0"/>
              <a:buChar char="•"/>
            </a:pPr>
            <a:endParaRPr lang="en-US" sz="3000" dirty="0" smtClean="0"/>
          </a:p>
          <a:p>
            <a:pPr marL="342900" indent="-342900" rtl="0">
              <a:buFont typeface="Arial" pitchFamily="34" charset="0"/>
              <a:buChar char="•"/>
            </a:pPr>
            <a:endParaRPr lang="en-US" sz="3000" dirty="0" smtClean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827584" y="116633"/>
            <a:ext cx="7560840" cy="1008111"/>
          </a:xfrm>
        </p:spPr>
        <p:txBody>
          <a:bodyPr/>
          <a:lstStyle/>
          <a:p>
            <a:pPr marL="342900" indent="-342900" rtl="0"/>
            <a:r>
              <a:rPr lang="en-US" sz="3600" dirty="0" smtClean="0"/>
              <a:t>IEEE 802.11g (WiFi)</a:t>
            </a:r>
            <a:endParaRPr lang="en-US" sz="3600" dirty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1520" y="3284984"/>
            <a:ext cx="8640960" cy="3384376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8" name="Footer Placeholder 3"/>
          <p:cNvSpPr txBox="1">
            <a:spLocks/>
          </p:cNvSpPr>
          <p:nvPr/>
        </p:nvSpPr>
        <p:spPr>
          <a:xfrm>
            <a:off x="5827711" y="6237312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he-IL"/>
            </a:defPPr>
            <a:lvl1pPr marL="0" algn="l" defTabSz="914400" rtl="1" eaLnBrk="1" latinLnBrk="0" hangingPunct="1">
              <a:defRPr sz="11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DDBF7CC1-964C-4779-8AE7-5C6996B34255}" type="slidenum">
              <a:rPr lang="he-IL" smtClean="0"/>
              <a:pPr algn="r"/>
              <a:t>7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189767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11560" y="1196752"/>
            <a:ext cx="8208912" cy="2952328"/>
          </a:xfrm>
        </p:spPr>
        <p:txBody>
          <a:bodyPr>
            <a:noAutofit/>
          </a:bodyPr>
          <a:lstStyle/>
          <a:p>
            <a:pPr marL="342900" indent="-342900" rtl="0">
              <a:buFont typeface="Arial" pitchFamily="34" charset="0"/>
              <a:buChar char="•"/>
            </a:pPr>
            <a:r>
              <a:rPr lang="en-US" sz="3200" dirty="0" smtClean="0"/>
              <a:t>Transmitter sends frame with payload data (large frame – several KB) </a:t>
            </a:r>
          </a:p>
          <a:p>
            <a:pPr marL="342900" indent="-342900" rtl="0">
              <a:buFont typeface="Arial" pitchFamily="34" charset="0"/>
              <a:buChar char="•"/>
            </a:pPr>
            <a:endParaRPr lang="en-US" sz="3000" dirty="0" smtClean="0"/>
          </a:p>
          <a:p>
            <a:pPr marL="342900" indent="-342900" rtl="0">
              <a:buFont typeface="Arial" pitchFamily="34" charset="0"/>
              <a:buChar char="•"/>
            </a:pPr>
            <a:endParaRPr lang="en-US" sz="3000" dirty="0"/>
          </a:p>
          <a:p>
            <a:pPr marL="342900" indent="-342900" rtl="0">
              <a:buFont typeface="Arial" pitchFamily="34" charset="0"/>
              <a:buChar char="•"/>
            </a:pPr>
            <a:endParaRPr lang="en-US" sz="3000" dirty="0" smtClean="0"/>
          </a:p>
          <a:p>
            <a:pPr marL="342900" indent="-342900" rtl="0">
              <a:buFont typeface="Arial" pitchFamily="34" charset="0"/>
              <a:buChar char="•"/>
            </a:pPr>
            <a:endParaRPr lang="en-US" sz="3000" dirty="0" smtClean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827584" y="116633"/>
            <a:ext cx="7560840" cy="1008111"/>
          </a:xfrm>
        </p:spPr>
        <p:txBody>
          <a:bodyPr/>
          <a:lstStyle/>
          <a:p>
            <a:pPr marL="342900" indent="-342900" rtl="0"/>
            <a:r>
              <a:rPr lang="en-US" sz="3600" dirty="0" smtClean="0"/>
              <a:t>IEEE 802.11g (WiFi)</a:t>
            </a:r>
            <a:endParaRPr lang="en-US" sz="3600" dirty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1520" y="3284984"/>
            <a:ext cx="8640960" cy="3384376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8" name="Footer Placeholder 3"/>
          <p:cNvSpPr txBox="1">
            <a:spLocks/>
          </p:cNvSpPr>
          <p:nvPr/>
        </p:nvSpPr>
        <p:spPr>
          <a:xfrm>
            <a:off x="5827711" y="6304235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he-IL"/>
            </a:defPPr>
            <a:lvl1pPr marL="0" algn="l" defTabSz="914400" rtl="1" eaLnBrk="1" latinLnBrk="0" hangingPunct="1">
              <a:defRPr sz="11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DDBF7CC1-964C-4779-8AE7-5C6996B34255}" type="slidenum">
              <a:rPr lang="he-IL" smtClean="0"/>
              <a:pPr algn="r"/>
              <a:t>8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27733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11560" y="1196752"/>
            <a:ext cx="8208912" cy="2952328"/>
          </a:xfrm>
        </p:spPr>
        <p:txBody>
          <a:bodyPr>
            <a:noAutofit/>
          </a:bodyPr>
          <a:lstStyle/>
          <a:p>
            <a:pPr marL="342900" indent="-342900" rtl="0">
              <a:buFont typeface="Arial" pitchFamily="34" charset="0"/>
              <a:buChar char="•"/>
            </a:pPr>
            <a:r>
              <a:rPr lang="en-US" sz="3200" dirty="0" smtClean="0"/>
              <a:t>Receiver sends “Acknowledge” (ACK) packet once complete</a:t>
            </a:r>
          </a:p>
          <a:p>
            <a:pPr marL="342900" indent="-342900" rtl="0">
              <a:buFont typeface="Arial" pitchFamily="34" charset="0"/>
              <a:buChar char="•"/>
            </a:pPr>
            <a:endParaRPr lang="en-US" sz="3000" dirty="0" smtClean="0"/>
          </a:p>
          <a:p>
            <a:pPr marL="342900" indent="-342900" rtl="0">
              <a:buFont typeface="Arial" pitchFamily="34" charset="0"/>
              <a:buChar char="•"/>
            </a:pPr>
            <a:endParaRPr lang="en-US" sz="3000" dirty="0"/>
          </a:p>
          <a:p>
            <a:pPr marL="342900" indent="-342900" rtl="0">
              <a:buFont typeface="Arial" pitchFamily="34" charset="0"/>
              <a:buChar char="•"/>
            </a:pPr>
            <a:endParaRPr lang="en-US" sz="3000" dirty="0" smtClean="0"/>
          </a:p>
          <a:p>
            <a:pPr marL="342900" indent="-342900" rtl="0">
              <a:buFont typeface="Arial" pitchFamily="34" charset="0"/>
              <a:buChar char="•"/>
            </a:pPr>
            <a:endParaRPr lang="en-US" sz="3000" dirty="0" smtClean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827584" y="116633"/>
            <a:ext cx="7560840" cy="1008111"/>
          </a:xfrm>
        </p:spPr>
        <p:txBody>
          <a:bodyPr/>
          <a:lstStyle/>
          <a:p>
            <a:pPr marL="342900" indent="-342900" rtl="0"/>
            <a:r>
              <a:rPr lang="en-US" sz="3600" dirty="0" smtClean="0"/>
              <a:t>IEEE 802.11g (WiFi)</a:t>
            </a:r>
            <a:endParaRPr lang="en-US" sz="3600" dirty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1520" y="3284984"/>
            <a:ext cx="8640960" cy="3384376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8" name="Footer Placeholder 3"/>
          <p:cNvSpPr txBox="1">
            <a:spLocks/>
          </p:cNvSpPr>
          <p:nvPr/>
        </p:nvSpPr>
        <p:spPr>
          <a:xfrm>
            <a:off x="5827711" y="6448251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he-IL"/>
            </a:defPPr>
            <a:lvl1pPr marL="0" algn="l" defTabSz="914400" rtl="1" eaLnBrk="1" latinLnBrk="0" hangingPunct="1">
              <a:defRPr sz="11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DDBF7CC1-964C-4779-8AE7-5C6996B34255}" type="slidenum">
              <a:rPr lang="he-IL" smtClean="0"/>
              <a:pPr algn="r"/>
              <a:t>9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27733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pstream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明朝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12245</TotalTime>
  <Words>1474</Words>
  <Application>Microsoft Office PowerPoint</Application>
  <PresentationFormat>On-screen Show (4:3)</PresentationFormat>
  <Paragraphs>332</Paragraphs>
  <Slides>37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Slipstream</vt:lpstr>
      <vt:lpstr>Real Time       Video Streaming in    Multi hop Ad-Hoc Wireless networks</vt:lpstr>
      <vt:lpstr>Agenda</vt:lpstr>
      <vt:lpstr>Problem Definition </vt:lpstr>
      <vt:lpstr>Problem Definition II </vt:lpstr>
      <vt:lpstr>Real-Time Video characteristics</vt:lpstr>
      <vt:lpstr>IEEE 802.11g (WiFi)</vt:lpstr>
      <vt:lpstr>IEEE 802.11g (WiFi)</vt:lpstr>
      <vt:lpstr>IEEE 802.11g (WiFi)</vt:lpstr>
      <vt:lpstr>IEEE 802.11g (WiFi)</vt:lpstr>
      <vt:lpstr>IEEE 802.11g (WiFi)</vt:lpstr>
      <vt:lpstr>Solution sketch – Time division</vt:lpstr>
      <vt:lpstr>Wireless interference model</vt:lpstr>
      <vt:lpstr>Wireless interference model</vt:lpstr>
      <vt:lpstr>Wireless interference model</vt:lpstr>
      <vt:lpstr>Scheduling</vt:lpstr>
      <vt:lpstr>Scheduling algorithm</vt:lpstr>
      <vt:lpstr>Simulator</vt:lpstr>
      <vt:lpstr>Flow Control</vt:lpstr>
      <vt:lpstr>Flow Control algorithm - definitions</vt:lpstr>
      <vt:lpstr>Flow Control algorithm prelim.</vt:lpstr>
      <vt:lpstr>Flow Control algorithm</vt:lpstr>
      <vt:lpstr>Flow Control algorithm</vt:lpstr>
      <vt:lpstr>PowerPoint Presentation</vt:lpstr>
      <vt:lpstr>End-to-end delay histogram   (one stream)</vt:lpstr>
      <vt:lpstr>End-to-end delay (one stream)</vt:lpstr>
      <vt:lpstr>Queue size  (one stream/different nodes)</vt:lpstr>
      <vt:lpstr>Rate (R(e,s)) changes over time</vt:lpstr>
      <vt:lpstr>Throughput per stream</vt:lpstr>
      <vt:lpstr>Video playback example </vt:lpstr>
      <vt:lpstr>Summary</vt:lpstr>
      <vt:lpstr>Questions ?  </vt:lpstr>
      <vt:lpstr>Backup slides </vt:lpstr>
      <vt:lpstr>WiFi adjusted interference model </vt:lpstr>
      <vt:lpstr>Hidden node problem</vt:lpstr>
      <vt:lpstr>PowerPoint Presentation</vt:lpstr>
      <vt:lpstr>Packet-Error-Rate / Signal-to-Noise Ratio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Yaniv</dc:creator>
  <cp:lastModifiedBy>Yaniv</cp:lastModifiedBy>
  <cp:revision>112</cp:revision>
  <dcterms:created xsi:type="dcterms:W3CDTF">2011-03-14T20:22:45Z</dcterms:created>
  <dcterms:modified xsi:type="dcterms:W3CDTF">2011-05-22T20:23:01Z</dcterms:modified>
</cp:coreProperties>
</file>