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58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473795" y="5052545"/>
            <a:ext cx="5637010" cy="8821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1" algn="l">
              <a:spcBef>
                <a:spcPts val="44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None/>
              <a:defRPr b="0" i="0" sz="2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1" algn="ct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1" algn="ct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1" algn="ct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1" algn="ct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1" algn="ct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1" algn="ct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1" algn="ct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1" algn="ct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type="ctrTitle"/>
          </p:nvPr>
        </p:nvSpPr>
        <p:spPr>
          <a:xfrm>
            <a:off x="817581" y="3132290"/>
            <a:ext cx="7175351" cy="1793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7655" lvl="0" marL="640080" marR="0" rtl="1" algn="l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b="1" i="0" sz="5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2563" lvl="1" marL="319088" marR="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b="1" i="0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82563" lvl="2" marL="319088" marR="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b="1" i="0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82563" lvl="3" marL="319088" marR="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b="1" i="0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82563" lvl="4" marL="319088" marR="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b="1" i="0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8900" lvl="5" marL="0" marR="0" rtl="1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2"/>
                </a:solidFill>
              </a:defRPr>
            </a:lvl6pPr>
            <a:lvl7pPr indent="-88900" lvl="6" marL="0" marR="0" rtl="1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2"/>
                </a:solidFill>
              </a:defRPr>
            </a:lvl7pPr>
            <a:lvl8pPr indent="-88900" lvl="7" marL="0" marR="0" rtl="1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2"/>
                </a:solidFill>
              </a:defRPr>
            </a:lvl8pPr>
            <a:lvl9pPr indent="-88900" lvl="8" marL="0" marR="0" rtl="1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88900" lvl="1" marL="4572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88900" lvl="2" marL="9144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88900" lvl="3" marL="137160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8900" lvl="4" marL="18288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8900" lvl="5" marL="22860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8900" lvl="6" marL="274320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8900" lvl="7" marL="32004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8900" lvl="8" marL="36576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11" type="ftr"/>
          </p:nvPr>
        </p:nvSpPr>
        <p:spPr>
          <a:xfrm>
            <a:off x="457200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1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88900" lvl="1" marL="4572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88900" lvl="2" marL="9144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88900" lvl="3" marL="137160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8900" lvl="4" marL="18288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8900" lvl="5" marL="22860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8900" lvl="6" marL="274320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8900" lvl="7" marL="32004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8900" lvl="8" marL="36576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-88900" lvl="0" marL="0" rtl="1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2" marL="91440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3" marL="137160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4" marL="18288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5" marL="228600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6" marL="274320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7" marL="32004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8" marL="365760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1793875" y="4371975"/>
            <a:ext cx="65119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182563" lvl="0" marL="319088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b="1" sz="4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2563" lvl="1" marL="319088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b="1" sz="4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82563" lvl="2" marL="319088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b="1" sz="4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82563" lvl="3" marL="319088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b="1" sz="4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82563" lvl="4" marL="319088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b="1" sz="4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1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 rtl="1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 rtl="1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 rtl="1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>
            <a:off x="1905000" y="731519"/>
            <a:ext cx="640080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1" algn="r">
              <a:spcBef>
                <a:spcPts val="44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sz="2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7500" lvl="1" marL="91440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sz="20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7500" lvl="2" marL="137160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sz="16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sz="14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88900" lvl="1" marL="4572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88900" lvl="2" marL="9144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88900" lvl="3" marL="137160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8900" lvl="4" marL="18288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8900" lvl="5" marL="22860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8900" lvl="6" marL="274320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8900" lvl="7" marL="32004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8900" lvl="8" marL="36576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457200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1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88900" lvl="1" marL="4572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88900" lvl="2" marL="9144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88900" lvl="3" marL="137160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8900" lvl="4" marL="18288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8900" lvl="5" marL="22860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8900" lvl="6" marL="274320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8900" lvl="7" marL="32004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8900" lvl="8" marL="36576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-88900" lvl="0" marL="0" rtl="1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2" marL="91440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3" marL="137160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4" marL="18288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5" marL="228600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6" marL="274320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7" marL="32004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8" marL="365760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ITLE_AND_VERTICAL_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>
            <a:off x="1153758" y="376517"/>
            <a:ext cx="2057400" cy="52383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>
            <a:off x="3324113" y="731519"/>
            <a:ext cx="4829287" cy="48947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1" algn="r">
              <a:spcBef>
                <a:spcPts val="44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sz="2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7500" lvl="1" marL="91440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sz="20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7500" lvl="2" marL="137160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sz="16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sz="14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88900" lvl="1" marL="4572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88900" lvl="2" marL="9144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88900" lvl="3" marL="137160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8900" lvl="4" marL="18288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8900" lvl="5" marL="22860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8900" lvl="6" marL="274320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8900" lvl="7" marL="32004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8900" lvl="8" marL="36576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457200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1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88900" lvl="1" marL="4572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88900" lvl="2" marL="9144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88900" lvl="3" marL="137160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8900" lvl="4" marL="18288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8900" lvl="5" marL="22860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8900" lvl="6" marL="274320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8900" lvl="7" marL="32004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8900" lvl="8" marL="36576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-88900" lvl="0" marL="0" rtl="1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2" marL="91440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3" marL="137160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4" marL="18288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5" marL="228600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6" marL="274320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7" marL="32004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8" marL="365760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>
            <p:ph type="title"/>
          </p:nvPr>
        </p:nvSpPr>
        <p:spPr>
          <a:xfrm>
            <a:off x="1793875" y="4371975"/>
            <a:ext cx="65119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182563" lvl="0" marL="319088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b="1" sz="4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2563" lvl="1" marL="319088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b="1" sz="4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82563" lvl="2" marL="319088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b="1" sz="4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82563" lvl="3" marL="319088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b="1" sz="4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82563" lvl="4" marL="319088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b="1" sz="4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1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 rtl="1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 rtl="1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 rtl="1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1143000" y="731520"/>
            <a:ext cx="640080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1" algn="r">
              <a:spcBef>
                <a:spcPts val="44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sz="2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7500" lvl="1" marL="91440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sz="20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7500" lvl="2" marL="137160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sz="16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sz="14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88900" lvl="1" marL="4572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88900" lvl="2" marL="9144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88900" lvl="3" marL="137160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8900" lvl="4" marL="18288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8900" lvl="5" marL="22860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8900" lvl="6" marL="274320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8900" lvl="7" marL="32004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8900" lvl="8" marL="36576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457200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1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88900" lvl="1" marL="4572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88900" lvl="2" marL="9144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88900" lvl="3" marL="137160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8900" lvl="4" marL="18288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8900" lvl="5" marL="22860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8900" lvl="6" marL="274320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8900" lvl="7" marL="32004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8900" lvl="8" marL="36576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-88900" lvl="0" marL="0" rtl="1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2" marL="91440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3" marL="137160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4" marL="18288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5" marL="228600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6" marL="274320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7" marL="32004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8" marL="365760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 txBox="1"/>
          <p:nvPr>
            <p:ph type="title"/>
          </p:nvPr>
        </p:nvSpPr>
        <p:spPr>
          <a:xfrm>
            <a:off x="2033195" y="2172648"/>
            <a:ext cx="5966666" cy="242334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46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2022438" y="4607511"/>
            <a:ext cx="5970494" cy="8354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r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20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Trebuchet MS"/>
              <a:buNone/>
              <a:defRPr sz="1800">
                <a:solidFill>
                  <a:srgbClr val="3F3F3F"/>
                </a:solidFill>
              </a:defRPr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Trebuchet MS"/>
              <a:buNone/>
              <a:defRPr sz="1600">
                <a:solidFill>
                  <a:srgbClr val="3F3F3F"/>
                </a:solidFill>
              </a:defRPr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Trebuchet MS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Trebuchet MS"/>
              <a:buNone/>
              <a:defRPr sz="1400">
                <a:solidFill>
                  <a:srgbClr val="3F3F3F"/>
                </a:solidFill>
              </a:defRPr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Trebuchet MS"/>
              <a:buNone/>
              <a:defRPr sz="1400">
                <a:solidFill>
                  <a:srgbClr val="3F3F3F"/>
                </a:solidFill>
              </a:defRPr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Trebuchet MS"/>
              <a:buNone/>
              <a:defRPr sz="1400">
                <a:solidFill>
                  <a:srgbClr val="3F3F3F"/>
                </a:solidFill>
              </a:defRPr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Trebuchet MS"/>
              <a:buNone/>
              <a:defRPr sz="1400">
                <a:solidFill>
                  <a:srgbClr val="3F3F3F"/>
                </a:solidFill>
              </a:defRPr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Trebuchet MS"/>
              <a:buNone/>
              <a:defRPr sz="1400">
                <a:solidFill>
                  <a:srgbClr val="3F3F3F"/>
                </a:solidFill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88900" lvl="1" marL="4572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88900" lvl="2" marL="9144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88900" lvl="3" marL="137160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8900" lvl="4" marL="18288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8900" lvl="5" marL="22860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8900" lvl="6" marL="274320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8900" lvl="7" marL="32004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8900" lvl="8" marL="36576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1" type="ftr"/>
          </p:nvPr>
        </p:nvSpPr>
        <p:spPr>
          <a:xfrm>
            <a:off x="457200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1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88900" lvl="1" marL="4572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88900" lvl="2" marL="9144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88900" lvl="3" marL="137160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8900" lvl="4" marL="18288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8900" lvl="5" marL="22860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8900" lvl="6" marL="274320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8900" lvl="7" marL="32004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8900" lvl="8" marL="36576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-88900" lvl="0" marL="0" rtl="1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2" marL="91440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3" marL="137160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4" marL="18288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5" marL="228600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6" marL="274320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7" marL="32004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8" marL="365760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1793875" y="4371975"/>
            <a:ext cx="65119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182563" lvl="0" marL="319088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b="1" sz="4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2563" lvl="1" marL="319088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b="1" sz="4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82563" lvl="2" marL="319088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b="1" sz="4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82563" lvl="3" marL="319088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b="1" sz="4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82563" lvl="4" marL="319088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b="1" sz="4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1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 rtl="1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 rtl="1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 rtl="1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" type="body"/>
          </p:nvPr>
        </p:nvSpPr>
        <p:spPr>
          <a:xfrm>
            <a:off x="1142999" y="731519"/>
            <a:ext cx="3346704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1" algn="r">
              <a:spcBef>
                <a:spcPts val="44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sz="2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7500" lvl="1" marL="91440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sz="20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7500" lvl="2" marL="137160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sz="16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sz="14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2" type="body"/>
          </p:nvPr>
        </p:nvSpPr>
        <p:spPr>
          <a:xfrm>
            <a:off x="4645152" y="731520"/>
            <a:ext cx="3346704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1" algn="r">
              <a:spcBef>
                <a:spcPts val="44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sz="2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7500" lvl="1" marL="91440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sz="20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7500" lvl="2" marL="137160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sz="16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sz="14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88900" lvl="1" marL="4572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88900" lvl="2" marL="9144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88900" lvl="3" marL="137160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8900" lvl="4" marL="18288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8900" lvl="5" marL="22860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8900" lvl="6" marL="274320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8900" lvl="7" marL="32004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8900" lvl="8" marL="36576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1" type="ftr"/>
          </p:nvPr>
        </p:nvSpPr>
        <p:spPr>
          <a:xfrm>
            <a:off x="457200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1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88900" lvl="1" marL="4572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88900" lvl="2" marL="9144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88900" lvl="3" marL="137160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8900" lvl="4" marL="18288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8900" lvl="5" marL="22860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8900" lvl="6" marL="274320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8900" lvl="7" marL="32004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8900" lvl="8" marL="36576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-88900" lvl="0" marL="0" rtl="1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2" marL="91440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3" marL="137160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4" marL="18288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5" marL="228600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6" marL="274320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7" marL="32004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8" marL="365760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_WITH_TEXT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idx="1" type="body"/>
          </p:nvPr>
        </p:nvSpPr>
        <p:spPr>
          <a:xfrm>
            <a:off x="1143000" y="731520"/>
            <a:ext cx="334670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1" i="0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b="1" sz="1600"/>
            </a:lvl9pPr>
          </a:lstStyle>
          <a:p/>
        </p:txBody>
      </p:sp>
      <p:sp>
        <p:nvSpPr>
          <p:cNvPr id="54" name="Google Shape;54;p6"/>
          <p:cNvSpPr txBox="1"/>
          <p:nvPr>
            <p:ph idx="2" type="body"/>
          </p:nvPr>
        </p:nvSpPr>
        <p:spPr>
          <a:xfrm>
            <a:off x="1156447" y="1400327"/>
            <a:ext cx="3346704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40"/>
              </a:spcBef>
              <a:spcAft>
                <a:spcPts val="0"/>
              </a:spcAft>
              <a:buSzPts val="14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  <p:sp>
        <p:nvSpPr>
          <p:cNvPr id="55" name="Google Shape;55;p6"/>
          <p:cNvSpPr txBox="1"/>
          <p:nvPr>
            <p:ph idx="3" type="body"/>
          </p:nvPr>
        </p:nvSpPr>
        <p:spPr>
          <a:xfrm>
            <a:off x="4647302" y="731520"/>
            <a:ext cx="334670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1" i="0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b="1" sz="1600"/>
            </a:lvl9pPr>
          </a:lstStyle>
          <a:p/>
        </p:txBody>
      </p:sp>
      <p:sp>
        <p:nvSpPr>
          <p:cNvPr id="56" name="Google Shape;56;p6"/>
          <p:cNvSpPr txBox="1"/>
          <p:nvPr>
            <p:ph idx="4" type="body"/>
          </p:nvPr>
        </p:nvSpPr>
        <p:spPr>
          <a:xfrm>
            <a:off x="4645025" y="1399032"/>
            <a:ext cx="3346704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40"/>
              </a:spcBef>
              <a:spcAft>
                <a:spcPts val="0"/>
              </a:spcAft>
              <a:buSzPts val="14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  <p:sp>
        <p:nvSpPr>
          <p:cNvPr id="57" name="Google Shape;57;p6"/>
          <p:cNvSpPr txBox="1"/>
          <p:nvPr>
            <p:ph type="title"/>
          </p:nvPr>
        </p:nvSpPr>
        <p:spPr>
          <a:xfrm>
            <a:off x="1793875" y="4371975"/>
            <a:ext cx="65119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182563" lvl="0" marL="319088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b="1" sz="4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2563" lvl="1" marL="319088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b="1" sz="4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82563" lvl="2" marL="319088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b="1" sz="4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82563" lvl="3" marL="319088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b="1" sz="4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82563" lvl="4" marL="319088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b="1" sz="4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1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 rtl="1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 rtl="1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 rtl="1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88900" lvl="1" marL="4572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88900" lvl="2" marL="9144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88900" lvl="3" marL="137160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8900" lvl="4" marL="18288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8900" lvl="5" marL="22860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8900" lvl="6" marL="274320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8900" lvl="7" marL="32004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8900" lvl="8" marL="36576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11" type="ftr"/>
          </p:nvPr>
        </p:nvSpPr>
        <p:spPr>
          <a:xfrm>
            <a:off x="457200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1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88900" lvl="1" marL="4572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88900" lvl="2" marL="9144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88900" lvl="3" marL="137160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8900" lvl="4" marL="18288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8900" lvl="5" marL="22860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8900" lvl="6" marL="274320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8900" lvl="7" marL="32004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8900" lvl="8" marL="36576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-88900" lvl="0" marL="0" rtl="1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2" marL="91440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3" marL="137160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4" marL="18288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5" marL="228600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6" marL="274320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7" marL="32004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8" marL="365760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1793875" y="4371975"/>
            <a:ext cx="65119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182563" lvl="0" marL="319088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b="1" sz="4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2563" lvl="1" marL="319088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b="1" sz="4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82563" lvl="2" marL="319088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b="1" sz="4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82563" lvl="3" marL="319088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b="1" sz="4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82563" lvl="4" marL="319088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b="1" sz="4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1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 rtl="1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 rtl="1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 rtl="1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88900" lvl="1" marL="4572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88900" lvl="2" marL="9144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88900" lvl="3" marL="137160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8900" lvl="4" marL="18288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8900" lvl="5" marL="22860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8900" lvl="6" marL="274320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8900" lvl="7" marL="32004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8900" lvl="8" marL="36576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457200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1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88900" lvl="1" marL="4572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88900" lvl="2" marL="9144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88900" lvl="3" marL="137160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8900" lvl="4" marL="18288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8900" lvl="5" marL="22860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8900" lvl="6" marL="274320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8900" lvl="7" marL="32004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8900" lvl="8" marL="36576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-88900" lvl="0" marL="0" rtl="1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2" marL="91440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3" marL="137160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4" marL="18288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5" marL="228600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6" marL="274320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7" marL="32004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8" marL="365760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88900" lvl="1" marL="4572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88900" lvl="2" marL="9144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88900" lvl="3" marL="137160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8900" lvl="4" marL="18288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8900" lvl="5" marL="22860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8900" lvl="6" marL="274320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8900" lvl="7" marL="32004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8900" lvl="8" marL="36576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457200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1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88900" lvl="1" marL="4572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88900" lvl="2" marL="9144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88900" lvl="3" marL="137160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8900" lvl="4" marL="18288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8900" lvl="5" marL="22860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8900" lvl="6" marL="274320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8900" lvl="7" marL="32004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8900" lvl="8" marL="36576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-88900" lvl="0" marL="0" rtl="1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2" marL="91440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3" marL="137160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4" marL="18288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5" marL="228600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6" marL="274320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7" marL="32004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8" marL="365760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_WITH_CAPTION_TEXT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839095" y="2209800"/>
            <a:ext cx="3636085" cy="125849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228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4593515" y="731520"/>
            <a:ext cx="4017085" cy="489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40"/>
              </a:spcBef>
              <a:spcAft>
                <a:spcPts val="0"/>
              </a:spcAft>
              <a:buSzPts val="1400"/>
              <a:buChar char="●"/>
              <a:defRPr sz="2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1075765" y="3497802"/>
            <a:ext cx="3388660" cy="2139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40"/>
              </a:spcBef>
              <a:spcAft>
                <a:spcPts val="0"/>
              </a:spcAft>
              <a:buSzPts val="1400"/>
              <a:buFont typeface="Trebuchet MS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88900" lvl="1" marL="4572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88900" lvl="2" marL="9144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88900" lvl="3" marL="137160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8900" lvl="4" marL="18288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8900" lvl="5" marL="22860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8900" lvl="6" marL="274320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8900" lvl="7" marL="32004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8900" lvl="8" marL="36576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457200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1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88900" lvl="1" marL="4572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88900" lvl="2" marL="9144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88900" lvl="3" marL="137160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8900" lvl="4" marL="18288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8900" lvl="5" marL="22860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8900" lvl="6" marL="274320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8900" lvl="7" marL="32004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8900" lvl="8" marL="36576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-88900" lvl="0" marL="0" rtl="1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2" marL="91440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3" marL="137160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4" marL="18288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5" marL="228600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6" marL="274320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7" marL="32004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8" marL="365760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_WITH_CAPTION_TEXT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0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4475175" y="1143000"/>
            <a:ext cx="4114800" cy="3127806"/>
          </a:xfrm>
          <a:prstGeom prst="roundRect">
            <a:avLst>
              <a:gd fmla="val 4230" name="adj"/>
            </a:avLst>
          </a:prstGeom>
          <a:solidFill>
            <a:srgbClr val="8BC9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1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rebuchet MS"/>
              <a:buNone/>
              <a:defRPr b="1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877887" y="1010486"/>
            <a:ext cx="3694114" cy="21630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40"/>
              </a:spcBef>
              <a:spcAft>
                <a:spcPts val="0"/>
              </a:spcAft>
              <a:buSzPts val="1400"/>
              <a:buFont typeface="Trebuchet MS"/>
              <a:buChar char="●"/>
              <a:defRPr sz="16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sz="900"/>
            </a:lvl9pPr>
          </a:lstStyle>
          <a:p/>
        </p:txBody>
      </p:sp>
      <p:sp>
        <p:nvSpPr>
          <p:cNvPr id="84" name="Google Shape;84;p10"/>
          <p:cNvSpPr txBox="1"/>
          <p:nvPr>
            <p:ph type="title"/>
          </p:nvPr>
        </p:nvSpPr>
        <p:spPr>
          <a:xfrm>
            <a:off x="727268" y="4464421"/>
            <a:ext cx="638353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88900" lvl="1" marL="4572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88900" lvl="2" marL="9144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88900" lvl="3" marL="137160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8900" lvl="4" marL="18288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8900" lvl="5" marL="22860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8900" lvl="6" marL="274320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8900" lvl="7" marL="32004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8900" lvl="8" marL="36576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1" type="ftr"/>
          </p:nvPr>
        </p:nvSpPr>
        <p:spPr>
          <a:xfrm>
            <a:off x="457200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1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88900" lvl="1" marL="4572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88900" lvl="2" marL="9144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88900" lvl="3" marL="137160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8900" lvl="4" marL="18288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8900" lvl="5" marL="22860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8900" lvl="6" marL="274320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8900" lvl="7" marL="32004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8900" lvl="8" marL="36576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-88900" lvl="0" marL="0" rtl="1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2" marL="91440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3" marL="137160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4" marL="18288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5" marL="228600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6" marL="274320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7" marL="32004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8" marL="365760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EC8F3"/>
            </a:gs>
            <a:gs pos="60000">
              <a:srgbClr val="FFFFFF"/>
            </a:gs>
            <a:gs pos="100000">
              <a:srgbClr val="59B6F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0" y="3768725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1793875" y="4371975"/>
            <a:ext cx="65119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182563" lvl="0" marL="319088" marR="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b="1" i="0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2563" lvl="1" marL="319088" marR="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b="1" i="0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82563" lvl="2" marL="319088" marR="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b="1" i="0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82563" lvl="3" marL="319088" marR="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b="1" i="0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82563" lvl="4" marL="319088" marR="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b="1" i="0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8900" lvl="5" marL="0" marR="0" rtl="1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2"/>
                </a:solidFill>
              </a:defRPr>
            </a:lvl6pPr>
            <a:lvl7pPr indent="-88900" lvl="6" marL="0" marR="0" rtl="1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2"/>
                </a:solidFill>
              </a:defRPr>
            </a:lvl7pPr>
            <a:lvl8pPr indent="-88900" lvl="7" marL="0" marR="0" rtl="1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2"/>
                </a:solidFill>
              </a:defRPr>
            </a:lvl8pPr>
            <a:lvl9pPr indent="-88900" lvl="8" marL="0" marR="0" rtl="1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1143000" y="731838"/>
            <a:ext cx="6400800" cy="3475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1" algn="r">
              <a:spcBef>
                <a:spcPts val="44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b="0" i="0" sz="2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7500" lvl="1" marL="914400" marR="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b="0" i="0" sz="20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7500" lvl="2" marL="1371600" marR="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b="0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 marR="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b="0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marR="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b="0" i="0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1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88900" lvl="1" marL="4572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88900" lvl="2" marL="9144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88900" lvl="3" marL="137160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8900" lvl="4" marL="18288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8900" lvl="5" marL="22860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8900" lvl="6" marL="274320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8900" lvl="7" marL="32004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8900" lvl="8" marL="36576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457200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1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88900" lvl="1" marL="4572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88900" lvl="2" marL="9144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88900" lvl="3" marL="137160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8900" lvl="4" marL="18288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8900" lvl="5" marL="22860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8900" lvl="6" marL="2743200" marR="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8900" lvl="7" marL="3200400" marR="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8900" lvl="8" marL="3657600" marR="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1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-88900" lvl="0" marL="0" rtl="1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2" marL="91440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3" marL="137160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4" marL="18288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5" marL="228600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6" marL="274320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7" marL="32004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8" marL="3657600" rtl="1" algn="r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ctrTitle"/>
          </p:nvPr>
        </p:nvSpPr>
        <p:spPr>
          <a:xfrm>
            <a:off x="755576" y="764704"/>
            <a:ext cx="7175351" cy="179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2280" lvl="0" marL="640080" marR="0" rtl="0" algn="ct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4150"/>
              <a:buFont typeface="Trebuchet MS"/>
              <a:buChar char="●"/>
            </a:pPr>
            <a:r>
              <a:rPr b="1" i="0" lang="en-US" sz="5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Ad-Hoc WiFi</a:t>
            </a:r>
            <a:br>
              <a:rPr b="1" i="0" lang="en-US" sz="5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i="0" lang="en-US" sz="5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Collision Avoidance</a:t>
            </a:r>
            <a:br>
              <a:rPr b="1" i="0" lang="en-US" sz="5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i="0" lang="en-US" sz="5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</a:t>
            </a:r>
            <a:endParaRPr b="1" i="0" sz="5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5651500" y="6237288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1" i="0" sz="11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13"/>
          <p:cNvSpPr txBox="1"/>
          <p:nvPr>
            <p:ph idx="1" type="subTitle"/>
          </p:nvPr>
        </p:nvSpPr>
        <p:spPr>
          <a:xfrm>
            <a:off x="1473795" y="5052545"/>
            <a:ext cx="5637010" cy="882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44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idx="1" type="subTitle"/>
          </p:nvPr>
        </p:nvSpPr>
        <p:spPr>
          <a:xfrm>
            <a:off x="611188" y="1196975"/>
            <a:ext cx="8208962" cy="295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rPr b="0" i="0" lang="en-US" sz="2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Transmission Power: 100mW,12Mbps</a:t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rPr b="0" i="0" lang="en-US" sz="2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Noise: -100dBm</a:t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rPr b="0" i="0" lang="en-US" sz="2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Receive power sensitivity: -105dBm </a:t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rPr b="0" i="0" lang="en-US" sz="2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b="0" i="0" lang="en-US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below this threshold a signal is considered as </a:t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	noise instead of a packet for collision avoidance</a:t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8890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8890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8890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Font typeface="Trebuchet M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" name="Google Shape;112;p14"/>
          <p:cNvSpPr txBox="1"/>
          <p:nvPr>
            <p:ph type="ctrTitle"/>
          </p:nvPr>
        </p:nvSpPr>
        <p:spPr>
          <a:xfrm>
            <a:off x="827584" y="116633"/>
            <a:ext cx="7560840" cy="1008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2750"/>
              <a:buFont typeface="Trebuchet MS"/>
              <a:buChar char="●"/>
            </a:pPr>
            <a:r>
              <a:rPr b="1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Scenario settings</a:t>
            </a:r>
            <a:endParaRPr b="1" i="0" sz="5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4265261" y="6156012"/>
            <a:ext cx="187325" cy="12382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1119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" name="Google Shape;114;p14"/>
          <p:cNvCxnSpPr>
            <a:stCxn id="113" idx="3"/>
          </p:cNvCxnSpPr>
          <p:nvPr/>
        </p:nvCxnSpPr>
        <p:spPr>
          <a:xfrm flipH="1" rot="10800000">
            <a:off x="4292694" y="6223903"/>
            <a:ext cx="1949100" cy="37800"/>
          </a:xfrm>
          <a:prstGeom prst="straightConnector1">
            <a:avLst/>
          </a:prstGeom>
          <a:noFill/>
          <a:ln cap="flat" cmpd="sng" w="412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5" name="Google Shape;115;p14"/>
          <p:cNvSpPr/>
          <p:nvPr/>
        </p:nvSpPr>
        <p:spPr>
          <a:xfrm>
            <a:off x="6105391" y="6300028"/>
            <a:ext cx="4603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457200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7246459" y="6336649"/>
            <a:ext cx="167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6241920" y="6156160"/>
            <a:ext cx="187325" cy="12382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1119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4139952" y="6300028"/>
            <a:ext cx="437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8361393" y="3017143"/>
            <a:ext cx="187325" cy="12382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1119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p14"/>
          <p:cNvCxnSpPr/>
          <p:nvPr/>
        </p:nvCxnSpPr>
        <p:spPr>
          <a:xfrm flipH="1">
            <a:off x="8455055" y="3140968"/>
            <a:ext cx="1" cy="1512168"/>
          </a:xfrm>
          <a:prstGeom prst="straightConnector1">
            <a:avLst/>
          </a:prstGeom>
          <a:noFill/>
          <a:ln cap="flat" cmpd="sng" w="412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2" name="Google Shape;122;p14"/>
          <p:cNvSpPr/>
          <p:nvPr/>
        </p:nvSpPr>
        <p:spPr>
          <a:xfrm>
            <a:off x="8460432" y="4571836"/>
            <a:ext cx="4603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8333670" y="4629578"/>
            <a:ext cx="187325" cy="12382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1119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8462850" y="2832477"/>
            <a:ext cx="437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4973034" y="5786680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185m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8395801" y="3712386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185m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idx="1" type="subTitle"/>
          </p:nvPr>
        </p:nvSpPr>
        <p:spPr>
          <a:xfrm>
            <a:off x="611188" y="1196975"/>
            <a:ext cx="8208962" cy="295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Transmission Power: 100mW,12Mbps</a:t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Noise: -100dBm</a:t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Receive power sensitivity: -105dBm </a:t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Node S1 sends RTS (for R1)</a:t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1550"/>
              <a:buFont typeface="Trebuchet MS"/>
              <a:buChar char="●"/>
            </a:pPr>
            <a:r>
              <a:rPr b="1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Received by R1 , SNR ~1.3dB</a:t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550"/>
              <a:buFont typeface="Trebuchet MS"/>
              <a:buChar char="●"/>
            </a:pPr>
            <a:r>
              <a:rPr b="1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Ignored by S2,R2 (low receive power)</a:t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8890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8890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8890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Font typeface="Trebuchet M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2" name="Google Shape;132;p15"/>
          <p:cNvSpPr txBox="1"/>
          <p:nvPr>
            <p:ph type="ctrTitle"/>
          </p:nvPr>
        </p:nvSpPr>
        <p:spPr>
          <a:xfrm>
            <a:off x="827584" y="116633"/>
            <a:ext cx="7560840" cy="1008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2750"/>
              <a:buFont typeface="Trebuchet MS"/>
              <a:buChar char="●"/>
            </a:pPr>
            <a:r>
              <a:rPr b="1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Scenario settings</a:t>
            </a:r>
            <a:endParaRPr b="1" i="0" sz="5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4265261" y="6156012"/>
            <a:ext cx="187325" cy="12382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1119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15"/>
          <p:cNvCxnSpPr>
            <a:stCxn id="133" idx="3"/>
            <a:endCxn id="135" idx="1"/>
          </p:cNvCxnSpPr>
          <p:nvPr/>
        </p:nvCxnSpPr>
        <p:spPr>
          <a:xfrm flipH="1" rot="10800000">
            <a:off x="4292694" y="6174403"/>
            <a:ext cx="1803900" cy="87300"/>
          </a:xfrm>
          <a:prstGeom prst="straightConnector1">
            <a:avLst/>
          </a:prstGeom>
          <a:noFill/>
          <a:ln cap="flat" cmpd="sng" w="412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6" name="Google Shape;136;p15"/>
          <p:cNvSpPr/>
          <p:nvPr/>
        </p:nvSpPr>
        <p:spPr>
          <a:xfrm>
            <a:off x="5946606" y="6302821"/>
            <a:ext cx="4603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11" type="ftr"/>
          </p:nvPr>
        </p:nvSpPr>
        <p:spPr>
          <a:xfrm>
            <a:off x="457200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5707262" y="6408441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6069135" y="6156160"/>
            <a:ext cx="187325" cy="12382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1119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4139952" y="6300028"/>
            <a:ext cx="437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8361393" y="3017143"/>
            <a:ext cx="187325" cy="12382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1119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8504105" y="4355812"/>
            <a:ext cx="4603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8345115" y="4457303"/>
            <a:ext cx="187325" cy="12382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1119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8462850" y="2832477"/>
            <a:ext cx="437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4888481" y="630282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185m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5796136" y="4149080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570m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15"/>
          <p:cNvCxnSpPr>
            <a:stCxn id="133" idx="7"/>
            <a:endCxn id="142" idx="3"/>
          </p:cNvCxnSpPr>
          <p:nvPr/>
        </p:nvCxnSpPr>
        <p:spPr>
          <a:xfrm flipH="1" rot="10800000">
            <a:off x="4425153" y="4562846"/>
            <a:ext cx="3947400" cy="1611300"/>
          </a:xfrm>
          <a:prstGeom prst="straightConnector1">
            <a:avLst/>
          </a:prstGeom>
          <a:noFill/>
          <a:ln cap="flat" cmpd="sng" w="412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7" name="Google Shape;147;p15"/>
          <p:cNvCxnSpPr/>
          <p:nvPr/>
        </p:nvCxnSpPr>
        <p:spPr>
          <a:xfrm flipH="1" rot="10800000">
            <a:off x="4355976" y="3068960"/>
            <a:ext cx="3963673" cy="3138869"/>
          </a:xfrm>
          <a:prstGeom prst="straightConnector1">
            <a:avLst/>
          </a:prstGeom>
          <a:noFill/>
          <a:ln cap="flat" cmpd="sng" w="412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8" name="Google Shape;148;p15"/>
          <p:cNvSpPr/>
          <p:nvPr/>
        </p:nvSpPr>
        <p:spPr>
          <a:xfrm>
            <a:off x="6228184" y="6042839"/>
            <a:ext cx="10102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-99dBm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8037710" y="4715852"/>
            <a:ext cx="11448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-116dBm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8009790" y="3284984"/>
            <a:ext cx="11448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-119dBm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6426860" y="5373216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475m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5631800" y="5928748"/>
            <a:ext cx="164335" cy="524588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1119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RTS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idx="1" type="subTitle"/>
          </p:nvPr>
        </p:nvSpPr>
        <p:spPr>
          <a:xfrm>
            <a:off x="611188" y="1196975"/>
            <a:ext cx="8208962" cy="295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Transmission Power: 100mW,12Mbps</a:t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Noise: -100dBm</a:t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Receive power sensitivity: -105dBm </a:t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Node R1 sends CTS (for S1)</a:t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1550"/>
              <a:buFont typeface="Trebuchet MS"/>
              <a:buChar char="●"/>
            </a:pPr>
            <a:r>
              <a:rPr b="1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Received by S1 , SNR ~1.3dB</a:t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550"/>
              <a:buFont typeface="Trebuchet MS"/>
              <a:buChar char="●"/>
            </a:pPr>
            <a:r>
              <a:rPr b="1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Ignored by S2,R2 (very low receive power)</a:t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8890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8890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8890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Font typeface="Trebuchet M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16"/>
          <p:cNvSpPr txBox="1"/>
          <p:nvPr>
            <p:ph type="ctrTitle"/>
          </p:nvPr>
        </p:nvSpPr>
        <p:spPr>
          <a:xfrm>
            <a:off x="827584" y="116633"/>
            <a:ext cx="7560840" cy="1008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2750"/>
              <a:buFont typeface="Trebuchet MS"/>
              <a:buChar char="●"/>
            </a:pPr>
            <a:r>
              <a:rPr b="1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Scenario settings</a:t>
            </a:r>
            <a:endParaRPr b="1" i="0" sz="5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4265261" y="6156012"/>
            <a:ext cx="187325" cy="12382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1119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" name="Google Shape;160;p16"/>
          <p:cNvCxnSpPr>
            <a:stCxn id="161" idx="3"/>
            <a:endCxn id="159" idx="6"/>
          </p:cNvCxnSpPr>
          <p:nvPr/>
        </p:nvCxnSpPr>
        <p:spPr>
          <a:xfrm rot="10800000">
            <a:off x="4452568" y="6218051"/>
            <a:ext cx="1644000" cy="43800"/>
          </a:xfrm>
          <a:prstGeom prst="straightConnector1">
            <a:avLst/>
          </a:prstGeom>
          <a:noFill/>
          <a:ln cap="flat" cmpd="sng" w="412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62" name="Google Shape;162;p16"/>
          <p:cNvSpPr/>
          <p:nvPr/>
        </p:nvSpPr>
        <p:spPr>
          <a:xfrm>
            <a:off x="5946606" y="6302821"/>
            <a:ext cx="4603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6"/>
          <p:cNvSpPr txBox="1"/>
          <p:nvPr>
            <p:ph idx="11" type="ftr"/>
          </p:nvPr>
        </p:nvSpPr>
        <p:spPr>
          <a:xfrm>
            <a:off x="457200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5791200" y="6456754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6069135" y="6156160"/>
            <a:ext cx="187325" cy="12382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1119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4139952" y="6300028"/>
            <a:ext cx="437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8361393" y="3017143"/>
            <a:ext cx="187325" cy="12382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1119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8504105" y="4355812"/>
            <a:ext cx="4603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8345115" y="4457303"/>
            <a:ext cx="187325" cy="12382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1119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8462850" y="2832477"/>
            <a:ext cx="437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4888481" y="630282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185m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6256460" y="4715852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390m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16"/>
          <p:cNvCxnSpPr>
            <a:stCxn id="161" idx="5"/>
            <a:endCxn id="168" idx="3"/>
          </p:cNvCxnSpPr>
          <p:nvPr/>
        </p:nvCxnSpPr>
        <p:spPr>
          <a:xfrm flipH="1" rot="10800000">
            <a:off x="6229027" y="4562951"/>
            <a:ext cx="2143500" cy="1698900"/>
          </a:xfrm>
          <a:prstGeom prst="straightConnector1">
            <a:avLst/>
          </a:prstGeom>
          <a:noFill/>
          <a:ln cap="flat" cmpd="sng" w="412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3" name="Google Shape;173;p16"/>
          <p:cNvCxnSpPr/>
          <p:nvPr/>
        </p:nvCxnSpPr>
        <p:spPr>
          <a:xfrm flipH="1" rot="10800000">
            <a:off x="6176797" y="3068961"/>
            <a:ext cx="2142852" cy="3087051"/>
          </a:xfrm>
          <a:prstGeom prst="straightConnector1">
            <a:avLst/>
          </a:prstGeom>
          <a:noFill/>
          <a:ln cap="flat" cmpd="sng" w="412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74" name="Google Shape;174;p16"/>
          <p:cNvSpPr/>
          <p:nvPr/>
        </p:nvSpPr>
        <p:spPr>
          <a:xfrm>
            <a:off x="3947479" y="5589240"/>
            <a:ext cx="10102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-99dBm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8037710" y="4715852"/>
            <a:ext cx="11448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-109dBm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8009790" y="3284984"/>
            <a:ext cx="11448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-115dBm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6952957" y="5651956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235m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4715230" y="5949280"/>
            <a:ext cx="164335" cy="524588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1119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CTS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/>
          <p:nvPr>
            <p:ph idx="1" type="subTitle"/>
          </p:nvPr>
        </p:nvSpPr>
        <p:spPr>
          <a:xfrm>
            <a:off x="611188" y="1196975"/>
            <a:ext cx="8208962" cy="295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Transmission Power: 100mW,12Mbps</a:t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Noise: -100dBm</a:t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Receive power sensitivity: -105dBm </a:t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Node S2 sends RTS (for R2)</a:t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1550"/>
              <a:buFont typeface="Trebuchet MS"/>
              <a:buChar char="●"/>
            </a:pPr>
            <a:r>
              <a:rPr b="1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Received by R2 , SNR ~1.3dB</a:t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550"/>
              <a:buFont typeface="Trebuchet MS"/>
              <a:buChar char="●"/>
            </a:pPr>
            <a:r>
              <a:rPr b="1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Ignored by S1,R1 (very low receive power)</a:t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8890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8890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8890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Font typeface="Trebuchet M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Google Shape;184;p17"/>
          <p:cNvSpPr txBox="1"/>
          <p:nvPr>
            <p:ph type="ctrTitle"/>
          </p:nvPr>
        </p:nvSpPr>
        <p:spPr>
          <a:xfrm>
            <a:off x="827584" y="116633"/>
            <a:ext cx="7560840" cy="1008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2750"/>
              <a:buFont typeface="Trebuchet MS"/>
              <a:buChar char="●"/>
            </a:pPr>
            <a:r>
              <a:rPr b="1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Scenario settings</a:t>
            </a:r>
            <a:endParaRPr b="1" i="0" sz="5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17"/>
          <p:cNvSpPr/>
          <p:nvPr/>
        </p:nvSpPr>
        <p:spPr>
          <a:xfrm>
            <a:off x="4265261" y="6156012"/>
            <a:ext cx="187325" cy="12382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1119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6" name="Google Shape;186;p17"/>
          <p:cNvCxnSpPr/>
          <p:nvPr/>
        </p:nvCxnSpPr>
        <p:spPr>
          <a:xfrm flipH="1">
            <a:off x="8444154" y="3122834"/>
            <a:ext cx="16278" cy="1352603"/>
          </a:xfrm>
          <a:prstGeom prst="straightConnector1">
            <a:avLst/>
          </a:prstGeom>
          <a:noFill/>
          <a:ln cap="flat" cmpd="sng" w="41275">
            <a:solidFill>
              <a:srgbClr val="C0C7F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87" name="Google Shape;187;p17"/>
          <p:cNvSpPr/>
          <p:nvPr/>
        </p:nvSpPr>
        <p:spPr>
          <a:xfrm>
            <a:off x="5946606" y="6302821"/>
            <a:ext cx="4603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7"/>
          <p:cNvSpPr txBox="1"/>
          <p:nvPr>
            <p:ph idx="11" type="ftr"/>
          </p:nvPr>
        </p:nvSpPr>
        <p:spPr>
          <a:xfrm>
            <a:off x="457200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"/>
          <p:cNvSpPr/>
          <p:nvPr/>
        </p:nvSpPr>
        <p:spPr>
          <a:xfrm>
            <a:off x="5791200" y="6456754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6069135" y="6156160"/>
            <a:ext cx="187325" cy="12382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1119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4139952" y="6300028"/>
            <a:ext cx="437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8361393" y="3017143"/>
            <a:ext cx="187325" cy="12382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1119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8504105" y="4355812"/>
            <a:ext cx="4603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8345115" y="4457303"/>
            <a:ext cx="187325" cy="12382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1119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8462850" y="2832477"/>
            <a:ext cx="437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8388826" y="3573016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185m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6256461" y="4715852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570m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p17"/>
          <p:cNvCxnSpPr>
            <a:stCxn id="192" idx="4"/>
            <a:endCxn id="190" idx="4"/>
          </p:cNvCxnSpPr>
          <p:nvPr/>
        </p:nvCxnSpPr>
        <p:spPr>
          <a:xfrm flipH="1">
            <a:off x="6162755" y="3140968"/>
            <a:ext cx="2292300" cy="3138900"/>
          </a:xfrm>
          <a:prstGeom prst="straightConnector1">
            <a:avLst/>
          </a:prstGeom>
          <a:noFill/>
          <a:ln cap="flat" cmpd="sng" w="412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9" name="Google Shape;199;p17"/>
          <p:cNvCxnSpPr>
            <a:stCxn id="192" idx="3"/>
            <a:endCxn id="185" idx="5"/>
          </p:cNvCxnSpPr>
          <p:nvPr/>
        </p:nvCxnSpPr>
        <p:spPr>
          <a:xfrm flipH="1">
            <a:off x="4425226" y="3122834"/>
            <a:ext cx="3963600" cy="3138900"/>
          </a:xfrm>
          <a:prstGeom prst="straightConnector1">
            <a:avLst/>
          </a:prstGeom>
          <a:noFill/>
          <a:ln cap="flat" cmpd="sng" w="412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00" name="Google Shape;200;p17"/>
          <p:cNvSpPr/>
          <p:nvPr/>
        </p:nvSpPr>
        <p:spPr>
          <a:xfrm>
            <a:off x="8172400" y="4692268"/>
            <a:ext cx="10102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-99dBm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6307455" y="6021288"/>
            <a:ext cx="11448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-116dBm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3786489" y="5786680"/>
            <a:ext cx="11448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-119dBm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6952958" y="5651956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475m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8225841" y="3933056"/>
            <a:ext cx="508455" cy="262294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1119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RTS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/>
          <p:nvPr>
            <p:ph idx="1" type="subTitle"/>
          </p:nvPr>
        </p:nvSpPr>
        <p:spPr>
          <a:xfrm>
            <a:off x="611188" y="1196975"/>
            <a:ext cx="8208962" cy="295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Transmission Power: 100mW,12Mbps</a:t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Noise: -100dBm</a:t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Receive power sensitivity: -105dBm </a:t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rPr b="0" i="0" lang="en-US" sz="2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Node R2 sends CTS (for S2)</a:t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1550"/>
              <a:buFont typeface="Trebuchet MS"/>
              <a:buChar char="●"/>
            </a:pPr>
            <a:r>
              <a:rPr b="1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Received by S2 , SNR ~1.3dB</a:t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550"/>
              <a:buFont typeface="Trebuchet MS"/>
              <a:buChar char="●"/>
            </a:pPr>
            <a:r>
              <a:rPr b="1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Ignored by S1,R1 (very low receive power)</a:t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8890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8890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8890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Font typeface="Trebuchet M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0" name="Google Shape;210;p18"/>
          <p:cNvSpPr txBox="1"/>
          <p:nvPr>
            <p:ph type="ctrTitle"/>
          </p:nvPr>
        </p:nvSpPr>
        <p:spPr>
          <a:xfrm>
            <a:off x="827584" y="116633"/>
            <a:ext cx="7560840" cy="1008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2750"/>
              <a:buFont typeface="Trebuchet MS"/>
              <a:buChar char="●"/>
            </a:pPr>
            <a:r>
              <a:rPr b="1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Scenario settings</a:t>
            </a:r>
            <a:endParaRPr b="1" i="0" sz="5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1" name="Google Shape;211;p18"/>
          <p:cNvSpPr/>
          <p:nvPr/>
        </p:nvSpPr>
        <p:spPr>
          <a:xfrm>
            <a:off x="4265261" y="6156012"/>
            <a:ext cx="187325" cy="12382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1119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" name="Google Shape;212;p18"/>
          <p:cNvCxnSpPr>
            <a:stCxn id="213" idx="0"/>
            <a:endCxn id="214" idx="4"/>
          </p:cNvCxnSpPr>
          <p:nvPr/>
        </p:nvCxnSpPr>
        <p:spPr>
          <a:xfrm flipH="1" rot="10800000">
            <a:off x="8438777" y="3140903"/>
            <a:ext cx="16200" cy="1316400"/>
          </a:xfrm>
          <a:prstGeom prst="straightConnector1">
            <a:avLst/>
          </a:prstGeom>
          <a:noFill/>
          <a:ln cap="flat" cmpd="sng" w="412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15" name="Google Shape;215;p18"/>
          <p:cNvSpPr/>
          <p:nvPr/>
        </p:nvSpPr>
        <p:spPr>
          <a:xfrm>
            <a:off x="5946606" y="6302821"/>
            <a:ext cx="4603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8"/>
          <p:cNvSpPr txBox="1"/>
          <p:nvPr>
            <p:ph idx="11" type="ftr"/>
          </p:nvPr>
        </p:nvSpPr>
        <p:spPr>
          <a:xfrm>
            <a:off x="457200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8"/>
          <p:cNvSpPr/>
          <p:nvPr/>
        </p:nvSpPr>
        <p:spPr>
          <a:xfrm>
            <a:off x="5791200" y="6456754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8"/>
          <p:cNvSpPr/>
          <p:nvPr/>
        </p:nvSpPr>
        <p:spPr>
          <a:xfrm>
            <a:off x="6069135" y="6156160"/>
            <a:ext cx="187325" cy="12382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1119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8"/>
          <p:cNvSpPr/>
          <p:nvPr/>
        </p:nvSpPr>
        <p:spPr>
          <a:xfrm>
            <a:off x="4139952" y="6300028"/>
            <a:ext cx="437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8"/>
          <p:cNvSpPr/>
          <p:nvPr/>
        </p:nvSpPr>
        <p:spPr>
          <a:xfrm>
            <a:off x="8361393" y="3017143"/>
            <a:ext cx="187325" cy="12382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1119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8"/>
          <p:cNvSpPr/>
          <p:nvPr/>
        </p:nvSpPr>
        <p:spPr>
          <a:xfrm>
            <a:off x="8504105" y="4355812"/>
            <a:ext cx="4603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8"/>
          <p:cNvSpPr/>
          <p:nvPr/>
        </p:nvSpPr>
        <p:spPr>
          <a:xfrm>
            <a:off x="8345115" y="4457303"/>
            <a:ext cx="187325" cy="12382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1119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"/>
          <p:cNvSpPr/>
          <p:nvPr/>
        </p:nvSpPr>
        <p:spPr>
          <a:xfrm>
            <a:off x="8462850" y="2832477"/>
            <a:ext cx="437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8"/>
          <p:cNvSpPr/>
          <p:nvPr/>
        </p:nvSpPr>
        <p:spPr>
          <a:xfrm>
            <a:off x="8388826" y="3654316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185m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8"/>
          <p:cNvSpPr/>
          <p:nvPr/>
        </p:nvSpPr>
        <p:spPr>
          <a:xfrm>
            <a:off x="6256461" y="4715852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390m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p18"/>
          <p:cNvCxnSpPr>
            <a:stCxn id="213" idx="0"/>
            <a:endCxn id="218" idx="4"/>
          </p:cNvCxnSpPr>
          <p:nvPr/>
        </p:nvCxnSpPr>
        <p:spPr>
          <a:xfrm flipH="1">
            <a:off x="6162677" y="4457303"/>
            <a:ext cx="2276100" cy="1822800"/>
          </a:xfrm>
          <a:prstGeom prst="straightConnector1">
            <a:avLst/>
          </a:prstGeom>
          <a:noFill/>
          <a:ln cap="flat" cmpd="sng" w="412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5" name="Google Shape;225;p18"/>
          <p:cNvCxnSpPr>
            <a:stCxn id="213" idx="0"/>
            <a:endCxn id="211" idx="5"/>
          </p:cNvCxnSpPr>
          <p:nvPr/>
        </p:nvCxnSpPr>
        <p:spPr>
          <a:xfrm flipH="1">
            <a:off x="4425077" y="4457303"/>
            <a:ext cx="4013700" cy="1804500"/>
          </a:xfrm>
          <a:prstGeom prst="straightConnector1">
            <a:avLst/>
          </a:prstGeom>
          <a:noFill/>
          <a:ln cap="flat" cmpd="sng" w="412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26" name="Google Shape;226;p18"/>
          <p:cNvSpPr/>
          <p:nvPr/>
        </p:nvSpPr>
        <p:spPr>
          <a:xfrm>
            <a:off x="7957743" y="2564904"/>
            <a:ext cx="10102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-99dBm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8"/>
          <p:cNvSpPr/>
          <p:nvPr/>
        </p:nvSpPr>
        <p:spPr>
          <a:xfrm>
            <a:off x="6307455" y="6021288"/>
            <a:ext cx="11448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-109dBm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8"/>
          <p:cNvSpPr/>
          <p:nvPr/>
        </p:nvSpPr>
        <p:spPr>
          <a:xfrm>
            <a:off x="3786489" y="5786680"/>
            <a:ext cx="11448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-115dBm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8"/>
          <p:cNvSpPr/>
          <p:nvPr/>
        </p:nvSpPr>
        <p:spPr>
          <a:xfrm>
            <a:off x="6952958" y="5651956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235m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8"/>
          <p:cNvSpPr/>
          <p:nvPr/>
        </p:nvSpPr>
        <p:spPr>
          <a:xfrm>
            <a:off x="8172400" y="3404609"/>
            <a:ext cx="504842" cy="249707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1119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CTS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5" name="Google Shape;235;p19"/>
          <p:cNvCxnSpPr/>
          <p:nvPr/>
        </p:nvCxnSpPr>
        <p:spPr>
          <a:xfrm flipH="1">
            <a:off x="6162798" y="3140968"/>
            <a:ext cx="2292258" cy="3139017"/>
          </a:xfrm>
          <a:prstGeom prst="straightConnector1">
            <a:avLst/>
          </a:prstGeom>
          <a:noFill/>
          <a:ln cap="flat" cmpd="sng" w="41275">
            <a:solidFill>
              <a:srgbClr val="00008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36" name="Google Shape;236;p19"/>
          <p:cNvCxnSpPr>
            <a:stCxn id="237" idx="5"/>
          </p:cNvCxnSpPr>
          <p:nvPr/>
        </p:nvCxnSpPr>
        <p:spPr>
          <a:xfrm flipH="1" rot="10800000">
            <a:off x="4425153" y="4540603"/>
            <a:ext cx="3920100" cy="1721100"/>
          </a:xfrm>
          <a:prstGeom prst="straightConnector1">
            <a:avLst/>
          </a:prstGeom>
          <a:noFill/>
          <a:ln cap="flat" cmpd="sng" w="41275">
            <a:solidFill>
              <a:srgbClr val="00008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8" name="Google Shape;238;p19"/>
          <p:cNvSpPr txBox="1"/>
          <p:nvPr>
            <p:ph idx="1" type="subTitle"/>
          </p:nvPr>
        </p:nvSpPr>
        <p:spPr>
          <a:xfrm>
            <a:off x="611188" y="1196975"/>
            <a:ext cx="8208962" cy="295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Transmission Power: 100mW,12Mbps</a:t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Noise: -100dBm</a:t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Receive power sensitivity: -105dBm </a:t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rPr b="0" i="0" lang="en-US" sz="2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3260C"/>
              </a:buClr>
              <a:buSzPts val="2200"/>
              <a:buFont typeface="Trebuchet MS"/>
              <a:buChar char="●"/>
            </a:pPr>
            <a:r>
              <a:rPr b="1" i="0" lang="en-US" sz="2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S1 and S2 transmit long data </a:t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packets in parallel!</a:t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3260C"/>
              </a:buClr>
              <a:buSzPts val="2200"/>
              <a:buFont typeface="Trebuchet MS"/>
              <a:buChar char="●"/>
            </a:pPr>
            <a:r>
              <a:rPr b="1" i="0" lang="en-US" sz="2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Interfere with each other</a:t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2200"/>
              <a:buFont typeface="Trebuchet MS"/>
              <a:buChar char="●"/>
            </a:pPr>
            <a:r>
              <a:rPr b="1" i="0" lang="en-US" sz="2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Causing high PER (~60%)</a:t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8890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8890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8890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Font typeface="Trebuchet M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9" name="Google Shape;239;p19"/>
          <p:cNvSpPr txBox="1"/>
          <p:nvPr>
            <p:ph type="ctrTitle"/>
          </p:nvPr>
        </p:nvSpPr>
        <p:spPr>
          <a:xfrm>
            <a:off x="827584" y="116633"/>
            <a:ext cx="7560840" cy="1008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2750"/>
              <a:buFont typeface="Trebuchet MS"/>
              <a:buChar char="●"/>
            </a:pPr>
            <a:r>
              <a:rPr b="1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Scenario settings</a:t>
            </a:r>
            <a:endParaRPr b="1" i="0" sz="5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7" name="Google Shape;237;p19"/>
          <p:cNvSpPr/>
          <p:nvPr/>
        </p:nvSpPr>
        <p:spPr>
          <a:xfrm>
            <a:off x="4265261" y="6156012"/>
            <a:ext cx="187325" cy="12382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1119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" name="Google Shape;240;p19"/>
          <p:cNvCxnSpPr>
            <a:stCxn id="241" idx="0"/>
            <a:endCxn id="242" idx="4"/>
          </p:cNvCxnSpPr>
          <p:nvPr/>
        </p:nvCxnSpPr>
        <p:spPr>
          <a:xfrm flipH="1">
            <a:off x="8438855" y="3017143"/>
            <a:ext cx="16200" cy="15639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43" name="Google Shape;243;p19"/>
          <p:cNvSpPr/>
          <p:nvPr/>
        </p:nvSpPr>
        <p:spPr>
          <a:xfrm>
            <a:off x="5946606" y="6302821"/>
            <a:ext cx="4603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9"/>
          <p:cNvSpPr txBox="1"/>
          <p:nvPr>
            <p:ph idx="11" type="ftr"/>
          </p:nvPr>
        </p:nvSpPr>
        <p:spPr>
          <a:xfrm>
            <a:off x="457200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5791200" y="6456754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9"/>
          <p:cNvSpPr/>
          <p:nvPr/>
        </p:nvSpPr>
        <p:spPr>
          <a:xfrm>
            <a:off x="6069135" y="6156160"/>
            <a:ext cx="187325" cy="12382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1119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4139952" y="6300028"/>
            <a:ext cx="437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8361393" y="3017143"/>
            <a:ext cx="187325" cy="12382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1119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8504105" y="4355812"/>
            <a:ext cx="4603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9"/>
          <p:cNvSpPr/>
          <p:nvPr/>
        </p:nvSpPr>
        <p:spPr>
          <a:xfrm>
            <a:off x="8345115" y="4457303"/>
            <a:ext cx="187325" cy="12382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1119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8462850" y="2832477"/>
            <a:ext cx="437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19"/>
          <p:cNvCxnSpPr>
            <a:stCxn id="237" idx="5"/>
            <a:endCxn id="246" idx="3"/>
          </p:cNvCxnSpPr>
          <p:nvPr/>
        </p:nvCxnSpPr>
        <p:spPr>
          <a:xfrm>
            <a:off x="4425153" y="6261703"/>
            <a:ext cx="1671300" cy="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1" name="Google Shape;251;p19"/>
          <p:cNvSpPr/>
          <p:nvPr/>
        </p:nvSpPr>
        <p:spPr>
          <a:xfrm>
            <a:off x="8244408" y="3201809"/>
            <a:ext cx="389181" cy="1154003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1119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9"/>
          <p:cNvSpPr/>
          <p:nvPr/>
        </p:nvSpPr>
        <p:spPr>
          <a:xfrm>
            <a:off x="4577893" y="6093296"/>
            <a:ext cx="1213307" cy="317856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1119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9"/>
          <p:cNvSpPr/>
          <p:nvPr/>
        </p:nvSpPr>
        <p:spPr>
          <a:xfrm>
            <a:off x="7809804" y="4185084"/>
            <a:ext cx="405017" cy="1080120"/>
          </a:xfrm>
          <a:prstGeom prst="lightningBolt">
            <a:avLst/>
          </a:prstGeom>
          <a:solidFill>
            <a:srgbClr val="FFFF00"/>
          </a:solidFill>
          <a:ln cap="flat" cmpd="sng" w="15875">
            <a:solidFill>
              <a:srgbClr val="1119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6327223" y="5445224"/>
            <a:ext cx="405017" cy="1080120"/>
          </a:xfrm>
          <a:prstGeom prst="lightningBolt">
            <a:avLst/>
          </a:prstGeom>
          <a:solidFill>
            <a:srgbClr val="FFFF00"/>
          </a:solidFill>
          <a:ln cap="flat" cmpd="sng" w="15875">
            <a:solidFill>
              <a:srgbClr val="1119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"/>
          <p:cNvSpPr txBox="1"/>
          <p:nvPr>
            <p:ph idx="1" type="subTitle"/>
          </p:nvPr>
        </p:nvSpPr>
        <p:spPr>
          <a:xfrm>
            <a:off x="179512" y="1196975"/>
            <a:ext cx="8208962" cy="295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Detect RTS packet in longer range</a:t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3260C"/>
              </a:buClr>
              <a:buSzPts val="2200"/>
              <a:buFont typeface="Trebuchet MS"/>
              <a:buChar char="●"/>
            </a:pPr>
            <a:r>
              <a:rPr b="1" i="0" lang="en-US" sz="2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Transmit 3 times short RTS packet</a:t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850"/>
              <a:buFont typeface="Trebuchet MS"/>
              <a:buChar char="●"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Receivers senses 3 short close “noises” -&gt; “RTS”</a:t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1850"/>
              <a:buFont typeface="Trebuchet MS"/>
              <a:buChar char="●"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Receivers stay quiet throughout packet duration</a:t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4000" lvl="1" marL="8001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3260C"/>
              </a:buClr>
              <a:buSzPts val="2200"/>
              <a:buFont typeface="Trebuchet MS"/>
              <a:buChar char="●"/>
            </a:pPr>
            <a:r>
              <a:rPr b="1" i="0" lang="en-US" sz="2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Can use other means for RTS:</a:t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	different signal form</a:t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	higher power or etc.</a:t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8890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8890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8890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SzPts val="1400"/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Font typeface="Trebuchet M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Google Shape;260;p20"/>
          <p:cNvSpPr txBox="1"/>
          <p:nvPr>
            <p:ph type="ctrTitle"/>
          </p:nvPr>
        </p:nvSpPr>
        <p:spPr>
          <a:xfrm>
            <a:off x="827584" y="116633"/>
            <a:ext cx="7560840" cy="1008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2750"/>
              <a:buFont typeface="Trebuchet MS"/>
              <a:buChar char="●"/>
            </a:pPr>
            <a:r>
              <a:rPr b="1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solution</a:t>
            </a:r>
            <a:endParaRPr b="1" i="0" sz="5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1" name="Google Shape;261;p20"/>
          <p:cNvSpPr txBox="1"/>
          <p:nvPr>
            <p:ph idx="11" type="ftr"/>
          </p:nvPr>
        </p:nvSpPr>
        <p:spPr>
          <a:xfrm>
            <a:off x="457200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0"/>
          <p:cNvSpPr/>
          <p:nvPr/>
        </p:nvSpPr>
        <p:spPr>
          <a:xfrm>
            <a:off x="5791200" y="6456754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0"/>
          <p:cNvSpPr/>
          <p:nvPr/>
        </p:nvSpPr>
        <p:spPr>
          <a:xfrm>
            <a:off x="4265261" y="6156012"/>
            <a:ext cx="187325" cy="12382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1119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20"/>
          <p:cNvCxnSpPr>
            <a:stCxn id="263" idx="3"/>
            <a:endCxn id="265" idx="1"/>
          </p:cNvCxnSpPr>
          <p:nvPr/>
        </p:nvCxnSpPr>
        <p:spPr>
          <a:xfrm flipH="1" rot="10800000">
            <a:off x="4292694" y="6174403"/>
            <a:ext cx="1803900" cy="87300"/>
          </a:xfrm>
          <a:prstGeom prst="straightConnector1">
            <a:avLst/>
          </a:prstGeom>
          <a:noFill/>
          <a:ln cap="flat" cmpd="sng" w="412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66" name="Google Shape;266;p20"/>
          <p:cNvSpPr/>
          <p:nvPr/>
        </p:nvSpPr>
        <p:spPr>
          <a:xfrm>
            <a:off x="5946606" y="6302821"/>
            <a:ext cx="4603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0"/>
          <p:cNvSpPr/>
          <p:nvPr/>
        </p:nvSpPr>
        <p:spPr>
          <a:xfrm>
            <a:off x="6069135" y="6156160"/>
            <a:ext cx="187325" cy="12382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1119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"/>
          <p:cNvSpPr/>
          <p:nvPr/>
        </p:nvSpPr>
        <p:spPr>
          <a:xfrm>
            <a:off x="4139952" y="6300028"/>
            <a:ext cx="437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0"/>
          <p:cNvSpPr/>
          <p:nvPr/>
        </p:nvSpPr>
        <p:spPr>
          <a:xfrm>
            <a:off x="8361393" y="3017143"/>
            <a:ext cx="187325" cy="12382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1119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0"/>
          <p:cNvSpPr/>
          <p:nvPr/>
        </p:nvSpPr>
        <p:spPr>
          <a:xfrm>
            <a:off x="8504105" y="4355812"/>
            <a:ext cx="4603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0"/>
          <p:cNvSpPr/>
          <p:nvPr/>
        </p:nvSpPr>
        <p:spPr>
          <a:xfrm>
            <a:off x="8345115" y="4457303"/>
            <a:ext cx="187325" cy="12382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1119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0"/>
          <p:cNvSpPr/>
          <p:nvPr/>
        </p:nvSpPr>
        <p:spPr>
          <a:xfrm>
            <a:off x="8462850" y="2832477"/>
            <a:ext cx="437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2" name="Google Shape;272;p20"/>
          <p:cNvCxnSpPr>
            <a:stCxn id="263" idx="7"/>
            <a:endCxn id="270" idx="3"/>
          </p:cNvCxnSpPr>
          <p:nvPr/>
        </p:nvCxnSpPr>
        <p:spPr>
          <a:xfrm flipH="1" rot="10800000">
            <a:off x="4425153" y="4562846"/>
            <a:ext cx="3947400" cy="1611300"/>
          </a:xfrm>
          <a:prstGeom prst="straightConnector1">
            <a:avLst/>
          </a:prstGeom>
          <a:noFill/>
          <a:ln cap="flat" cmpd="sng" w="412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3" name="Google Shape;273;p20"/>
          <p:cNvCxnSpPr/>
          <p:nvPr/>
        </p:nvCxnSpPr>
        <p:spPr>
          <a:xfrm flipH="1" rot="10800000">
            <a:off x="4355976" y="3068960"/>
            <a:ext cx="3963673" cy="3138869"/>
          </a:xfrm>
          <a:prstGeom prst="straightConnector1">
            <a:avLst/>
          </a:prstGeom>
          <a:noFill/>
          <a:ln cap="flat" cmpd="sng" w="412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74" name="Google Shape;274;p20"/>
          <p:cNvSpPr/>
          <p:nvPr/>
        </p:nvSpPr>
        <p:spPr>
          <a:xfrm>
            <a:off x="5631800" y="6000756"/>
            <a:ext cx="164335" cy="524588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1119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RTS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0"/>
          <p:cNvSpPr/>
          <p:nvPr/>
        </p:nvSpPr>
        <p:spPr>
          <a:xfrm>
            <a:off x="5112463" y="6000756"/>
            <a:ext cx="164335" cy="524588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1119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RTS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0"/>
          <p:cNvSpPr/>
          <p:nvPr/>
        </p:nvSpPr>
        <p:spPr>
          <a:xfrm>
            <a:off x="5364088" y="6000756"/>
            <a:ext cx="164335" cy="524588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1119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RTS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0"/>
          <p:cNvSpPr/>
          <p:nvPr/>
        </p:nvSpPr>
        <p:spPr>
          <a:xfrm>
            <a:off x="7888053" y="4763525"/>
            <a:ext cx="1149594" cy="385280"/>
          </a:xfrm>
          <a:custGeom>
            <a:rect b="b" l="l" r="r" t="t"/>
            <a:pathLst>
              <a:path extrusionOk="0" h="385280" w="1317760">
                <a:moveTo>
                  <a:pt x="0" y="378430"/>
                </a:moveTo>
                <a:cubicBezTo>
                  <a:pt x="172107" y="189244"/>
                  <a:pt x="344214" y="58"/>
                  <a:pt x="441435" y="58"/>
                </a:cubicBezTo>
                <a:cubicBezTo>
                  <a:pt x="538656" y="58"/>
                  <a:pt x="533401" y="378430"/>
                  <a:pt x="583325" y="378430"/>
                </a:cubicBezTo>
                <a:cubicBezTo>
                  <a:pt x="633249" y="378430"/>
                  <a:pt x="683173" y="5313"/>
                  <a:pt x="740980" y="58"/>
                </a:cubicBezTo>
                <a:cubicBezTo>
                  <a:pt x="798787" y="-5197"/>
                  <a:pt x="869732" y="346899"/>
                  <a:pt x="930166" y="346899"/>
                </a:cubicBezTo>
                <a:cubicBezTo>
                  <a:pt x="990600" y="346899"/>
                  <a:pt x="1048408" y="-2570"/>
                  <a:pt x="1103587" y="58"/>
                </a:cubicBezTo>
                <a:cubicBezTo>
                  <a:pt x="1158766" y="2686"/>
                  <a:pt x="1434663" y="304858"/>
                  <a:pt x="1261242" y="362665"/>
                </a:cubicBezTo>
                <a:cubicBezTo>
                  <a:pt x="1087821" y="420472"/>
                  <a:pt x="-18392" y="349527"/>
                  <a:pt x="63063" y="346899"/>
                </a:cubicBezTo>
              </a:path>
            </a:pathLst>
          </a:custGeom>
          <a:solidFill>
            <a:srgbClr val="9098C9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7814894" y="3356992"/>
            <a:ext cx="1149594" cy="385280"/>
          </a:xfrm>
          <a:custGeom>
            <a:rect b="b" l="l" r="r" t="t"/>
            <a:pathLst>
              <a:path extrusionOk="0" h="385280" w="1317760">
                <a:moveTo>
                  <a:pt x="0" y="378430"/>
                </a:moveTo>
                <a:cubicBezTo>
                  <a:pt x="172107" y="189244"/>
                  <a:pt x="344214" y="58"/>
                  <a:pt x="441435" y="58"/>
                </a:cubicBezTo>
                <a:cubicBezTo>
                  <a:pt x="538656" y="58"/>
                  <a:pt x="533401" y="378430"/>
                  <a:pt x="583325" y="378430"/>
                </a:cubicBezTo>
                <a:cubicBezTo>
                  <a:pt x="633249" y="378430"/>
                  <a:pt x="683173" y="5313"/>
                  <a:pt x="740980" y="58"/>
                </a:cubicBezTo>
                <a:cubicBezTo>
                  <a:pt x="798787" y="-5197"/>
                  <a:pt x="869732" y="346899"/>
                  <a:pt x="930166" y="346899"/>
                </a:cubicBezTo>
                <a:cubicBezTo>
                  <a:pt x="990600" y="346899"/>
                  <a:pt x="1048408" y="-2570"/>
                  <a:pt x="1103587" y="58"/>
                </a:cubicBezTo>
                <a:cubicBezTo>
                  <a:pt x="1158766" y="2686"/>
                  <a:pt x="1434663" y="304858"/>
                  <a:pt x="1261242" y="362665"/>
                </a:cubicBezTo>
                <a:cubicBezTo>
                  <a:pt x="1087821" y="420472"/>
                  <a:pt x="-18392" y="349527"/>
                  <a:pt x="63063" y="346899"/>
                </a:cubicBezTo>
              </a:path>
            </a:pathLst>
          </a:custGeom>
          <a:solidFill>
            <a:srgbClr val="9098C9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