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9"/>
  </p:notesMasterIdLst>
  <p:sldIdLst>
    <p:sldId id="256" r:id="rId2"/>
    <p:sldId id="257" r:id="rId3"/>
    <p:sldId id="262" r:id="rId4"/>
    <p:sldId id="282" r:id="rId5"/>
    <p:sldId id="304" r:id="rId6"/>
    <p:sldId id="353" r:id="rId7"/>
    <p:sldId id="258" r:id="rId8"/>
    <p:sldId id="313" r:id="rId9"/>
    <p:sldId id="276" r:id="rId10"/>
    <p:sldId id="319" r:id="rId11"/>
    <p:sldId id="371" r:id="rId12"/>
    <p:sldId id="322" r:id="rId13"/>
    <p:sldId id="332" r:id="rId14"/>
    <p:sldId id="314" r:id="rId15"/>
    <p:sldId id="327" r:id="rId16"/>
    <p:sldId id="317" r:id="rId17"/>
    <p:sldId id="264" r:id="rId18"/>
    <p:sldId id="328" r:id="rId19"/>
    <p:sldId id="329" r:id="rId20"/>
    <p:sldId id="333" r:id="rId21"/>
    <p:sldId id="334" r:id="rId22"/>
    <p:sldId id="406" r:id="rId23"/>
    <p:sldId id="330" r:id="rId24"/>
    <p:sldId id="266" r:id="rId25"/>
    <p:sldId id="284" r:id="rId26"/>
    <p:sldId id="361" r:id="rId27"/>
    <p:sldId id="363" r:id="rId28"/>
    <p:sldId id="407" r:id="rId29"/>
    <p:sldId id="281" r:id="rId30"/>
    <p:sldId id="340" r:id="rId31"/>
    <p:sldId id="358" r:id="rId32"/>
    <p:sldId id="360" r:id="rId33"/>
    <p:sldId id="359" r:id="rId34"/>
    <p:sldId id="337" r:id="rId35"/>
    <p:sldId id="350" r:id="rId36"/>
    <p:sldId id="349" r:id="rId37"/>
    <p:sldId id="367" r:id="rId38"/>
    <p:sldId id="362" r:id="rId39"/>
    <p:sldId id="400" r:id="rId40"/>
    <p:sldId id="401" r:id="rId41"/>
    <p:sldId id="356" r:id="rId42"/>
    <p:sldId id="374" r:id="rId43"/>
    <p:sldId id="375" r:id="rId44"/>
    <p:sldId id="345" r:id="rId45"/>
    <p:sldId id="331" r:id="rId46"/>
    <p:sldId id="297" r:id="rId47"/>
    <p:sldId id="34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-2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1415B910-C782-4631-9AD3-FB7AB76BB9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4EFC4-3DE9-4965-B346-1AF2BBDAAA36}" type="slidenum">
              <a:rPr lang="en-US"/>
              <a:pPr/>
              <a:t>1</a:t>
            </a:fld>
            <a:endParaRPr lang="en-US"/>
          </a:p>
        </p:txBody>
      </p:sp>
      <p:sp>
        <p:nvSpPr>
          <p:cNvPr id="181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7E4E-C331-4BA1-926A-6CEF8F7DB675}" type="slidenum">
              <a:rPr lang="en-US"/>
              <a:pPr/>
              <a:t>10</a:t>
            </a:fld>
            <a:endParaRPr lang="en-US"/>
          </a:p>
        </p:txBody>
      </p:sp>
      <p:sp>
        <p:nvSpPr>
          <p:cNvPr id="196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B5549-F832-4616-8C53-52BA3AFF5C6B}" type="slidenum">
              <a:rPr lang="en-US"/>
              <a:pPr/>
              <a:t>11</a:t>
            </a:fld>
            <a:endParaRPr lang="en-US"/>
          </a:p>
        </p:txBody>
      </p:sp>
      <p:sp>
        <p:nvSpPr>
          <p:cNvPr id="197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24E94-14E9-492D-8170-0A1AEAB2C591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7C623-489F-4CBA-B918-C086157AD552}" type="slidenum">
              <a:rPr lang="en-US"/>
              <a:pPr/>
              <a:t>13</a:t>
            </a:fld>
            <a:endParaRPr lang="en-US"/>
          </a:p>
        </p:txBody>
      </p:sp>
      <p:sp>
        <p:nvSpPr>
          <p:cNvPr id="198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A10BA-3721-46DF-BD27-16DA82DDF5B6}" type="slidenum">
              <a:rPr lang="en-US"/>
              <a:pPr/>
              <a:t>14</a:t>
            </a:fld>
            <a:endParaRPr lang="en-US"/>
          </a:p>
        </p:txBody>
      </p:sp>
      <p:sp>
        <p:nvSpPr>
          <p:cNvPr id="20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BB0C9-87A3-46B9-939C-DC074770BD52}" type="slidenum">
              <a:rPr lang="en-US"/>
              <a:pPr/>
              <a:t>15</a:t>
            </a:fld>
            <a:endParaRPr lang="en-US"/>
          </a:p>
        </p:txBody>
      </p:sp>
      <p:sp>
        <p:nvSpPr>
          <p:cNvPr id="20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355B1-41E5-44C9-A8EC-3F179BDBA7EF}" type="slidenum">
              <a:rPr lang="en-US"/>
              <a:pPr/>
              <a:t>16</a:t>
            </a:fld>
            <a:endParaRPr lang="en-US"/>
          </a:p>
        </p:txBody>
      </p:sp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7C3E8-EDD1-4EF9-ABC4-A5996786D955}" type="slidenum">
              <a:rPr lang="en-US"/>
              <a:pPr/>
              <a:t>17</a:t>
            </a:fld>
            <a:endParaRPr lang="en-US"/>
          </a:p>
        </p:txBody>
      </p:sp>
      <p:sp>
        <p:nvSpPr>
          <p:cNvPr id="211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54586-A2E8-449E-B058-CAA57BA4C7AF}" type="slidenum">
              <a:rPr lang="en-US"/>
              <a:pPr/>
              <a:t>18</a:t>
            </a:fld>
            <a:endParaRPr lang="en-US"/>
          </a:p>
        </p:txBody>
      </p:sp>
      <p:sp>
        <p:nvSpPr>
          <p:cNvPr id="212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CB941-C06F-4420-801B-F5ECBB3F50D9}" type="slidenum">
              <a:rPr lang="en-US"/>
              <a:pPr/>
              <a:t>19</a:t>
            </a:fld>
            <a:endParaRPr lang="en-US"/>
          </a:p>
        </p:txBody>
      </p:sp>
      <p:sp>
        <p:nvSpPr>
          <p:cNvPr id="214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AD51-75E4-41CB-8EBD-0B01AAB5AEEF}" type="slidenum">
              <a:rPr lang="en-US"/>
              <a:pPr/>
              <a:t>2</a:t>
            </a:fld>
            <a:endParaRPr lang="en-US"/>
          </a:p>
        </p:txBody>
      </p:sp>
      <p:sp>
        <p:nvSpPr>
          <p:cNvPr id="182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9764F-B154-4985-8A95-CE764E17A068}" type="slidenum">
              <a:rPr lang="en-US"/>
              <a:pPr/>
              <a:t>20</a:t>
            </a:fld>
            <a:endParaRPr lang="en-US"/>
          </a:p>
        </p:txBody>
      </p:sp>
      <p:sp>
        <p:nvSpPr>
          <p:cNvPr id="215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76420-6916-4A71-A8F1-6F670F72A9DE}" type="slidenum">
              <a:rPr lang="en-US"/>
              <a:pPr/>
              <a:t>21</a:t>
            </a:fld>
            <a:endParaRPr lang="en-US"/>
          </a:p>
        </p:txBody>
      </p:sp>
      <p:sp>
        <p:nvSpPr>
          <p:cNvPr id="216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C08E-1918-421C-BDBB-07EA23515CB5}" type="slidenum">
              <a:rPr lang="en-US"/>
              <a:pPr/>
              <a:t>22</a:t>
            </a:fld>
            <a:endParaRPr lang="en-US"/>
          </a:p>
        </p:txBody>
      </p:sp>
      <p:sp>
        <p:nvSpPr>
          <p:cNvPr id="284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75AA4-867A-4605-ADA2-8D65097F8EA2}" type="slidenum">
              <a:rPr lang="en-US"/>
              <a:pPr/>
              <a:t>23</a:t>
            </a:fld>
            <a:endParaRPr lang="en-US"/>
          </a:p>
        </p:txBody>
      </p:sp>
      <p:sp>
        <p:nvSpPr>
          <p:cNvPr id="217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E9908-D5F8-4EC1-986E-767E279D2182}" type="slidenum">
              <a:rPr lang="en-US"/>
              <a:pPr/>
              <a:t>24</a:t>
            </a:fld>
            <a:endParaRPr lang="en-US"/>
          </a:p>
        </p:txBody>
      </p:sp>
      <p:sp>
        <p:nvSpPr>
          <p:cNvPr id="219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A741-75B6-4A51-B631-4A83B569722E}" type="slidenum">
              <a:rPr lang="en-US"/>
              <a:pPr/>
              <a:t>25</a:t>
            </a:fld>
            <a:endParaRPr lang="en-US"/>
          </a:p>
        </p:txBody>
      </p:sp>
      <p:sp>
        <p:nvSpPr>
          <p:cNvPr id="218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51F6B-9A1B-4E2D-861A-1CA0CC3881E9}" type="slidenum">
              <a:rPr lang="en-US"/>
              <a:pPr/>
              <a:t>26</a:t>
            </a:fld>
            <a:endParaRPr lang="en-US"/>
          </a:p>
        </p:txBody>
      </p:sp>
      <p:sp>
        <p:nvSpPr>
          <p:cNvPr id="220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DE9FA-0597-4486-81F3-4775C97DA984}" type="slidenum">
              <a:rPr lang="en-US"/>
              <a:pPr/>
              <a:t>27</a:t>
            </a:fld>
            <a:endParaRPr lang="en-US"/>
          </a:p>
        </p:txBody>
      </p:sp>
      <p:sp>
        <p:nvSpPr>
          <p:cNvPr id="230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84155-E823-4927-AF49-B90497E030EA}" type="slidenum">
              <a:rPr lang="en-US"/>
              <a:pPr/>
              <a:t>28</a:t>
            </a:fld>
            <a:endParaRPr lang="en-US"/>
          </a:p>
        </p:txBody>
      </p:sp>
      <p:sp>
        <p:nvSpPr>
          <p:cNvPr id="28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92EC9-D018-4FE7-8280-2D24F7D1FA65}" type="slidenum">
              <a:rPr lang="en-US"/>
              <a:pPr/>
              <a:t>29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00163" y="801688"/>
            <a:ext cx="4259262" cy="31940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357688"/>
            <a:ext cx="5035550" cy="4133850"/>
          </a:xfrm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9C872-DA1A-4EF0-8A4A-139EBB3570A5}" type="slidenum">
              <a:rPr lang="en-US"/>
              <a:pPr/>
              <a:t>3</a:t>
            </a:fld>
            <a:endParaRPr lang="en-US"/>
          </a:p>
        </p:txBody>
      </p:sp>
      <p:sp>
        <p:nvSpPr>
          <p:cNvPr id="18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4055D-E64B-498B-8A3E-BCDD5BE57B11}" type="slidenum">
              <a:rPr lang="en-US"/>
              <a:pPr/>
              <a:t>30</a:t>
            </a:fld>
            <a:endParaRPr lang="en-US"/>
          </a:p>
        </p:txBody>
      </p:sp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E4419-BB6E-4083-9937-3F2EA6FACCA4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9582D-ED58-4115-8101-7830575373BC}" type="slidenum">
              <a:rPr lang="en-US"/>
              <a:pPr/>
              <a:t>32</a:t>
            </a:fld>
            <a:endParaRPr lang="en-US"/>
          </a:p>
        </p:txBody>
      </p:sp>
      <p:sp>
        <p:nvSpPr>
          <p:cNvPr id="223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2A678-B908-4AF7-975A-8F66E3AC808E}" type="slidenum">
              <a:rPr lang="en-US"/>
              <a:pPr/>
              <a:t>33</a:t>
            </a:fld>
            <a:endParaRPr lang="en-US"/>
          </a:p>
        </p:txBody>
      </p:sp>
      <p:sp>
        <p:nvSpPr>
          <p:cNvPr id="224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D073-E7EE-425D-B2FA-C18643AB79D0}" type="slidenum">
              <a:rPr lang="en-US"/>
              <a:pPr/>
              <a:t>34</a:t>
            </a:fld>
            <a:endParaRPr lang="en-US"/>
          </a:p>
        </p:txBody>
      </p:sp>
      <p:sp>
        <p:nvSpPr>
          <p:cNvPr id="225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09350-2FBE-45D6-B4D8-07FF8F4A6811}" type="slidenum">
              <a:rPr lang="en-US"/>
              <a:pPr/>
              <a:t>35</a:t>
            </a:fld>
            <a:endParaRPr lang="en-US"/>
          </a:p>
        </p:txBody>
      </p:sp>
      <p:sp>
        <p:nvSpPr>
          <p:cNvPr id="226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4B107-A2F8-44E2-B881-32FC52127D65}" type="slidenum">
              <a:rPr lang="en-US"/>
              <a:pPr/>
              <a:t>36</a:t>
            </a:fld>
            <a:endParaRPr lang="en-US"/>
          </a:p>
        </p:txBody>
      </p:sp>
      <p:sp>
        <p:nvSpPr>
          <p:cNvPr id="22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51054-D411-4AF6-8356-908E0A8435F3}" type="slidenum">
              <a:rPr lang="en-US"/>
              <a:pPr/>
              <a:t>37</a:t>
            </a:fld>
            <a:endParaRPr lang="en-US"/>
          </a:p>
        </p:txBody>
      </p:sp>
      <p:sp>
        <p:nvSpPr>
          <p:cNvPr id="228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98B43-4C11-415D-8996-18E103969E8E}" type="slidenum">
              <a:rPr lang="en-US"/>
              <a:pPr/>
              <a:t>38</a:t>
            </a:fld>
            <a:endParaRPr lang="en-US"/>
          </a:p>
        </p:txBody>
      </p:sp>
      <p:sp>
        <p:nvSpPr>
          <p:cNvPr id="22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39079-D5A2-4A4F-B03D-BB0EA9EB0A63}" type="slidenum">
              <a:rPr lang="en-US"/>
              <a:pPr/>
              <a:t>39</a:t>
            </a:fld>
            <a:endParaRPr lang="en-US"/>
          </a:p>
        </p:txBody>
      </p:sp>
      <p:sp>
        <p:nvSpPr>
          <p:cNvPr id="23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6DA4A-9660-4295-B26F-F54CBFEA7DDA}" type="slidenum">
              <a:rPr lang="en-US"/>
              <a:pPr/>
              <a:t>4</a:t>
            </a:fld>
            <a:endParaRPr lang="en-US"/>
          </a:p>
        </p:txBody>
      </p:sp>
      <p:sp>
        <p:nvSpPr>
          <p:cNvPr id="18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5955A-60D7-4774-8C11-182C9266C3E1}" type="slidenum">
              <a:rPr lang="en-US"/>
              <a:pPr/>
              <a:t>40</a:t>
            </a:fld>
            <a:endParaRPr lang="en-US"/>
          </a:p>
        </p:txBody>
      </p:sp>
      <p:sp>
        <p:nvSpPr>
          <p:cNvPr id="232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7BBDE-4185-4704-A6DA-636AA0388D0D}" type="slidenum">
              <a:rPr lang="en-US"/>
              <a:pPr/>
              <a:t>41</a:t>
            </a:fld>
            <a:endParaRPr lang="en-US"/>
          </a:p>
        </p:txBody>
      </p:sp>
      <p:sp>
        <p:nvSpPr>
          <p:cNvPr id="238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1A26C-C8C8-45C6-8A4C-9A0ED6A36FBF}" type="slidenum">
              <a:rPr lang="en-US"/>
              <a:pPr/>
              <a:t>42</a:t>
            </a:fld>
            <a:endParaRPr lang="en-US"/>
          </a:p>
        </p:txBody>
      </p:sp>
      <p:sp>
        <p:nvSpPr>
          <p:cNvPr id="240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5D552-F8C5-4C4C-B2B4-7D6CDEC184B8}" type="slidenum">
              <a:rPr lang="en-US"/>
              <a:pPr/>
              <a:t>43</a:t>
            </a:fld>
            <a:endParaRPr lang="en-US"/>
          </a:p>
        </p:txBody>
      </p:sp>
      <p:sp>
        <p:nvSpPr>
          <p:cNvPr id="24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8DA06-F062-472E-95E2-8BBBA3C9B8A9}" type="slidenum">
              <a:rPr lang="en-US"/>
              <a:pPr/>
              <a:t>44</a:t>
            </a:fld>
            <a:endParaRPr lang="en-US"/>
          </a:p>
        </p:txBody>
      </p:sp>
      <p:sp>
        <p:nvSpPr>
          <p:cNvPr id="25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878E-0D32-4DE4-9EBC-EBC215A7EFA6}" type="slidenum">
              <a:rPr lang="en-US"/>
              <a:pPr/>
              <a:t>45</a:t>
            </a:fld>
            <a:endParaRPr lang="en-US"/>
          </a:p>
        </p:txBody>
      </p:sp>
      <p:sp>
        <p:nvSpPr>
          <p:cNvPr id="25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A2224-CB2C-4F6B-A95F-9F494B777A49}" type="slidenum">
              <a:rPr lang="en-US"/>
              <a:pPr/>
              <a:t>46</a:t>
            </a:fld>
            <a:endParaRPr lang="en-US"/>
          </a:p>
        </p:txBody>
      </p:sp>
      <p:sp>
        <p:nvSpPr>
          <p:cNvPr id="25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64749-BFA4-4F06-A748-49175D10526F}" type="slidenum">
              <a:rPr lang="en-US"/>
              <a:pPr/>
              <a:t>47</a:t>
            </a:fld>
            <a:endParaRPr lang="en-US"/>
          </a:p>
        </p:txBody>
      </p:sp>
      <p:sp>
        <p:nvSpPr>
          <p:cNvPr id="25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F5A01-641C-4B1F-8DB0-AF66013A01B8}" type="slidenum">
              <a:rPr lang="en-US"/>
              <a:pPr/>
              <a:t>5</a:t>
            </a:fld>
            <a:endParaRPr lang="en-US"/>
          </a:p>
        </p:txBody>
      </p:sp>
      <p:sp>
        <p:nvSpPr>
          <p:cNvPr id="18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5FC52-517D-4AD4-A370-E03E008489B6}" type="slidenum">
              <a:rPr lang="en-US"/>
              <a:pPr/>
              <a:t>6</a:t>
            </a:fld>
            <a:endParaRPr lang="en-US"/>
          </a:p>
        </p:txBody>
      </p:sp>
      <p:sp>
        <p:nvSpPr>
          <p:cNvPr id="189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5851A-1690-462F-A400-B681B63A5A72}" type="slidenum">
              <a:rPr lang="en-US"/>
              <a:pPr/>
              <a:t>7</a:t>
            </a:fld>
            <a:endParaRPr lang="en-US"/>
          </a:p>
        </p:txBody>
      </p:sp>
      <p:sp>
        <p:nvSpPr>
          <p:cNvPr id="192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EC4FF-10C7-465E-B5DF-8898D58C0DCA}" type="slidenum">
              <a:rPr lang="en-US"/>
              <a:pPr/>
              <a:t>8</a:t>
            </a:fld>
            <a:endParaRPr lang="en-US"/>
          </a:p>
        </p:txBody>
      </p:sp>
      <p:sp>
        <p:nvSpPr>
          <p:cNvPr id="205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101C9-4A82-4D98-8A31-0BFF24886C52}" type="slidenum">
              <a:rPr lang="en-US"/>
              <a:pPr/>
              <a:t>9</a:t>
            </a:fld>
            <a:endParaRPr 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Fig. 2.15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28600"/>
            <a:ext cx="2076450" cy="587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228600"/>
            <a:ext cx="6078537" cy="587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295400"/>
            <a:ext cx="4076700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295400"/>
            <a:ext cx="4078287" cy="481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05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295400"/>
            <a:ext cx="8307387" cy="481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77825" y="241300"/>
            <a:ext cx="8388350" cy="6299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6172200" y="6172200"/>
            <a:ext cx="2574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Shivkumar Kalyanaraman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354013" y="6296025"/>
            <a:ext cx="15081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/>
              <a:t>IBM Research - India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4329113" y="6530975"/>
            <a:ext cx="4476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44EC2DE2-51AC-49C2-9622-AE7710BC627D}" type="slidenum">
              <a:rPr lang="en-US" sz="1800"/>
              <a:pPr/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q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772400" cy="993775"/>
          </a:xfrm>
        </p:spPr>
        <p:txBody>
          <a:bodyPr/>
          <a:lstStyle/>
          <a:p>
            <a:r>
              <a:rPr lang="en-US"/>
              <a:t>The Wireless Channel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Shivkumar Kalyanaraman</a:t>
            </a:r>
          </a:p>
          <a:p>
            <a:pPr>
              <a:lnSpc>
                <a:spcPct val="90000"/>
              </a:lnSpc>
            </a:pPr>
            <a:r>
              <a:rPr lang="en-US" sz="2400"/>
              <a:t>shivkumar-k AT in DOT ibm DOT com</a:t>
            </a:r>
          </a:p>
          <a:p>
            <a:pPr>
              <a:lnSpc>
                <a:spcPct val="90000"/>
              </a:lnSpc>
            </a:pPr>
            <a:r>
              <a:rPr lang="en-US" sz="2400"/>
              <a:t>http://www.shivkumar.org</a:t>
            </a:r>
          </a:p>
          <a:p>
            <a:pPr>
              <a:lnSpc>
                <a:spcPct val="90000"/>
              </a:lnSpc>
            </a:pPr>
            <a:r>
              <a:rPr lang="en-US" sz="2400"/>
              <a:t>Google: “shivkumar ibm rpi”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28800" y="5964238"/>
            <a:ext cx="69897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Slides based upon books by Tse/Viswanath, Goldsmith, Rappaport, J.Andrews etal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Loss Effects: </a:t>
            </a:r>
            <a:r>
              <a:rPr lang="en-US" u="sng"/>
              <a:t>Carrier Frequency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4648200"/>
            <a:ext cx="8307387" cy="1457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Note: effect of frequency f: 900 Mhz vs 5 Ghz.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Either the receiver must have greater sensitivity or the sender must pour 44W of power, even for 10m cell radius!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" y="1371600"/>
            <a:ext cx="9139237" cy="3195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143000" y="6546850"/>
            <a:ext cx="22463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A. Goldsmith book</a:t>
            </a: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4648200" y="1371600"/>
            <a:ext cx="11430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781800" y="1371600"/>
            <a:ext cx="5461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10m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6858000" y="1676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65532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6400800" y="4191000"/>
            <a:ext cx="376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838200"/>
          </a:xfrm>
        </p:spPr>
        <p:txBody>
          <a:bodyPr/>
          <a:lstStyle/>
          <a:p>
            <a:r>
              <a:rPr lang="en-US" sz="3200"/>
              <a:t>Path Loss: Interference &amp; Cell Sizing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2581275"/>
            <a:ext cx="8307387" cy="3743325"/>
          </a:xfrm>
        </p:spPr>
        <p:txBody>
          <a:bodyPr/>
          <a:lstStyle/>
          <a:p>
            <a:r>
              <a:rPr lang="en-US" sz="2000"/>
              <a:t>Desired signal power: </a:t>
            </a:r>
          </a:p>
          <a:p>
            <a:endParaRPr lang="en-US" sz="2000"/>
          </a:p>
          <a:p>
            <a:r>
              <a:rPr lang="en-US" sz="2000"/>
              <a:t>Interference power: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SIR: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SIR is much better with higher path loss exponent (</a:t>
            </a:r>
            <a:r>
              <a:rPr lang="en-US" sz="2000">
                <a:sym typeface="Symbol" pitchFamily="18" charset="2"/>
              </a:rPr>
              <a:t> = 5)</a:t>
            </a:r>
            <a:r>
              <a:rPr lang="en-US" sz="2000"/>
              <a:t>!</a:t>
            </a:r>
          </a:p>
          <a:p>
            <a:r>
              <a:rPr lang="en-US" sz="2000" b="1" u="sng"/>
              <a:t>Higher path loss, smaller cells =&gt; lower interference, higher SIR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143000" y="6546850"/>
            <a:ext cx="24558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J. Andrews et al book</a:t>
            </a: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780463" cy="1538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438400"/>
            <a:ext cx="2667000" cy="639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43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340100"/>
            <a:ext cx="4572000" cy="615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43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4267200"/>
            <a:ext cx="4343400" cy="11572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Distance &amp; cell size design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7388" cy="138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Design the cell size to be &lt; critical distance to get: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 i="1" u="sng"/>
              <a:t>O(d</a:t>
            </a:r>
            <a:r>
              <a:rPr lang="en-US" sz="2000" b="1" i="1" u="sng" baseline="30000"/>
              <a:t>-2</a:t>
            </a:r>
            <a:r>
              <a:rPr lang="en-US" sz="2000" b="1" i="1" u="sng"/>
              <a:t>) power decay in cell and…</a:t>
            </a:r>
          </a:p>
          <a:p>
            <a:pPr lvl="1">
              <a:lnSpc>
                <a:spcPct val="80000"/>
              </a:lnSpc>
            </a:pPr>
            <a:r>
              <a:rPr lang="en-US" sz="2000" b="1" i="1" u="sng"/>
              <a:t> O(d</a:t>
            </a:r>
            <a:r>
              <a:rPr lang="en-US" sz="2000" b="1" i="1" u="sng" baseline="30000"/>
              <a:t>-4</a:t>
            </a:r>
            <a:r>
              <a:rPr lang="en-US" sz="2000" b="1" i="1" u="sng"/>
              <a:t>) power decay outside the cell!</a:t>
            </a:r>
            <a:r>
              <a:rPr lang="en-US" sz="2400"/>
              <a:t> </a:t>
            </a:r>
          </a:p>
          <a:p>
            <a:pPr>
              <a:lnSpc>
                <a:spcPct val="80000"/>
              </a:lnSpc>
            </a:pPr>
            <a:r>
              <a:rPr lang="en-US" sz="2000"/>
              <a:t>Cell radii are typically much smaller than critical distance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67113"/>
            <a:ext cx="8724900" cy="2681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85800" y="6546850"/>
            <a:ext cx="22463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A. Goldsmith book</a:t>
            </a: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362200" y="4252913"/>
            <a:ext cx="1066800" cy="5334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3962400" y="4633913"/>
            <a:ext cx="1066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5334000" y="4252913"/>
            <a:ext cx="1066800" cy="5334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6934200" y="4633913"/>
            <a:ext cx="1066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Loss: </a:t>
            </a:r>
            <a:r>
              <a:rPr lang="en-US" i="1" u="sng"/>
              <a:t>Range</a:t>
            </a:r>
            <a:r>
              <a:rPr lang="en-US"/>
              <a:t> vs </a:t>
            </a:r>
            <a:r>
              <a:rPr lang="en-US" i="1" u="sng"/>
              <a:t>Bandwidth</a:t>
            </a:r>
            <a:r>
              <a:rPr lang="en-US"/>
              <a:t> Tradeoff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Frequencies &lt; 1 GHz are often referred to as “beachfront” spectrum. Why?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 b="1" u="sng"/>
              <a:t>1.</a:t>
            </a:r>
            <a:r>
              <a:rPr lang="en-US" sz="1800"/>
              <a:t> High frequency RF electronics have traditionally been harder to design and manufacture, and hence more expensive. [less so nowadays]</a:t>
            </a:r>
          </a:p>
          <a:p>
            <a:pPr>
              <a:lnSpc>
                <a:spcPct val="80000"/>
              </a:lnSpc>
            </a:pPr>
            <a:r>
              <a:rPr lang="en-US" sz="1800" b="1" u="sng"/>
              <a:t>2.</a:t>
            </a:r>
            <a:r>
              <a:rPr lang="en-US" sz="1800"/>
              <a:t> </a:t>
            </a:r>
            <a:r>
              <a:rPr lang="en-US" sz="1800" b="1"/>
              <a:t>Pathloss increases ~ O(</a:t>
            </a:r>
            <a:r>
              <a:rPr lang="en-US" sz="1800" b="1" i="1"/>
              <a:t>f</a:t>
            </a:r>
            <a:r>
              <a:rPr lang="en-US" sz="1800" b="1" i="1" baseline="-25000"/>
              <a:t>c</a:t>
            </a:r>
            <a:r>
              <a:rPr lang="en-US" sz="1800" b="1" i="1" baseline="30000"/>
              <a:t>2</a:t>
            </a:r>
            <a:r>
              <a:rPr lang="en-US" sz="1800" b="1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signal at 3.5 GHz (one of WiMAX’s candidate frequencies) will be received with about </a:t>
            </a:r>
            <a:r>
              <a:rPr lang="en-US" sz="1800" u="sng"/>
              <a:t>20 times less power than at 800 MHz</a:t>
            </a:r>
            <a:r>
              <a:rPr lang="en-US" sz="1800"/>
              <a:t> (a popular cellular frequency).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Effective path loss exponent  also increases at higher frequencies, due to </a:t>
            </a:r>
            <a:r>
              <a:rPr lang="en-US" sz="1800" u="sng"/>
              <a:t>increased absorption</a:t>
            </a:r>
            <a:r>
              <a:rPr lang="en-US" sz="1800"/>
              <a:t> and attenuation of high frequency signals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Tradeoff: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Bandwidth at higher carrier frequencies is </a:t>
            </a:r>
            <a:r>
              <a:rPr lang="en-US" sz="1800" u="sng"/>
              <a:t>more plentiful</a:t>
            </a:r>
            <a:r>
              <a:rPr lang="en-US" sz="1800"/>
              <a:t> and </a:t>
            </a:r>
            <a:r>
              <a:rPr lang="en-US" sz="1800" u="sng"/>
              <a:t>less expensive</a:t>
            </a:r>
            <a:r>
              <a:rPr lang="en-US" sz="1800"/>
              <a:t>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Does </a:t>
            </a:r>
            <a:r>
              <a:rPr lang="en-US" sz="1800" i="1"/>
              <a:t>not</a:t>
            </a:r>
            <a:r>
              <a:rPr lang="en-US" sz="1800"/>
              <a:t> support large transmission ranges.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(also increases problems for mobility/Doppler effects etc)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Broadband Wireless Choice: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Pick any </a:t>
            </a:r>
            <a:r>
              <a:rPr lang="en-US" sz="1800" u="sng"/>
              <a:t>two out of three</a:t>
            </a:r>
            <a:r>
              <a:rPr lang="en-US" sz="1800"/>
              <a:t>: </a:t>
            </a:r>
            <a:r>
              <a:rPr lang="en-US" sz="1800" i="1"/>
              <a:t>high data rate, high range, low cost</a:t>
            </a:r>
            <a:r>
              <a:rPr lang="en-US" sz="1800"/>
              <a:t>.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0668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Okumura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Empirically based (site/freq specific)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Awkward (uses graphs)</a:t>
            </a:r>
          </a:p>
          <a:p>
            <a:pPr lvl="1">
              <a:lnSpc>
                <a:spcPct val="2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/>
              <a:t>Hata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Analytical approximation to Okumura model</a:t>
            </a:r>
          </a:p>
          <a:p>
            <a:pPr lvl="1">
              <a:lnSpc>
                <a:spcPct val="3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 b="1"/>
              <a:t>Cost 136 Model: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Extends Hata model to higher frequency (2 GHz)</a:t>
            </a:r>
          </a:p>
          <a:p>
            <a:pPr lvl="1">
              <a:lnSpc>
                <a:spcPct val="4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/>
              <a:t>Walfish/Bertoni: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Cost 136 extension to include diffraction from rooftops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69834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rgbClr val="CC0000"/>
                </a:solidFill>
              </a:rPr>
              <a:t>Commonly used in cellular system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38200"/>
          </a:xfrm>
        </p:spPr>
        <p:txBody>
          <a:bodyPr/>
          <a:lstStyle/>
          <a:p>
            <a:r>
              <a:rPr lang="en-US" sz="2800"/>
              <a:t>Empirical Path Loss: Okamura, Hata, COST231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90600"/>
            <a:ext cx="8307387" cy="5114925"/>
          </a:xfrm>
        </p:spPr>
        <p:txBody>
          <a:bodyPr/>
          <a:lstStyle/>
          <a:p>
            <a:r>
              <a:rPr lang="en-US" sz="2000"/>
              <a:t>Empirical models include effects of path loss, shadowing and multipath. </a:t>
            </a:r>
          </a:p>
          <a:p>
            <a:pPr lvl="1"/>
            <a:r>
              <a:rPr lang="en-US" sz="2000"/>
              <a:t>Multipath effects are averaged over several wavelengths: local mean attenuation (LMA)</a:t>
            </a:r>
          </a:p>
          <a:p>
            <a:pPr lvl="1"/>
            <a:r>
              <a:rPr lang="en-US" sz="2000"/>
              <a:t>Empirical path loss for a given environment is the average of LMA at a distance d over all measurements</a:t>
            </a:r>
          </a:p>
          <a:p>
            <a:r>
              <a:rPr lang="en-US" sz="2000" b="1" u="sng"/>
              <a:t>Okamura</a:t>
            </a:r>
            <a:r>
              <a:rPr lang="en-US" sz="2000"/>
              <a:t>: based upon Tokyo measurements. 1-100 lm, 150-1500MHz, base station heights (30-100m), median attenuation over free-space-loss, 10-14dB standard deviation.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 b="1" u="sng"/>
              <a:t>Hata</a:t>
            </a:r>
            <a:r>
              <a:rPr lang="en-US" sz="2000"/>
              <a:t>: closed form version of Okamura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r>
              <a:rPr lang="en-US" sz="2000" b="1" u="sng"/>
              <a:t>COST 231:</a:t>
            </a:r>
            <a:r>
              <a:rPr lang="en-US" sz="2000"/>
              <a:t> Extensions to 2 GHz</a:t>
            </a:r>
          </a:p>
          <a:p>
            <a:endParaRPr lang="en-US" sz="200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733800"/>
            <a:ext cx="5487988" cy="468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76800"/>
            <a:ext cx="9010650" cy="387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867400"/>
            <a:ext cx="9075738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85800" y="6548438"/>
            <a:ext cx="229393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A. Goldsmith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Indoor Models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5626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900 MHz: 10-20dB attenuation for 1-floor, 6-10dB/floor for next few floors (and frequency dependent)</a:t>
            </a:r>
          </a:p>
          <a:p>
            <a:pPr>
              <a:lnSpc>
                <a:spcPct val="80000"/>
              </a:lnSpc>
            </a:pPr>
            <a:r>
              <a:rPr lang="en-US" sz="2000"/>
              <a:t>Partition loss each time depending upton material (see table)</a:t>
            </a:r>
          </a:p>
          <a:p>
            <a:pPr>
              <a:lnSpc>
                <a:spcPct val="80000"/>
              </a:lnSpc>
            </a:pPr>
            <a:r>
              <a:rPr lang="en-US" sz="2000"/>
              <a:t>Outdoor-to-indoor: building penetration loss (8-20 dB), decreases by 1.4dB/floor for higher floors. (reduced clutter)</a:t>
            </a:r>
          </a:p>
          <a:p>
            <a:pPr>
              <a:lnSpc>
                <a:spcPct val="80000"/>
              </a:lnSpc>
            </a:pPr>
            <a:r>
              <a:rPr lang="en-US" sz="2000"/>
              <a:t>Windows: 6dB less loss than walls (if not lead lined)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 l="49072"/>
          <a:stretch>
            <a:fillRect/>
          </a:stretch>
        </p:blipFill>
        <p:spPr bwMode="auto">
          <a:xfrm>
            <a:off x="5943600" y="1063625"/>
            <a:ext cx="3005138" cy="305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495800"/>
            <a:ext cx="4270375" cy="1966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638800"/>
            <a:ext cx="8307387" cy="466725"/>
          </a:xfrm>
        </p:spPr>
        <p:txBody>
          <a:bodyPr/>
          <a:lstStyle/>
          <a:p>
            <a:r>
              <a:rPr lang="en-US" sz="2400"/>
              <a:t>Log-normal model for shadowing r.v. (</a:t>
            </a:r>
            <a:r>
              <a:rPr lang="en-US" sz="2400">
                <a:sym typeface="Symbol" pitchFamily="18" charset="2"/>
              </a:rPr>
              <a:t></a:t>
            </a:r>
            <a:r>
              <a:rPr lang="en-US" sz="2400"/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7923213" cy="4213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308100"/>
            <a:ext cx="2065338" cy="7493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Log-Normal Shadowing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Assumption: shadowing is dominated by the attenuation from </a:t>
            </a:r>
            <a:r>
              <a:rPr lang="en-US" sz="2400" u="sng"/>
              <a:t>blocking</a:t>
            </a:r>
            <a:r>
              <a:rPr lang="en-US" sz="2400"/>
              <a:t> objects.</a:t>
            </a:r>
          </a:p>
          <a:p>
            <a:r>
              <a:rPr lang="en-US" sz="2400"/>
              <a:t>Attenuation of for depth </a:t>
            </a:r>
            <a:r>
              <a:rPr lang="en-US" sz="2400" i="1"/>
              <a:t>d:</a:t>
            </a:r>
            <a:endParaRPr lang="en-US" sz="2400"/>
          </a:p>
          <a:p>
            <a:pPr>
              <a:buFont typeface="Monotype Sorts" pitchFamily="2" charset="2"/>
              <a:buNone/>
            </a:pPr>
            <a:r>
              <a:rPr lang="en-US" sz="2400" i="1"/>
              <a:t>		s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/>
              <a:t>) = </a:t>
            </a:r>
            <a:r>
              <a:rPr lang="en-US" sz="2400" i="1"/>
              <a:t>e</a:t>
            </a:r>
            <a:r>
              <a:rPr lang="en-US" sz="2400" i="1" baseline="30000"/>
              <a:t>−αd</a:t>
            </a:r>
            <a:r>
              <a:rPr lang="en-US" sz="2400" i="1"/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(</a:t>
            </a:r>
            <a:r>
              <a:rPr lang="en-US" sz="2400" i="1"/>
              <a:t>α: </a:t>
            </a:r>
            <a:r>
              <a:rPr lang="en-US" sz="2400"/>
              <a:t>attenuation constant). </a:t>
            </a:r>
          </a:p>
          <a:p>
            <a:r>
              <a:rPr lang="en-US" sz="2400"/>
              <a:t>Many objects:</a:t>
            </a:r>
          </a:p>
          <a:p>
            <a:pPr lvl="1">
              <a:buFont typeface="Monotype Sorts" pitchFamily="2" charset="2"/>
              <a:buNone/>
            </a:pPr>
            <a:r>
              <a:rPr lang="en-US" sz="2400" i="1"/>
              <a:t>s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 i="1" baseline="-25000">
                <a:latin typeface="b"/>
              </a:rPr>
              <a:t>t</a:t>
            </a:r>
            <a:r>
              <a:rPr lang="en-US" sz="2400"/>
              <a:t>) = </a:t>
            </a:r>
            <a:r>
              <a:rPr lang="en-US" sz="2400" i="1"/>
              <a:t>e</a:t>
            </a:r>
            <a:r>
              <a:rPr lang="en-US" sz="2400" i="1" baseline="30000"/>
              <a:t>−α</a:t>
            </a:r>
            <a:r>
              <a:rPr lang="en-US" sz="2400" i="1" baseline="30000">
                <a:cs typeface="Times New Roman" pitchFamily="18" charset="0"/>
              </a:rPr>
              <a:t>∑</a:t>
            </a:r>
            <a:r>
              <a:rPr lang="en-US" sz="2400" i="1" baseline="30000"/>
              <a:t> d</a:t>
            </a:r>
            <a:r>
              <a:rPr lang="en-US" sz="2400" i="1" baseline="30000">
                <a:latin typeface="b"/>
              </a:rPr>
              <a:t>i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e</a:t>
            </a:r>
            <a:r>
              <a:rPr lang="en-US" sz="2400" i="1" baseline="30000"/>
              <a:t>−αdt</a:t>
            </a:r>
            <a:r>
              <a:rPr lang="en-US" sz="2400" i="1"/>
              <a:t> , </a:t>
            </a:r>
          </a:p>
          <a:p>
            <a:pPr lvl="1">
              <a:buFont typeface="Monotype Sorts" pitchFamily="2" charset="2"/>
              <a:buNone/>
            </a:pPr>
            <a:r>
              <a:rPr lang="en-US" sz="2400" i="1"/>
              <a:t>d</a:t>
            </a:r>
            <a:r>
              <a:rPr lang="en-US" sz="2400" i="1" baseline="-25000"/>
              <a:t>t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>
                <a:cs typeface="Times New Roman" pitchFamily="18" charset="0"/>
              </a:rPr>
              <a:t>∑</a:t>
            </a:r>
            <a:r>
              <a:rPr lang="en-US" sz="2400" i="1"/>
              <a:t> d</a:t>
            </a:r>
            <a:r>
              <a:rPr lang="en-US" sz="2400" i="1" baseline="-25000"/>
              <a:t>i</a:t>
            </a:r>
            <a:r>
              <a:rPr lang="en-US" sz="2400" i="1"/>
              <a:t> </a:t>
            </a:r>
            <a:r>
              <a:rPr lang="en-US" sz="2400"/>
              <a:t>is the sum of the random object depths </a:t>
            </a:r>
          </a:p>
          <a:p>
            <a:endParaRPr lang="en-US" sz="2400"/>
          </a:p>
          <a:p>
            <a:r>
              <a:rPr lang="en-US" sz="2400"/>
              <a:t>Cental Limit Theorem (CLT): </a:t>
            </a:r>
            <a:r>
              <a:rPr lang="en-US" sz="2400" i="1"/>
              <a:t>αd</a:t>
            </a:r>
            <a:r>
              <a:rPr lang="en-US" sz="2400" i="1" baseline="-25000"/>
              <a:t>t </a:t>
            </a:r>
            <a:r>
              <a:rPr lang="en-US" sz="2400" i="1"/>
              <a:t> = </a:t>
            </a:r>
            <a:r>
              <a:rPr lang="en-US" sz="2400"/>
              <a:t>log </a:t>
            </a:r>
            <a:r>
              <a:rPr lang="en-US" sz="2400" i="1"/>
              <a:t>s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 i="1" baseline="-25000"/>
              <a:t>t</a:t>
            </a:r>
            <a:r>
              <a:rPr lang="en-US" sz="2400"/>
              <a:t>) ~ N(</a:t>
            </a:r>
            <a:r>
              <a:rPr lang="en-US" sz="2400" i="1"/>
              <a:t>μ, σ</a:t>
            </a:r>
            <a:r>
              <a:rPr lang="en-US" sz="2400"/>
              <a:t>). </a:t>
            </a:r>
          </a:p>
          <a:p>
            <a:pPr lvl="1"/>
            <a:r>
              <a:rPr lang="en-US" sz="2400"/>
              <a:t>log </a:t>
            </a:r>
            <a:r>
              <a:rPr lang="en-US" sz="2400" i="1"/>
              <a:t>s</a:t>
            </a:r>
            <a:r>
              <a:rPr lang="en-US" sz="2400"/>
              <a:t>(</a:t>
            </a:r>
            <a:r>
              <a:rPr lang="en-US" sz="2400" i="1"/>
              <a:t>d</a:t>
            </a:r>
            <a:r>
              <a:rPr lang="en-US" sz="2400" i="1" baseline="-25000"/>
              <a:t>t</a:t>
            </a:r>
            <a:r>
              <a:rPr lang="en-US" sz="2400"/>
              <a:t>) is therefore log-normal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76400"/>
            <a:ext cx="2654300" cy="2667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Outage Probability: Path Loss &amp; Shadowing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943600"/>
            <a:ext cx="8307388" cy="542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Need to improve receiver sensitivity (i.e. reduce Pmin) for better coverage.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34400" cy="982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98312" name="Group 8"/>
          <p:cNvGrpSpPr>
            <a:grpSpLocks/>
          </p:cNvGrpSpPr>
          <p:nvPr/>
        </p:nvGrpSpPr>
        <p:grpSpPr bwMode="auto">
          <a:xfrm>
            <a:off x="381000" y="2057400"/>
            <a:ext cx="8437563" cy="3851275"/>
            <a:chOff x="240" y="1632"/>
            <a:chExt cx="5315" cy="2426"/>
          </a:xfrm>
        </p:grpSpPr>
        <p:pic>
          <p:nvPicPr>
            <p:cNvPr id="9830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" y="1632"/>
              <a:ext cx="5315" cy="24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648" y="2064"/>
              <a:ext cx="192" cy="144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dBm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838200"/>
          </a:xfrm>
        </p:spPr>
        <p:txBody>
          <a:bodyPr/>
          <a:lstStyle/>
          <a:p>
            <a:r>
              <a:rPr lang="en-US"/>
              <a:t>Wireless Channel is Very Different!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838200"/>
            <a:ext cx="8307387" cy="3124200"/>
          </a:xfrm>
        </p:spPr>
        <p:txBody>
          <a:bodyPr/>
          <a:lstStyle/>
          <a:p>
            <a:r>
              <a:rPr lang="en-US" sz="1800"/>
              <a:t>Wireless channel “feels” very different from a wired channel. </a:t>
            </a:r>
          </a:p>
          <a:p>
            <a:pPr lvl="1"/>
            <a:r>
              <a:rPr lang="en-US" sz="1800"/>
              <a:t>Not a point-to-point link</a:t>
            </a:r>
          </a:p>
          <a:p>
            <a:pPr lvl="1"/>
            <a:r>
              <a:rPr lang="en-US" sz="1800"/>
              <a:t>Variable capacity, errors, delays</a:t>
            </a:r>
          </a:p>
          <a:p>
            <a:pPr lvl="1"/>
            <a:r>
              <a:rPr lang="en-US" sz="1800"/>
              <a:t>Capacity is shared with interferers </a:t>
            </a:r>
          </a:p>
          <a:p>
            <a:r>
              <a:rPr lang="en-US" altLang="ja-JP" sz="1800">
                <a:ea typeface="MS PGothic" pitchFamily="34" charset="-128"/>
              </a:rPr>
              <a:t>Characteristics of the </a:t>
            </a:r>
            <a:r>
              <a:rPr lang="en-US" altLang="ja-JP" sz="1800" u="sng">
                <a:ea typeface="MS PGothic" pitchFamily="34" charset="-128"/>
              </a:rPr>
              <a:t>channel appear to change randomly</a:t>
            </a:r>
            <a:r>
              <a:rPr lang="en-US" altLang="ja-JP" sz="1800">
                <a:ea typeface="MS PGothic" pitchFamily="34" charset="-128"/>
              </a:rPr>
              <a:t> with time, which makes it difficult to design reliable systems with guaranteed performance.</a:t>
            </a:r>
            <a:r>
              <a:rPr lang="en-US" altLang="ja-JP" sz="2000">
                <a:ea typeface="MS PGothic" pitchFamily="34" charset="-128"/>
              </a:rPr>
              <a:t> </a:t>
            </a:r>
            <a:endParaRPr lang="en-US" sz="1800"/>
          </a:p>
          <a:p>
            <a:r>
              <a:rPr lang="en-US" sz="1800"/>
              <a:t>Cellular model vs reality: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l="5060" t="5132"/>
          <a:stretch>
            <a:fillRect/>
          </a:stretch>
        </p:blipFill>
        <p:spPr bwMode="auto">
          <a:xfrm>
            <a:off x="914400" y="3276600"/>
            <a:ext cx="7148513" cy="281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09600" y="5930900"/>
            <a:ext cx="8075613" cy="36195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ja-JP" sz="1600">
                <a:ea typeface="MS PGothic" pitchFamily="34" charset="-128"/>
              </a:rPr>
              <a:t>Cellular system designs are </a:t>
            </a:r>
            <a:r>
              <a:rPr lang="en-US" altLang="ja-JP" sz="1600" b="1">
                <a:ea typeface="MS PGothic" pitchFamily="34" charset="-128"/>
              </a:rPr>
              <a:t>interference-limited</a:t>
            </a:r>
            <a:r>
              <a:rPr lang="en-US" altLang="ja-JP" sz="1600">
                <a:ea typeface="MS PGothic" pitchFamily="34" charset="-128"/>
              </a:rPr>
              <a:t>, i.e. the interference dominates the noise floor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Shadowing: Adaptive Modulation Design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505200"/>
            <a:ext cx="8307387" cy="2600325"/>
          </a:xfrm>
        </p:spPr>
        <p:txBody>
          <a:bodyPr/>
          <a:lstStyle/>
          <a:p>
            <a:r>
              <a:rPr lang="en-US" sz="2400"/>
              <a:t>Simple path loss/shadowing model:</a:t>
            </a:r>
          </a:p>
          <a:p>
            <a:endParaRPr lang="en-US" sz="2400"/>
          </a:p>
          <a:p>
            <a:r>
              <a:rPr lang="en-US" sz="2400"/>
              <a:t>Find Pr: </a:t>
            </a:r>
          </a:p>
          <a:p>
            <a:endParaRPr lang="en-US" sz="2400"/>
          </a:p>
          <a:p>
            <a:r>
              <a:rPr lang="en-US" sz="2400"/>
              <a:t>Find Noise power:</a:t>
            </a:r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5400"/>
            <a:ext cx="8780463" cy="2181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52800"/>
            <a:ext cx="2133600" cy="958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4314825"/>
            <a:ext cx="7162800" cy="914400"/>
          </a:xfrm>
          <a:prstGeom prst="rect">
            <a:avLst/>
          </a:prstGeom>
          <a:noFill/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0" y="5486400"/>
            <a:ext cx="5257800" cy="109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Shadowing: Adaptive Modulation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SINR: 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 i="1" u="sng"/>
              <a:t>Without</a:t>
            </a:r>
            <a:r>
              <a:rPr lang="en-US" sz="2000"/>
              <a:t> shadowing (</a:t>
            </a:r>
            <a:r>
              <a:rPr lang="en-US" sz="2000">
                <a:sym typeface="Symbol" pitchFamily="18" charset="2"/>
              </a:rPr>
              <a:t> = 0)</a:t>
            </a:r>
            <a:r>
              <a:rPr lang="en-US" sz="2000"/>
              <a:t>, BPSK works 100%, 16QAM fails all the time.</a:t>
            </a:r>
          </a:p>
          <a:p>
            <a:pPr>
              <a:lnSpc>
                <a:spcPct val="90000"/>
              </a:lnSpc>
            </a:pPr>
            <a:r>
              <a:rPr lang="en-US" sz="2000" i="1" u="sng"/>
              <a:t>With</a:t>
            </a:r>
            <a:r>
              <a:rPr lang="en-US" sz="2000"/>
              <a:t> shadowing (</a:t>
            </a:r>
            <a:r>
              <a:rPr lang="en-US" altLang="ja-JP" sz="2000">
                <a:ea typeface="MS PGothic" pitchFamily="34" charset="-128"/>
                <a:sym typeface="Symbol" pitchFamily="18" charset="2"/>
              </a:rPr>
              <a:t></a:t>
            </a:r>
            <a:r>
              <a:rPr lang="en-US" altLang="ja-JP" sz="2000" baseline="-25000">
                <a:ea typeface="MS PGothic" pitchFamily="34" charset="-128"/>
              </a:rPr>
              <a:t>s</a:t>
            </a:r>
            <a:r>
              <a:rPr lang="en-US" altLang="ja-JP" sz="2000">
                <a:ea typeface="MS PGothic" pitchFamily="34" charset="-128"/>
              </a:rPr>
              <a:t>= 6dB):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ja-JP" sz="2000">
                <a:ea typeface="MS PGothic" pitchFamily="34" charset="-128"/>
              </a:rPr>
              <a:t>		</a:t>
            </a:r>
            <a:r>
              <a:rPr lang="en-US" altLang="ja-JP" sz="2000" b="1" u="sng">
                <a:ea typeface="MS PGothic" pitchFamily="34" charset="-128"/>
              </a:rPr>
              <a:t>BPSK</a:t>
            </a:r>
            <a:r>
              <a:rPr lang="en-US" altLang="ja-JP" sz="2000">
                <a:ea typeface="MS PGothic" pitchFamily="34" charset="-128"/>
              </a:rPr>
              <a:t>: 			 	       </a:t>
            </a:r>
            <a:r>
              <a:rPr lang="en-US" altLang="ja-JP" sz="2000" b="1" u="sng">
                <a:ea typeface="MS PGothic" pitchFamily="34" charset="-128"/>
              </a:rPr>
              <a:t>16 QAM</a:t>
            </a:r>
            <a:r>
              <a:rPr lang="en-US" altLang="ja-JP" sz="2000">
                <a:ea typeface="MS PGothic" pitchFamily="34" charset="-128"/>
              </a:rPr>
              <a:t>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ja-JP" sz="2000">
              <a:ea typeface="MS PGothic" pitchFamily="34" charset="-128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ja-JP" sz="2000">
              <a:ea typeface="MS PGothic" pitchFamily="34" charset="-128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ja-JP" sz="2000">
              <a:ea typeface="MS PGothic" pitchFamily="34" charset="-128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ja-JP" sz="2000">
              <a:ea typeface="MS PGothic" pitchFamily="34" charset="-128"/>
            </a:endParaRP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000"/>
              <a:t>75% of users can use BPSK modulation and hence get a PHY data rate of 10 MHz · 1 bit/symbol ·1/2 = 5 Mbps</a:t>
            </a:r>
          </a:p>
          <a:p>
            <a:pPr>
              <a:lnSpc>
                <a:spcPct val="90000"/>
              </a:lnSpc>
            </a:pPr>
            <a:r>
              <a:rPr lang="en-US" sz="2000"/>
              <a:t>Less than 1% of users can reliably use 16QAM (4 bits/symbol) for a more desirable data rate of 20 Mbps.</a:t>
            </a:r>
          </a:p>
          <a:p>
            <a:pPr>
              <a:lnSpc>
                <a:spcPct val="90000"/>
              </a:lnSpc>
            </a:pPr>
            <a:r>
              <a:rPr lang="en-US" sz="2000"/>
              <a:t>Interestingly for BPSK, w/o shadowing, we had 100%; and 16QAM: 0%!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43000"/>
            <a:ext cx="6172200" cy="627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971800"/>
            <a:ext cx="3251200" cy="153828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124200"/>
            <a:ext cx="3579813" cy="10699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Loss Models: Summary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7848600" cy="4819650"/>
          </a:xfrm>
        </p:spPr>
        <p:txBody>
          <a:bodyPr/>
          <a:lstStyle/>
          <a:p>
            <a:pPr lvl="1">
              <a:lnSpc>
                <a:spcPct val="40000"/>
              </a:lnSpc>
              <a:buFont typeface="Monotype Sort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Path loss models simplify Maxwell’s equations</a:t>
            </a:r>
          </a:p>
          <a:p>
            <a:pPr>
              <a:lnSpc>
                <a:spcPct val="150000"/>
              </a:lnSpc>
            </a:pPr>
            <a:r>
              <a:rPr lang="en-US" sz="2000"/>
              <a:t>Models vary in complexity and accuracy</a:t>
            </a:r>
          </a:p>
          <a:p>
            <a:pPr>
              <a:lnSpc>
                <a:spcPct val="2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Power falloff with distance is proportional to d</a:t>
            </a:r>
            <a:r>
              <a:rPr lang="en-US" sz="2000" baseline="30000"/>
              <a:t>2 </a:t>
            </a:r>
            <a:r>
              <a:rPr lang="en-US" sz="2000"/>
              <a:t>in free space, d</a:t>
            </a:r>
            <a:r>
              <a:rPr lang="en-US" sz="2000" baseline="30000"/>
              <a:t>4</a:t>
            </a:r>
            <a:r>
              <a:rPr lang="en-US" sz="2000"/>
              <a:t> in two path model</a:t>
            </a:r>
          </a:p>
          <a:p>
            <a:pPr>
              <a:lnSpc>
                <a:spcPct val="110000"/>
              </a:lnSpc>
            </a:pPr>
            <a:r>
              <a:rPr lang="en-US" sz="2000"/>
              <a:t>General ray tracing computationally complex</a:t>
            </a:r>
          </a:p>
          <a:p>
            <a:pPr>
              <a:lnSpc>
                <a:spcPct val="2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Empirical models used in 2G/3G/4G simulations</a:t>
            </a:r>
          </a:p>
          <a:p>
            <a:pPr>
              <a:lnSpc>
                <a:spcPct val="3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Main characteristics of path loss captured in simple model P</a:t>
            </a:r>
            <a:r>
              <a:rPr lang="en-US" sz="2000" baseline="-25000"/>
              <a:t>r</a:t>
            </a:r>
            <a:r>
              <a:rPr lang="en-US" sz="2000"/>
              <a:t>=P</a:t>
            </a:r>
            <a:r>
              <a:rPr lang="en-US" sz="2000" baseline="-25000"/>
              <a:t>t</a:t>
            </a:r>
            <a:r>
              <a:rPr lang="en-US" sz="2000"/>
              <a:t>K[d</a:t>
            </a:r>
            <a:r>
              <a:rPr lang="en-US" sz="2000" baseline="-25000"/>
              <a:t>0</a:t>
            </a:r>
            <a:r>
              <a:rPr lang="en-US" sz="2000"/>
              <a:t>/d]</a:t>
            </a:r>
            <a:r>
              <a:rPr lang="en-US" sz="2000" baseline="30000">
                <a:latin typeface="Symbol" pitchFamily="18" charset="2"/>
              </a:rPr>
              <a:t>g</a:t>
            </a:r>
          </a:p>
          <a:p>
            <a:pPr>
              <a:lnSpc>
                <a:spcPct val="110000"/>
              </a:lnSpc>
            </a:pPr>
            <a:r>
              <a:rPr lang="en-US" sz="2000"/>
              <a:t>Shadowing modeled as log-normal allows the use of adaptive modulation; but complicates cell-site design</a:t>
            </a:r>
          </a:p>
          <a:p>
            <a:pPr>
              <a:lnSpc>
                <a:spcPct val="3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endParaRPr lang="en-US" sz="2000" baseline="3000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67000"/>
            <a:ext cx="8305800" cy="838200"/>
          </a:xfrm>
        </p:spPr>
        <p:txBody>
          <a:bodyPr/>
          <a:lstStyle/>
          <a:p>
            <a:r>
              <a:rPr lang="en-US" sz="3200" u="sng"/>
              <a:t>Small-Scale Fading: </a:t>
            </a:r>
            <a:br>
              <a:rPr lang="en-US" sz="3200" u="sng"/>
            </a:br>
            <a:r>
              <a:rPr lang="en-US" sz="3200"/>
              <a:t>Rayleigh/Ricean Models,</a:t>
            </a:r>
            <a:br>
              <a:rPr lang="en-US" sz="3200"/>
            </a:br>
            <a:r>
              <a:rPr lang="en-US" sz="3200"/>
              <a:t>Multipath &amp; Doppler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Fading: Small Scale vs Large Scale</a:t>
            </a:r>
          </a:p>
        </p:txBody>
      </p:sp>
      <p:pic>
        <p:nvPicPr>
          <p:cNvPr id="18436" name="Picture 4" descr="4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76962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Small-scale Multipath fading: System Design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Wireless communication typically happens at very high carrier frequency. (eg. f</a:t>
            </a:r>
            <a:r>
              <a:rPr lang="en-US" sz="2400" baseline="-25000"/>
              <a:t>c</a:t>
            </a:r>
            <a:r>
              <a:rPr lang="en-US" sz="2400"/>
              <a:t> = 900 MHz or 1.9 GHz for cellular)</a:t>
            </a:r>
          </a:p>
          <a:p>
            <a:pPr>
              <a:lnSpc>
                <a:spcPct val="90000"/>
              </a:lnSpc>
            </a:pPr>
            <a:r>
              <a:rPr lang="en-US" sz="2400"/>
              <a:t>Multipath fading due to </a:t>
            </a:r>
            <a:r>
              <a:rPr lang="en-US" sz="2400">
                <a:solidFill>
                  <a:srgbClr val="35A6FB"/>
                </a:solidFill>
              </a:rPr>
              <a:t>constructive</a:t>
            </a:r>
            <a:r>
              <a:rPr lang="en-US" sz="2400"/>
              <a:t> and </a:t>
            </a:r>
            <a:r>
              <a:rPr lang="en-US" sz="2400">
                <a:solidFill>
                  <a:srgbClr val="FF3300"/>
                </a:solidFill>
              </a:rPr>
              <a:t>destructive</a:t>
            </a:r>
            <a:r>
              <a:rPr lang="en-US" sz="2400"/>
              <a:t> “self” interference of the transmitted waves.</a:t>
            </a:r>
          </a:p>
          <a:p>
            <a:pPr>
              <a:lnSpc>
                <a:spcPct val="90000"/>
              </a:lnSpc>
            </a:pPr>
            <a:r>
              <a:rPr lang="en-US" sz="2400"/>
              <a:t>Channel varies when mobile moves a distance of the order of the carrier wavelength. This is about 0.3 m for  900 Mhz cellular. </a:t>
            </a:r>
          </a:p>
          <a:p>
            <a:pPr>
              <a:lnSpc>
                <a:spcPct val="90000"/>
              </a:lnSpc>
            </a:pPr>
            <a:r>
              <a:rPr lang="en-US" sz="2400"/>
              <a:t>For vehicular speeds, this translates to channel variation of the order of 100 Hz.</a:t>
            </a:r>
          </a:p>
          <a:p>
            <a:pPr>
              <a:lnSpc>
                <a:spcPct val="90000"/>
              </a:lnSpc>
            </a:pPr>
            <a:r>
              <a:rPr lang="en-US" sz="2400" i="1" u="sng"/>
              <a:t>Primary driver</a:t>
            </a:r>
            <a:r>
              <a:rPr lang="en-US" sz="2400"/>
              <a:t> behind wireless communication system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</p:spPr>
        <p:txBody>
          <a:bodyPr/>
          <a:lstStyle/>
          <a:p>
            <a:r>
              <a:rPr lang="en-US" sz="2400"/>
              <a:t>#1: Single-Tap (Narrow-Band) Channel: Rayleigh Dist’n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Path loss, shadowing =&gt; average signal power loss </a:t>
            </a:r>
          </a:p>
          <a:p>
            <a:pPr lvl="1"/>
            <a:r>
              <a:rPr lang="en-US" sz="2000"/>
              <a:t>Fading around this average.</a:t>
            </a:r>
          </a:p>
          <a:p>
            <a:pPr lvl="1"/>
            <a:r>
              <a:rPr lang="en-US" sz="2000"/>
              <a:t>Subtract out average =&gt; fading modeled as a zero-mean random process</a:t>
            </a:r>
          </a:p>
          <a:p>
            <a:r>
              <a:rPr lang="en-US" sz="2000" u="sng"/>
              <a:t>Narrowband Fading</a:t>
            </a:r>
            <a:r>
              <a:rPr lang="en-US" sz="2000"/>
              <a:t> channel: Each symbol is long in time</a:t>
            </a:r>
          </a:p>
          <a:p>
            <a:pPr lvl="1"/>
            <a:r>
              <a:rPr lang="en-US" sz="2000"/>
              <a:t>The channel h(t) is assumed to be uncorrelated across symbols =&gt; single “tap” in time domain.</a:t>
            </a:r>
          </a:p>
          <a:p>
            <a:r>
              <a:rPr lang="en-US" sz="2000"/>
              <a:t>Fading w/ many scatterers: Central Limit Theorem</a:t>
            </a:r>
          </a:p>
          <a:p>
            <a:pPr lvl="1"/>
            <a:r>
              <a:rPr lang="en-US" sz="2000"/>
              <a:t>In-phase (cosine) and quadrature (sine) components of the snapshot r(0), denoted as r</a:t>
            </a:r>
            <a:r>
              <a:rPr lang="en-US" sz="2000" baseline="-25000"/>
              <a:t>I</a:t>
            </a:r>
            <a:r>
              <a:rPr lang="en-US" sz="2000"/>
              <a:t> (0) and r</a:t>
            </a:r>
            <a:r>
              <a:rPr lang="en-US" sz="2000" baseline="-25000"/>
              <a:t>Q</a:t>
            </a:r>
            <a:r>
              <a:rPr lang="en-US" sz="2000"/>
              <a:t>(0) are independent Gaussian random variables.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Envelope Amplitude: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Received Power: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 cstate="print"/>
          <a:srcRect r="70154"/>
          <a:stretch>
            <a:fillRect/>
          </a:stretch>
        </p:blipFill>
        <p:spPr bwMode="auto">
          <a:xfrm>
            <a:off x="3962400" y="4786313"/>
            <a:ext cx="2667000" cy="4714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3" cstate="print"/>
          <a:srcRect l="54575" t="-16161"/>
          <a:stretch>
            <a:fillRect/>
          </a:stretch>
        </p:blipFill>
        <p:spPr bwMode="auto">
          <a:xfrm>
            <a:off x="3560763" y="5472113"/>
            <a:ext cx="4059237" cy="547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1371600" y="1066800"/>
            <a:ext cx="6045200" cy="3370263"/>
            <a:chOff x="520" y="528"/>
            <a:chExt cx="3808" cy="2123"/>
          </a:xfrm>
        </p:grpSpPr>
        <p:pic>
          <p:nvPicPr>
            <p:cNvPr id="135171" name="Picture 3" descr="aacfgjp0"/>
            <p:cNvPicPr>
              <a:picLocks noChangeAspect="1" noChangeArrowheads="1"/>
            </p:cNvPicPr>
            <p:nvPr/>
          </p:nvPicPr>
          <p:blipFill>
            <a:blip r:embed="rId3" cstate="print"/>
            <a:srcRect b="16383"/>
            <a:stretch>
              <a:fillRect/>
            </a:stretch>
          </p:blipFill>
          <p:spPr bwMode="auto">
            <a:xfrm>
              <a:off x="520" y="528"/>
              <a:ext cx="3800" cy="2016"/>
            </a:xfrm>
            <a:prstGeom prst="rect">
              <a:avLst/>
            </a:prstGeom>
            <a:noFill/>
          </p:spPr>
        </p:pic>
        <p:pic>
          <p:nvPicPr>
            <p:cNvPr id="135172" name="Picture 4" descr="aacfgjp0"/>
            <p:cNvPicPr>
              <a:picLocks noChangeAspect="1" noChangeArrowheads="1"/>
            </p:cNvPicPr>
            <p:nvPr/>
          </p:nvPicPr>
          <p:blipFill>
            <a:blip r:embed="rId3" cstate="print"/>
            <a:srcRect t="91580"/>
            <a:stretch>
              <a:fillRect/>
            </a:stretch>
          </p:blipFill>
          <p:spPr bwMode="auto">
            <a:xfrm>
              <a:off x="528" y="2448"/>
              <a:ext cx="3800" cy="203"/>
            </a:xfrm>
            <a:prstGeom prst="rect">
              <a:avLst/>
            </a:prstGeom>
            <a:noFill/>
          </p:spPr>
        </p:pic>
      </p:grp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1000" y="76200"/>
            <a:ext cx="83058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Normal Vector R.V, Rayleigh, Chi-Squared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609600" y="4572000"/>
            <a:ext cx="81534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X = [X</a:t>
            </a:r>
            <a:r>
              <a:rPr lang="en-US" sz="2000" baseline="-25000"/>
              <a:t>1</a:t>
            </a:r>
            <a:r>
              <a:rPr lang="en-US" sz="2000"/>
              <a:t>, …, X</a:t>
            </a:r>
            <a:r>
              <a:rPr lang="en-US" sz="2000" baseline="-25000"/>
              <a:t>n</a:t>
            </a:r>
            <a:r>
              <a:rPr lang="en-US" sz="2000"/>
              <a:t>] is </a:t>
            </a:r>
            <a:r>
              <a:rPr lang="en-US" sz="2000" b="1" u="sng"/>
              <a:t>Normal random </a:t>
            </a:r>
            <a:r>
              <a:rPr lang="en-US" sz="2000" b="1" i="1" u="sng"/>
              <a:t>vector</a:t>
            </a:r>
          </a:p>
          <a:p>
            <a:r>
              <a:rPr lang="en-US" sz="2000"/>
              <a:t>||X|| is </a:t>
            </a:r>
            <a:r>
              <a:rPr lang="en-US" sz="2000" b="1" u="sng"/>
              <a:t>Rayleigh</a:t>
            </a:r>
            <a:r>
              <a:rPr lang="en-US" sz="2000"/>
              <a:t> { eg: </a:t>
            </a:r>
            <a:r>
              <a:rPr lang="en-US" sz="2000" i="1" u="sng"/>
              <a:t>magnitude</a:t>
            </a:r>
            <a:r>
              <a:rPr lang="en-US" sz="2000"/>
              <a:t> of a complex gaussian channel X</a:t>
            </a:r>
            <a:r>
              <a:rPr lang="en-US" sz="2000" baseline="-25000"/>
              <a:t>1</a:t>
            </a:r>
            <a:r>
              <a:rPr lang="en-US" sz="2000"/>
              <a:t> + jX</a:t>
            </a:r>
            <a:r>
              <a:rPr lang="en-US" sz="2000" baseline="-25000"/>
              <a:t>2</a:t>
            </a:r>
            <a:r>
              <a:rPr lang="en-US" sz="2000"/>
              <a:t> }</a:t>
            </a:r>
          </a:p>
          <a:p>
            <a:r>
              <a:rPr lang="en-US" sz="2000"/>
              <a:t>||X||</a:t>
            </a:r>
            <a:r>
              <a:rPr lang="en-US" sz="2000" baseline="30000"/>
              <a:t>2</a:t>
            </a:r>
            <a:r>
              <a:rPr lang="en-US" sz="2000"/>
              <a:t> is </a:t>
            </a:r>
            <a:r>
              <a:rPr lang="en-US" sz="2000" b="1" u="sng"/>
              <a:t>Chi-Squared w/ </a:t>
            </a:r>
            <a:r>
              <a:rPr lang="en-US" sz="2000" b="1" i="1" u="sng"/>
              <a:t>n</a:t>
            </a:r>
            <a:r>
              <a:rPr lang="en-US" sz="2000" b="1" u="sng"/>
              <a:t>-degrees of freedom</a:t>
            </a:r>
          </a:p>
          <a:p>
            <a:r>
              <a:rPr lang="en-US" sz="2000"/>
              <a:t>	When n = 2, chi-squared becomes </a:t>
            </a:r>
            <a:r>
              <a:rPr lang="en-US" sz="2000" b="1" u="sng"/>
              <a:t>exponential</a:t>
            </a:r>
            <a:r>
              <a:rPr lang="en-US" sz="2000"/>
              <a:t>. {eg: </a:t>
            </a:r>
            <a:r>
              <a:rPr lang="en-US" sz="2000" i="1" u="sng"/>
              <a:t>power</a:t>
            </a:r>
            <a:r>
              <a:rPr lang="en-US" sz="2000"/>
              <a:t> in </a:t>
            </a:r>
          </a:p>
          <a:p>
            <a:r>
              <a:rPr lang="en-US" sz="2000"/>
              <a:t>	  complex gaussian channel: sum of squares…}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Rayleigh Fading</a:t>
            </a:r>
          </a:p>
        </p:txBody>
      </p:sp>
      <p:pic>
        <p:nvPicPr>
          <p:cNvPr id="285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6969125" cy="5060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863600" y="4470400"/>
            <a:ext cx="159226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1" hangingPunct="1"/>
            <a:r>
              <a:rPr kumimoji="1" lang="en-US" altLang="ja-JP" sz="1400">
                <a:latin typeface="Arial" pitchFamily="34" charset="0"/>
                <a:ea typeface="MS Gothic" pitchFamily="49" charset="-128"/>
              </a:rPr>
              <a:t>Base Station (BS)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6350000" y="4305300"/>
            <a:ext cx="17383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1" hangingPunct="1"/>
            <a:r>
              <a:rPr kumimoji="1" lang="en-US" altLang="ja-JP" sz="1400">
                <a:latin typeface="Arial" pitchFamily="34" charset="0"/>
                <a:ea typeface="MS Gothic" pitchFamily="49" charset="-128"/>
              </a:rPr>
              <a:t>Mobile Station (MS)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498600" y="2184400"/>
            <a:ext cx="20066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 eaLnBrk="1" hangingPunct="1"/>
            <a:r>
              <a:rPr kumimoji="1" lang="en-US" altLang="ja-JP" sz="1400">
                <a:latin typeface="Arial" pitchFamily="34" charset="0"/>
                <a:ea typeface="MS Gothic" pitchFamily="49" charset="-128"/>
              </a:rPr>
              <a:t>multi-path propagation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6196013" y="1479550"/>
            <a:ext cx="1965325" cy="1392238"/>
            <a:chOff x="3903" y="932"/>
            <a:chExt cx="1238" cy="877"/>
          </a:xfrm>
        </p:grpSpPr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559" y="1638"/>
              <a:ext cx="58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1" hangingPunct="1"/>
              <a:r>
                <a:rPr kumimoji="1" lang="en-US" altLang="ja-JP" sz="1200">
                  <a:solidFill>
                    <a:schemeClr val="bg2"/>
                  </a:solidFill>
                  <a:latin typeface="Arial" pitchFamily="34" charset="0"/>
                  <a:ea typeface="MS Gothic" pitchFamily="49" charset="-128"/>
                </a:rPr>
                <a:t>Path Delay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 rot="16200000">
              <a:off x="3796" y="1065"/>
              <a:ext cx="3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1" hangingPunct="1"/>
              <a:r>
                <a:rPr kumimoji="1" lang="en-US" altLang="ja-JP" sz="1200">
                  <a:solidFill>
                    <a:schemeClr val="bg2"/>
                  </a:solidFill>
                  <a:latin typeface="Arial" pitchFamily="34" charset="0"/>
                  <a:ea typeface="MS Gothic" pitchFamily="49" charset="-128"/>
                </a:rPr>
                <a:t>Power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4044" y="1608"/>
              <a:ext cx="952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V="1">
              <a:off x="4088" y="932"/>
              <a:ext cx="0" cy="7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3633788" y="1639888"/>
          <a:ext cx="1519237" cy="947737"/>
        </p:xfrm>
        <a:graphic>
          <a:graphicData uri="http://schemas.openxmlformats.org/presentationml/2006/ole">
            <p:oleObj spid="_x0000_s47116" r:id="rId4" imgW="2883408" imgH="1798320" progId="MS_ClipArt_Gallery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641725" y="3794125"/>
          <a:ext cx="1493838" cy="974725"/>
        </p:xfrm>
        <a:graphic>
          <a:graphicData uri="http://schemas.openxmlformats.org/presentationml/2006/ole">
            <p:oleObj spid="_x0000_s47117" r:id="rId5" imgW="2849880" imgH="1859280" progId="MS_ClipArt_Gallery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597400" y="2779713"/>
          <a:ext cx="1406525" cy="904875"/>
        </p:xfrm>
        <a:graphic>
          <a:graphicData uri="http://schemas.openxmlformats.org/presentationml/2006/ole">
            <p:oleObj spid="_x0000_s47118" r:id="rId6" imgW="2910840" imgH="1871472" progId="MS_ClipArt_Gallery">
              <p:embed/>
            </p:oleObj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1943100" y="1814513"/>
            <a:ext cx="5748338" cy="1354137"/>
            <a:chOff x="1224" y="1143"/>
            <a:chExt cx="3621" cy="853"/>
          </a:xfrm>
        </p:grpSpPr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4520" y="1312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4415" y="1143"/>
              <a:ext cx="4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1" hangingPunct="1"/>
              <a:r>
                <a:rPr kumimoji="1" lang="en-US" altLang="ja-JP" sz="1400">
                  <a:latin typeface="Arial" pitchFamily="34" charset="0"/>
                  <a:ea typeface="MS Gothic" pitchFamily="49" charset="-128"/>
                </a:rPr>
                <a:t>path-2</a:t>
              </a:r>
            </a:p>
          </p:txBody>
        </p: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1224" y="1400"/>
              <a:ext cx="3056" cy="596"/>
              <a:chOff x="1224" y="1400"/>
              <a:chExt cx="3056" cy="596"/>
            </a:xfrm>
          </p:grpSpPr>
          <p:sp>
            <p:nvSpPr>
              <p:cNvPr id="47123" name="Rectangle 19"/>
              <p:cNvSpPr>
                <a:spLocks noChangeArrowheads="1"/>
              </p:cNvSpPr>
              <p:nvPr/>
            </p:nvSpPr>
            <p:spPr bwMode="auto">
              <a:xfrm>
                <a:off x="3407" y="1423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path-2</a:t>
                </a:r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 flipV="1">
                <a:off x="1224" y="1408"/>
                <a:ext cx="1544" cy="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>
                <a:off x="2768" y="1400"/>
                <a:ext cx="1512" cy="5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1993900" y="2043113"/>
            <a:ext cx="6078538" cy="2333625"/>
            <a:chOff x="1256" y="1287"/>
            <a:chExt cx="3829" cy="1470"/>
          </a:xfrm>
        </p:grpSpPr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4664" y="1312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4655" y="1287"/>
              <a:ext cx="4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1" hangingPunct="1"/>
              <a:r>
                <a:rPr kumimoji="1" lang="en-US" altLang="ja-JP" sz="1400">
                  <a:latin typeface="Arial" pitchFamily="34" charset="0"/>
                  <a:ea typeface="MS Gothic" pitchFamily="49" charset="-128"/>
                </a:rPr>
                <a:t>path-3</a:t>
              </a:r>
            </a:p>
          </p:txBody>
        </p:sp>
        <p:grpSp>
          <p:nvGrpSpPr>
            <p:cNvPr id="47129" name="Group 25"/>
            <p:cNvGrpSpPr>
              <a:grpSpLocks/>
            </p:cNvGrpSpPr>
            <p:nvPr/>
          </p:nvGrpSpPr>
          <p:grpSpPr bwMode="auto">
            <a:xfrm>
              <a:off x="1256" y="1996"/>
              <a:ext cx="2960" cy="761"/>
              <a:chOff x="1256" y="1996"/>
              <a:chExt cx="2960" cy="761"/>
            </a:xfrm>
          </p:grpSpPr>
          <p:sp>
            <p:nvSpPr>
              <p:cNvPr id="47130" name="Rectangle 26"/>
              <p:cNvSpPr>
                <a:spLocks noChangeArrowheads="1"/>
              </p:cNvSpPr>
              <p:nvPr/>
            </p:nvSpPr>
            <p:spPr bwMode="auto">
              <a:xfrm>
                <a:off x="3255" y="2567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path-3</a:t>
                </a:r>
              </a:p>
            </p:txBody>
          </p:sp>
          <p:sp>
            <p:nvSpPr>
              <p:cNvPr id="47131" name="Line 27"/>
              <p:cNvSpPr>
                <a:spLocks noChangeShapeType="1"/>
              </p:cNvSpPr>
              <p:nvPr/>
            </p:nvSpPr>
            <p:spPr bwMode="auto">
              <a:xfrm>
                <a:off x="1256" y="1996"/>
                <a:ext cx="1104" cy="4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32" name="Line 28"/>
              <p:cNvSpPr>
                <a:spLocks noChangeShapeType="1"/>
              </p:cNvSpPr>
              <p:nvPr/>
            </p:nvSpPr>
            <p:spPr bwMode="auto">
              <a:xfrm flipV="1">
                <a:off x="3120" y="2328"/>
                <a:ext cx="1096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6826250" y="2876550"/>
          <a:ext cx="939800" cy="1355725"/>
        </p:xfrm>
        <a:graphic>
          <a:graphicData uri="http://schemas.openxmlformats.org/presentationml/2006/ole">
            <p:oleObj spid="_x0000_s47133" r:id="rId7" imgW="3441700" imgH="4965700" progId="MS_ClipArt_Gallery">
              <p:embed/>
            </p:oleObj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1033463" y="3282950"/>
          <a:ext cx="1519237" cy="1085850"/>
        </p:xfrm>
        <a:graphic>
          <a:graphicData uri="http://schemas.openxmlformats.org/presentationml/2006/ole">
            <p:oleObj spid="_x0000_s47134" r:id="rId8" imgW="3038856" imgH="2170176" progId="MS_ClipArt_Gallery">
              <p:embed/>
            </p:oleObj>
          </a:graphicData>
        </a:graphic>
      </p:graphicFrame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1593850" y="2813050"/>
          <a:ext cx="766763" cy="711200"/>
        </p:xfrm>
        <a:graphic>
          <a:graphicData uri="http://schemas.openxmlformats.org/presentationml/2006/ole">
            <p:oleObj spid="_x0000_s47135" r:id="rId9" imgW="4178300" imgH="3873500" progId="MS_ClipArt_Gallery">
              <p:embed/>
            </p:oleObj>
          </a:graphicData>
        </a:graphic>
      </p:graphicFrame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981200" y="1585913"/>
            <a:ext cx="5253038" cy="1881187"/>
            <a:chOff x="1248" y="999"/>
            <a:chExt cx="3309" cy="1185"/>
          </a:xfrm>
        </p:grpSpPr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4280" y="1120"/>
              <a:ext cx="0" cy="4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Rectangle 34"/>
            <p:cNvSpPr>
              <a:spLocks noChangeArrowheads="1"/>
            </p:cNvSpPr>
            <p:nvPr/>
          </p:nvSpPr>
          <p:spPr bwMode="auto">
            <a:xfrm>
              <a:off x="4127" y="999"/>
              <a:ext cx="430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1" hangingPunct="1"/>
              <a:r>
                <a:rPr kumimoji="1" lang="en-US" altLang="ja-JP" sz="1400">
                  <a:latin typeface="Arial" pitchFamily="34" charset="0"/>
                  <a:ea typeface="MS Gothic" pitchFamily="49" charset="-128"/>
                </a:rPr>
                <a:t>path-1</a:t>
              </a:r>
            </a:p>
          </p:txBody>
        </p:sp>
        <p:grpSp>
          <p:nvGrpSpPr>
            <p:cNvPr id="47139" name="Group 35"/>
            <p:cNvGrpSpPr>
              <a:grpSpLocks/>
            </p:cNvGrpSpPr>
            <p:nvPr/>
          </p:nvGrpSpPr>
          <p:grpSpPr bwMode="auto">
            <a:xfrm>
              <a:off x="1248" y="1925"/>
              <a:ext cx="3000" cy="259"/>
              <a:chOff x="1248" y="1925"/>
              <a:chExt cx="3000" cy="259"/>
            </a:xfrm>
          </p:grpSpPr>
          <p:sp>
            <p:nvSpPr>
              <p:cNvPr id="47140" name="Rectangle 36"/>
              <p:cNvSpPr>
                <a:spLocks noChangeArrowheads="1"/>
              </p:cNvSpPr>
              <p:nvPr/>
            </p:nvSpPr>
            <p:spPr bwMode="auto">
              <a:xfrm>
                <a:off x="3703" y="1925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path-1</a:t>
                </a:r>
              </a:p>
            </p:txBody>
          </p: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3240" y="1996"/>
                <a:ext cx="1008" cy="1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142" name="Line 38"/>
              <p:cNvSpPr>
                <a:spLocks noChangeShapeType="1"/>
              </p:cNvSpPr>
              <p:nvPr/>
            </p:nvSpPr>
            <p:spPr bwMode="auto">
              <a:xfrm>
                <a:off x="1248" y="1992"/>
                <a:ext cx="2000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304800" y="457200"/>
            <a:ext cx="85550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b="1" u="sng">
                <a:solidFill>
                  <a:schemeClr val="accent1"/>
                </a:solidFill>
                <a:ea typeface="MS PGothic" pitchFamily="34" charset="-128"/>
              </a:rPr>
              <a:t>#2:</a:t>
            </a:r>
            <a:r>
              <a:rPr lang="en-US" altLang="ja-JP" b="1">
                <a:solidFill>
                  <a:schemeClr val="accent1"/>
                </a:solidFill>
                <a:ea typeface="MS PGothic" pitchFamily="34" charset="-128"/>
              </a:rPr>
              <a:t> Broadband / Multipath Channel: Power-Delay Profile (PDP)</a:t>
            </a:r>
            <a:endParaRPr lang="en-US" b="1">
              <a:solidFill>
                <a:schemeClr val="accent1"/>
              </a:solidFill>
            </a:endParaRPr>
          </a:p>
        </p:txBody>
      </p:sp>
      <p:grpSp>
        <p:nvGrpSpPr>
          <p:cNvPr id="47159" name="Group 55"/>
          <p:cNvGrpSpPr>
            <a:grpSpLocks/>
          </p:cNvGrpSpPr>
          <p:nvPr/>
        </p:nvGrpSpPr>
        <p:grpSpPr bwMode="auto">
          <a:xfrm>
            <a:off x="1279525" y="4648200"/>
            <a:ext cx="6340475" cy="1401763"/>
            <a:chOff x="806" y="3148"/>
            <a:chExt cx="3994" cy="883"/>
          </a:xfrm>
        </p:grpSpPr>
        <p:pic>
          <p:nvPicPr>
            <p:cNvPr id="47157" name="Picture 53"/>
            <p:cNvPicPr>
              <a:picLocks noChangeAspect="1" noChangeArrowheads="1"/>
            </p:cNvPicPr>
            <p:nvPr/>
          </p:nvPicPr>
          <p:blipFill>
            <a:blip r:embed="rId10" cstate="print"/>
            <a:srcRect l="10016" t="33733" r="45317" b="24097"/>
            <a:stretch>
              <a:fillRect/>
            </a:stretch>
          </p:blipFill>
          <p:spPr bwMode="auto">
            <a:xfrm>
              <a:off x="3168" y="3148"/>
              <a:ext cx="1632" cy="8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47158" name="Text Box 54"/>
            <p:cNvSpPr txBox="1">
              <a:spLocks noChangeArrowheads="1"/>
            </p:cNvSpPr>
            <p:nvPr/>
          </p:nvSpPr>
          <p:spPr bwMode="auto">
            <a:xfrm>
              <a:off x="806" y="3437"/>
              <a:ext cx="2285" cy="5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Channel Impulse Response: </a:t>
              </a:r>
            </a:p>
            <a:p>
              <a:pPr algn="ctr"/>
              <a:r>
                <a:rPr lang="en-US" sz="1400" b="1"/>
                <a:t>Channel amplitude |h| </a:t>
              </a:r>
              <a:r>
                <a:rPr lang="en-US" sz="1400" b="1" u="sng"/>
                <a:t>correlated</a:t>
              </a:r>
              <a:r>
                <a:rPr lang="en-US" sz="1400" b="1"/>
                <a:t> at delays </a:t>
              </a:r>
              <a:r>
                <a:rPr lang="en-US" sz="1400" b="1">
                  <a:sym typeface="Symbol" pitchFamily="18" charset="2"/>
                </a:rPr>
                <a:t>. </a:t>
              </a:r>
            </a:p>
            <a:p>
              <a:pPr algn="ctr"/>
              <a:r>
                <a:rPr lang="en-US" sz="1400" b="1">
                  <a:sym typeface="Symbol" pitchFamily="18" charset="2"/>
                </a:rPr>
                <a:t>Each “tap” value @ kTs Rayleigh distributed</a:t>
              </a:r>
            </a:p>
            <a:p>
              <a:pPr algn="ctr"/>
              <a:r>
                <a:rPr lang="en-US" sz="1400" b="1">
                  <a:sym typeface="Symbol" pitchFamily="18" charset="2"/>
                </a:rPr>
                <a:t>(actually the sum of several sub-paths)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2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20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Basic Ideas: Path Loss, Shadowing, Fading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Variable decay of signal due to environment, multipaths, mobility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495800" cy="2593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057400"/>
            <a:ext cx="4170363" cy="419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43000" y="6546850"/>
            <a:ext cx="224631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A. Goldsmith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Eg: Power Delay Profile (WLAN/indoor)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3" name="Picture 5" descr="F5_10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62000" y="1090613"/>
            <a:ext cx="7391400" cy="546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838200"/>
          </a:xfrm>
        </p:spPr>
        <p:txBody>
          <a:bodyPr/>
          <a:lstStyle/>
          <a:p>
            <a:r>
              <a:rPr lang="en-US" sz="2800" u="sng"/>
              <a:t>Multipath</a:t>
            </a:r>
            <a:r>
              <a:rPr lang="en-US" sz="2800"/>
              <a:t>: Time-Dispersion =&gt; Frequency Selectivity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The impulse response of the channel is correlated in the time-domain (sum of “echoes”)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Manifests as a power-delay profile, dispersion in channel autocorrelation function A(</a:t>
            </a:r>
            <a:r>
              <a:rPr lang="en-US" sz="1600">
                <a:sym typeface="Symbol" pitchFamily="18" charset="2"/>
              </a:rPr>
              <a:t>)</a:t>
            </a:r>
          </a:p>
          <a:p>
            <a:pPr>
              <a:lnSpc>
                <a:spcPct val="80000"/>
              </a:lnSpc>
            </a:pPr>
            <a:r>
              <a:rPr lang="en-US" sz="1600"/>
              <a:t>Equivalent to “selectivity” or “deep fades” in the frequency domain</a:t>
            </a:r>
          </a:p>
          <a:p>
            <a:pPr>
              <a:lnSpc>
                <a:spcPct val="80000"/>
              </a:lnSpc>
            </a:pPr>
            <a:r>
              <a:rPr lang="en-US" sz="1600" b="1" u="sng">
                <a:sym typeface="Symbol" pitchFamily="18" charset="2"/>
              </a:rPr>
              <a:t>Delay spread</a:t>
            </a:r>
            <a:r>
              <a:rPr lang="en-US" sz="1600" b="1">
                <a:sym typeface="Symbol" pitchFamily="18" charset="2"/>
              </a:rPr>
              <a:t>:</a:t>
            </a:r>
            <a:r>
              <a:rPr lang="en-US" sz="1600">
                <a:sym typeface="Symbol" pitchFamily="18" charset="2"/>
              </a:rPr>
              <a:t>  ~ </a:t>
            </a:r>
            <a:r>
              <a:rPr lang="en-US" sz="1600" b="1" i="1">
                <a:sym typeface="Symbol" pitchFamily="18" charset="2"/>
              </a:rPr>
              <a:t>50ns (indoor) – 1s (outdoor/cellular).</a:t>
            </a:r>
            <a:r>
              <a:rPr lang="en-US" sz="16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600" b="1" u="sng">
                <a:sym typeface="Symbol" pitchFamily="18" charset="2"/>
              </a:rPr>
              <a:t>Coherence Bandwidth</a:t>
            </a:r>
            <a:r>
              <a:rPr lang="en-US" sz="1600">
                <a:sym typeface="Symbol" pitchFamily="18" charset="2"/>
              </a:rPr>
              <a:t>: Bc = </a:t>
            </a:r>
            <a:r>
              <a:rPr lang="en-US" sz="1600" i="1">
                <a:sym typeface="Symbol" pitchFamily="18" charset="2"/>
              </a:rPr>
              <a:t>500kHz (outdoor/cellular) – 20MHz (indoor)</a:t>
            </a:r>
          </a:p>
          <a:p>
            <a:pPr>
              <a:lnSpc>
                <a:spcPct val="80000"/>
              </a:lnSpc>
            </a:pPr>
            <a:r>
              <a:rPr lang="en-US" sz="1600" u="sng">
                <a:sym typeface="Symbol" pitchFamily="18" charset="2"/>
              </a:rPr>
              <a:t>Implications</a:t>
            </a:r>
            <a:r>
              <a:rPr lang="en-US" sz="1600">
                <a:sym typeface="Symbol" pitchFamily="18" charset="2"/>
              </a:rPr>
              <a:t>: High data rate: symbol smears onto the adjacent ones (ISI). 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 cstate="print"/>
          <a:srcRect t="51688"/>
          <a:stretch>
            <a:fillRect/>
          </a:stretch>
        </p:blipFill>
        <p:spPr bwMode="auto">
          <a:xfrm>
            <a:off x="1219200" y="3048000"/>
            <a:ext cx="70167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9029" name="Group 5"/>
          <p:cNvGrpSpPr>
            <a:grpSpLocks/>
          </p:cNvGrpSpPr>
          <p:nvPr/>
        </p:nvGrpSpPr>
        <p:grpSpPr bwMode="auto">
          <a:xfrm>
            <a:off x="457200" y="5867400"/>
            <a:ext cx="8286750" cy="546100"/>
            <a:chOff x="432" y="4032"/>
            <a:chExt cx="5220" cy="344"/>
          </a:xfrm>
        </p:grpSpPr>
        <p:pic>
          <p:nvPicPr>
            <p:cNvPr id="129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t="32944"/>
            <a:stretch>
              <a:fillRect/>
            </a:stretch>
          </p:blipFill>
          <p:spPr bwMode="auto">
            <a:xfrm>
              <a:off x="432" y="4032"/>
              <a:ext cx="522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432" y="4032"/>
              <a:ext cx="1776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7162800" y="2895600"/>
            <a:ext cx="1524000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Multipath effects</a:t>
            </a:r>
          </a:p>
          <a:p>
            <a:r>
              <a:rPr lang="en-US"/>
              <a:t> ~ O(1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38200"/>
          </a:xfrm>
        </p:spPr>
        <p:txBody>
          <a:bodyPr/>
          <a:lstStyle/>
          <a:p>
            <a:r>
              <a:rPr lang="en-US" sz="2800" u="sng"/>
              <a:t>#3:</a:t>
            </a:r>
            <a:r>
              <a:rPr lang="en-US" sz="2800"/>
              <a:t> Doppler: Time-varying Non-Stationary Channel. 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6772275" cy="2163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grpSp>
        <p:nvGrpSpPr>
          <p:cNvPr id="131080" name="Group 8"/>
          <p:cNvGrpSpPr>
            <a:grpSpLocks/>
          </p:cNvGrpSpPr>
          <p:nvPr/>
        </p:nvGrpSpPr>
        <p:grpSpPr bwMode="auto">
          <a:xfrm>
            <a:off x="1066800" y="3657600"/>
            <a:ext cx="7367588" cy="2895600"/>
            <a:chOff x="672" y="2304"/>
            <a:chExt cx="4641" cy="1824"/>
          </a:xfrm>
        </p:grpSpPr>
        <p:pic>
          <p:nvPicPr>
            <p:cNvPr id="13107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3479" t="1604" r="1740" b="22089"/>
            <a:stretch>
              <a:fillRect/>
            </a:stretch>
          </p:blipFill>
          <p:spPr bwMode="auto">
            <a:xfrm>
              <a:off x="672" y="2304"/>
              <a:ext cx="4176" cy="18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31079" name="Text Box 7"/>
            <p:cNvSpPr txBox="1">
              <a:spLocks noChangeArrowheads="1"/>
            </p:cNvSpPr>
            <p:nvPr/>
          </p:nvSpPr>
          <p:spPr bwMode="auto">
            <a:xfrm>
              <a:off x="3744" y="2352"/>
              <a:ext cx="1569" cy="5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Set of multipaths </a:t>
              </a:r>
            </a:p>
            <a:p>
              <a:r>
                <a:rPr lang="en-US"/>
                <a:t>changes ~ O(5 ms)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/>
              <a:t>Doppler</a:t>
            </a:r>
            <a:r>
              <a:rPr lang="en-US" sz="2800"/>
              <a:t>: Dispersion (Frequency) =&gt; Time-Selectivity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83587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The doppler power spectrum shows dispersion/flatness ~ doppler spread (100-200 Hz for vehicular speeds) </a:t>
            </a:r>
            <a:endParaRPr lang="en-US" sz="160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1600"/>
              <a:t>Equivalent to “selectivity” or “deep fades” in the time domain correlation envelope. 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Each envelope point in time-domain is drawn from Rayleigh distribution. But because of Doppler, it is not IID, but correlated for a time period ~ Tc (correlation time). </a:t>
            </a:r>
          </a:p>
          <a:p>
            <a:pPr>
              <a:lnSpc>
                <a:spcPct val="80000"/>
              </a:lnSpc>
            </a:pPr>
            <a:r>
              <a:rPr lang="en-US" sz="1600" b="1" u="sng">
                <a:sym typeface="Symbol" pitchFamily="18" charset="2"/>
              </a:rPr>
              <a:t>Doppler Spread</a:t>
            </a:r>
            <a:r>
              <a:rPr lang="en-US" sz="1600" b="1">
                <a:sym typeface="Symbol" pitchFamily="18" charset="2"/>
              </a:rPr>
              <a:t>:</a:t>
            </a:r>
            <a:r>
              <a:rPr lang="en-US" sz="1600">
                <a:sym typeface="Symbol" pitchFamily="18" charset="2"/>
              </a:rPr>
              <a:t> Ds ~ 100 Hz (vehicular speeds @ 1GHz) </a:t>
            </a:r>
          </a:p>
          <a:p>
            <a:pPr>
              <a:lnSpc>
                <a:spcPct val="80000"/>
              </a:lnSpc>
            </a:pPr>
            <a:r>
              <a:rPr lang="en-US" sz="1600" b="1" u="sng">
                <a:sym typeface="Symbol" pitchFamily="18" charset="2"/>
              </a:rPr>
              <a:t>Coherence Time</a:t>
            </a:r>
            <a:r>
              <a:rPr lang="en-US" sz="1600">
                <a:sym typeface="Symbol" pitchFamily="18" charset="2"/>
              </a:rPr>
              <a:t>: Tc = 2.5-5ms.</a:t>
            </a:r>
          </a:p>
          <a:p>
            <a:pPr>
              <a:lnSpc>
                <a:spcPct val="80000"/>
              </a:lnSpc>
            </a:pPr>
            <a:r>
              <a:rPr lang="en-US" sz="1600">
                <a:sym typeface="Symbol" pitchFamily="18" charset="2"/>
              </a:rPr>
              <a:t>Implications: A deep fade on a tone can persist for 2.5-5 ms! Closed-loop estimation is valid only for 2.5-5 ms. </a:t>
            </a:r>
          </a:p>
          <a:p>
            <a:pPr>
              <a:lnSpc>
                <a:spcPct val="80000"/>
              </a:lnSpc>
            </a:pPr>
            <a:endParaRPr lang="en-US" sz="1200"/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400050" y="3389313"/>
            <a:ext cx="8286750" cy="3163887"/>
            <a:chOff x="384" y="1248"/>
            <a:chExt cx="5220" cy="1993"/>
          </a:xfrm>
        </p:grpSpPr>
        <p:pic>
          <p:nvPicPr>
            <p:cNvPr id="13005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171" t="2794" r="7692" b="49709"/>
            <a:stretch>
              <a:fillRect/>
            </a:stretch>
          </p:blipFill>
          <p:spPr bwMode="auto">
            <a:xfrm>
              <a:off x="1008" y="1248"/>
              <a:ext cx="3984" cy="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0056" name="Group 8"/>
            <p:cNvGrpSpPr>
              <a:grpSpLocks/>
            </p:cNvGrpSpPr>
            <p:nvPr/>
          </p:nvGrpSpPr>
          <p:grpSpPr bwMode="auto">
            <a:xfrm>
              <a:off x="384" y="2880"/>
              <a:ext cx="5220" cy="361"/>
              <a:chOff x="384" y="2880"/>
              <a:chExt cx="5220" cy="361"/>
            </a:xfrm>
          </p:grpSpPr>
          <p:pic>
            <p:nvPicPr>
              <p:cNvPr id="130054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b="29630"/>
              <a:stretch>
                <a:fillRect/>
              </a:stretch>
            </p:blipFill>
            <p:spPr bwMode="auto">
              <a:xfrm>
                <a:off x="384" y="2880"/>
                <a:ext cx="5220" cy="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30055" name="Rectangle 7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37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838200"/>
          </a:xfrm>
        </p:spPr>
        <p:txBody>
          <a:bodyPr/>
          <a:lstStyle/>
          <a:p>
            <a:r>
              <a:rPr lang="en-US" sz="2400" u="sng"/>
              <a:t>Fading Summary</a:t>
            </a:r>
            <a:r>
              <a:rPr lang="en-US" sz="2400"/>
              <a:t>: Time-Varying Channel Impulse Response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724400"/>
            <a:ext cx="8307388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u="sng"/>
              <a:t>#1:</a:t>
            </a:r>
            <a:r>
              <a:rPr lang="en-US" sz="1600"/>
              <a:t> At each tap, channel gain |h| is a Rayleigh distributed </a:t>
            </a:r>
            <a:r>
              <a:rPr lang="en-US" sz="1600" i="1"/>
              <a:t>r.v..</a:t>
            </a:r>
            <a:r>
              <a:rPr lang="en-US" sz="1600"/>
              <a:t> The random </a:t>
            </a:r>
            <a:r>
              <a:rPr lang="en-US" sz="1600" i="1"/>
              <a:t>process</a:t>
            </a:r>
            <a:r>
              <a:rPr lang="en-US" sz="1600"/>
              <a:t> is </a:t>
            </a:r>
            <a:r>
              <a:rPr lang="en-US" sz="1600" u="sng"/>
              <a:t>not</a:t>
            </a:r>
            <a:r>
              <a:rPr lang="en-US" sz="1600"/>
              <a:t> IID.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600" b="1" u="sng"/>
              <a:t>#2:</a:t>
            </a:r>
            <a:r>
              <a:rPr lang="en-US" sz="1600"/>
              <a:t> Response spreads out in the time-domain (</a:t>
            </a:r>
            <a:r>
              <a:rPr lang="en-US" sz="1600">
                <a:sym typeface="Symbol" pitchFamily="18" charset="2"/>
              </a:rPr>
              <a:t></a:t>
            </a:r>
            <a:r>
              <a:rPr lang="en-US" sz="1600"/>
              <a:t>), leading to inter-symbol interference and deep fades in the frequency domain: “</a:t>
            </a:r>
            <a:r>
              <a:rPr lang="en-US" sz="1600" b="1" i="1"/>
              <a:t>frequency-selectivity</a:t>
            </a:r>
            <a:r>
              <a:rPr lang="en-US" sz="1600"/>
              <a:t>” caused by </a:t>
            </a:r>
            <a:r>
              <a:rPr lang="en-US" sz="1600" u="sng"/>
              <a:t>multi-path fading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600" b="1" u="sng"/>
              <a:t>#3:</a:t>
            </a:r>
            <a:r>
              <a:rPr lang="en-US" sz="1600"/>
              <a:t> Response completely vanish (deep fade) for certain values of t: “</a:t>
            </a:r>
            <a:r>
              <a:rPr lang="en-US" sz="1600" b="1" i="1"/>
              <a:t>Time-selectivity</a:t>
            </a:r>
            <a:r>
              <a:rPr lang="en-US" sz="1600"/>
              <a:t>” caused by </a:t>
            </a:r>
            <a:r>
              <a:rPr lang="en-US" sz="1600" u="sng"/>
              <a:t>doppler effects</a:t>
            </a:r>
            <a:r>
              <a:rPr lang="en-US" sz="1600"/>
              <a:t> (frequency-domain dispersion/spreading)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 cstate="print"/>
          <a:srcRect l="3479" t="1604" r="1740"/>
          <a:stretch>
            <a:fillRect/>
          </a:stretch>
        </p:blipFill>
        <p:spPr bwMode="auto">
          <a:xfrm>
            <a:off x="1219200" y="914400"/>
            <a:ext cx="6629400" cy="3733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Dispersion-Selectivity Duality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85800" y="1077913"/>
            <a:ext cx="7956550" cy="5180012"/>
            <a:chOff x="432" y="679"/>
            <a:chExt cx="5012" cy="3263"/>
          </a:xfrm>
        </p:grpSpPr>
        <p:pic>
          <p:nvPicPr>
            <p:cNvPr id="1208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5" y="679"/>
              <a:ext cx="3789" cy="2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083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600"/>
              <a:ext cx="5012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838200"/>
          </a:xfrm>
        </p:spPr>
        <p:txBody>
          <a:bodyPr/>
          <a:lstStyle/>
          <a:p>
            <a:r>
              <a:rPr lang="en-US"/>
              <a:t>Dispersion-Selectivity Duality (Contd)</a:t>
            </a:r>
          </a:p>
        </p:txBody>
      </p:sp>
      <p:grpSp>
        <p:nvGrpSpPr>
          <p:cNvPr id="119814" name="Group 6"/>
          <p:cNvGrpSpPr>
            <a:grpSpLocks/>
          </p:cNvGrpSpPr>
          <p:nvPr/>
        </p:nvGrpSpPr>
        <p:grpSpPr bwMode="auto">
          <a:xfrm>
            <a:off x="685800" y="838200"/>
            <a:ext cx="8286750" cy="6032500"/>
            <a:chOff x="432" y="697"/>
            <a:chExt cx="5220" cy="3800"/>
          </a:xfrm>
        </p:grpSpPr>
        <p:pic>
          <p:nvPicPr>
            <p:cNvPr id="1198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697"/>
              <a:ext cx="4420" cy="3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981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" y="3984"/>
              <a:ext cx="5220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5943600" y="1600200"/>
            <a:ext cx="1219200" cy="9144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5638800" y="3581400"/>
            <a:ext cx="1219200" cy="9144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3200400" y="6324600"/>
            <a:ext cx="5105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>
            <a:off x="4800600" y="6629400"/>
            <a:ext cx="2590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Fading: Jargon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u="sng"/>
              <a:t>Flat fading</a:t>
            </a:r>
            <a:r>
              <a:rPr lang="en-US" sz="2400"/>
              <a:t>: no multipath ISI effects.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Eg: </a:t>
            </a:r>
            <a:r>
              <a:rPr lang="en-US" sz="2400" u="sng"/>
              <a:t>narrowband</a:t>
            </a:r>
            <a:r>
              <a:rPr lang="en-US" sz="2400"/>
              <a:t>, indoors</a:t>
            </a:r>
          </a:p>
          <a:p>
            <a:pPr>
              <a:lnSpc>
                <a:spcPct val="90000"/>
              </a:lnSpc>
            </a:pPr>
            <a:r>
              <a:rPr lang="en-US" sz="2400" b="1" u="sng"/>
              <a:t>Frequency-selective fading:</a:t>
            </a:r>
            <a:r>
              <a:rPr lang="en-US" sz="2400"/>
              <a:t> multipath ISI effects.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Eg: </a:t>
            </a:r>
            <a:r>
              <a:rPr lang="en-US" sz="2400" u="sng"/>
              <a:t>broadband</a:t>
            </a:r>
            <a:r>
              <a:rPr lang="en-US" sz="2400"/>
              <a:t>, outdoor.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 u="sng"/>
              <a:t>Slow fading:</a:t>
            </a:r>
            <a:r>
              <a:rPr lang="en-US" sz="2400"/>
              <a:t> no doppler effects.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Eg: indoor Wifi home networking</a:t>
            </a:r>
          </a:p>
          <a:p>
            <a:pPr>
              <a:lnSpc>
                <a:spcPct val="90000"/>
              </a:lnSpc>
            </a:pPr>
            <a:r>
              <a:rPr lang="en-US" sz="2400" b="1" u="sng"/>
              <a:t>Fast Fading:</a:t>
            </a:r>
            <a:r>
              <a:rPr lang="en-US" sz="2400"/>
              <a:t> doppler effects, time-selective channel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Eg: cellular, vehicular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Broadband cellular + vehicular =&gt; Fast + frequency-selective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4200"/>
            <a:ext cx="8305800" cy="838200"/>
          </a:xfrm>
        </p:spPr>
        <p:txBody>
          <a:bodyPr/>
          <a:lstStyle/>
          <a:p>
            <a:r>
              <a:rPr lang="en-US" sz="3200"/>
              <a:t>Effect of Fading on </a:t>
            </a:r>
            <a:br>
              <a:rPr lang="en-US" sz="3200"/>
            </a:br>
            <a:r>
              <a:rPr lang="en-US" sz="3200"/>
              <a:t>Communication System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Rayleigh Fading Example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4419600"/>
            <a:ext cx="8307387" cy="1685925"/>
          </a:xfrm>
        </p:spPr>
        <p:txBody>
          <a:bodyPr/>
          <a:lstStyle/>
          <a:p>
            <a:r>
              <a:rPr lang="en-US" sz="2400"/>
              <a:t>Non-trivial (1%) probability of </a:t>
            </a:r>
            <a:r>
              <a:rPr lang="en-US" sz="2400" b="1" i="1" u="sng"/>
              <a:t>very</a:t>
            </a:r>
            <a:r>
              <a:rPr lang="en-US" sz="2400"/>
              <a:t> deep fades. </a:t>
            </a:r>
          </a:p>
          <a:p>
            <a:r>
              <a:rPr lang="en-US" sz="2400"/>
              <a:t>These very deep fades occur often enough to </a:t>
            </a:r>
            <a:r>
              <a:rPr lang="en-US" sz="2400" b="1" i="1" u="sng"/>
              <a:t>dominate</a:t>
            </a:r>
            <a:r>
              <a:rPr lang="en-US" sz="2400"/>
              <a:t> system performance</a:t>
            </a:r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25" y="2519363"/>
            <a:ext cx="9240838" cy="1817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38200"/>
          </a:xfrm>
        </p:spPr>
        <p:txBody>
          <a:bodyPr/>
          <a:lstStyle/>
          <a:p>
            <a:r>
              <a:rPr lang="en-US" sz="3200" u="sng"/>
              <a:t>Small-Scale Fading:</a:t>
            </a:r>
            <a:r>
              <a:rPr lang="en-US" sz="3200"/>
              <a:t> Multipath (frequency domain) &amp; Mobility (time-domain)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4876800"/>
            <a:ext cx="82454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Channel varies at two spatial scales: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  * </a:t>
            </a:r>
            <a:r>
              <a:rPr lang="en-US" sz="1800" b="1" u="sng">
                <a:latin typeface="Arial" pitchFamily="34" charset="0"/>
                <a:cs typeface="Arial" pitchFamily="34" charset="0"/>
              </a:rPr>
              <a:t>Large scale fading:</a:t>
            </a:r>
            <a:r>
              <a:rPr lang="en-US" sz="1800">
                <a:latin typeface="Arial" pitchFamily="34" charset="0"/>
                <a:cs typeface="Arial" pitchFamily="34" charset="0"/>
              </a:rPr>
              <a:t> path loss, shadowing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  * </a:t>
            </a:r>
            <a:r>
              <a:rPr lang="en-US" sz="1800" b="1" u="sng">
                <a:latin typeface="Arial" pitchFamily="34" charset="0"/>
                <a:cs typeface="Arial" pitchFamily="34" charset="0"/>
              </a:rPr>
              <a:t>Small scale fading: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	Multi-path fading (frequency selectivity, coherence b/w, ~500kHz), </a:t>
            </a:r>
          </a:p>
          <a:p>
            <a:pPr eaLnBrk="1" hangingPunct="1"/>
            <a:r>
              <a:rPr lang="en-US" sz="1800">
                <a:latin typeface="Arial" pitchFamily="34" charset="0"/>
                <a:cs typeface="Arial" pitchFamily="34" charset="0"/>
              </a:rPr>
              <a:t>	Doppler (time-selectivity, coherence time, ~2.5ms)</a:t>
            </a:r>
          </a:p>
        </p:txBody>
      </p:sp>
      <p:pic>
        <p:nvPicPr>
          <p:cNvPr id="49156" name="Picture 4" descr="2_fig1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9413" y="1452563"/>
            <a:ext cx="8307387" cy="33718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Rayleigh Fading (Fade Duration Example)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437688" cy="3332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371600"/>
            <a:ext cx="2954338" cy="1085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286000"/>
            <a:ext cx="1736725" cy="43656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733800" y="1752600"/>
            <a:ext cx="237966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</a:t>
            </a:r>
            <a:r>
              <a:rPr lang="en-US" sz="1800" baseline="-25000"/>
              <a:t>z</a:t>
            </a:r>
            <a:r>
              <a:rPr lang="en-US" sz="1800"/>
              <a:t>: Level Crossing Rate</a:t>
            </a:r>
          </a:p>
        </p:txBody>
      </p:sp>
      <p:pic>
        <p:nvPicPr>
          <p:cNvPr id="17613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752600"/>
            <a:ext cx="3048000" cy="13604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2590800"/>
            <a:ext cx="1538288" cy="757238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4191000" y="6119813"/>
            <a:ext cx="50228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sng">
                <a:solidFill>
                  <a:schemeClr val="accent1"/>
                </a:solidFill>
              </a:rPr>
              <a:t>Faster motion &amp; doppler better (get out of fades)!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r>
              <a:rPr lang="en-US" sz="2800"/>
              <a:t>Power Delay Profile =&gt; Inter-Symbol interference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307388" cy="542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Higher bandwidth =&gt; higher symbol rate, and smaller time per-symbol</a:t>
            </a:r>
          </a:p>
          <a:p>
            <a:pPr>
              <a:lnSpc>
                <a:spcPct val="80000"/>
              </a:lnSpc>
            </a:pPr>
            <a:r>
              <a:rPr lang="en-US" sz="1600"/>
              <a:t>Lower symbol rate, more time, energy per-symbol</a:t>
            </a:r>
          </a:p>
          <a:p>
            <a:pPr>
              <a:lnSpc>
                <a:spcPct val="80000"/>
              </a:lnSpc>
            </a:pPr>
            <a:r>
              <a:rPr lang="en-US" sz="1600"/>
              <a:t>If the delay spread is longer than the symbol-duration, symbols will “smear” onto adjacent symbols and cause symbol errors</a:t>
            </a:r>
          </a:p>
        </p:txBody>
      </p:sp>
      <p:grpSp>
        <p:nvGrpSpPr>
          <p:cNvPr id="127050" name="Group 74"/>
          <p:cNvGrpSpPr>
            <a:grpSpLocks/>
          </p:cNvGrpSpPr>
          <p:nvPr/>
        </p:nvGrpSpPr>
        <p:grpSpPr bwMode="auto">
          <a:xfrm>
            <a:off x="2895600" y="1752600"/>
            <a:ext cx="5867400" cy="1143000"/>
            <a:chOff x="3302" y="1104"/>
            <a:chExt cx="2074" cy="720"/>
          </a:xfrm>
        </p:grpSpPr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 flipV="1">
              <a:off x="3302" y="1104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Line 18"/>
            <p:cNvSpPr>
              <a:spLocks noChangeShapeType="1"/>
            </p:cNvSpPr>
            <p:nvPr/>
          </p:nvSpPr>
          <p:spPr bwMode="auto">
            <a:xfrm rot="16200000" flipV="1">
              <a:off x="3648" y="758"/>
              <a:ext cx="0" cy="6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5" name="Line 19"/>
            <p:cNvSpPr>
              <a:spLocks noChangeShapeType="1"/>
            </p:cNvSpPr>
            <p:nvPr/>
          </p:nvSpPr>
          <p:spPr bwMode="auto">
            <a:xfrm flipV="1">
              <a:off x="3994" y="1104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 rot="16200000" flipV="1">
              <a:off x="4340" y="1478"/>
              <a:ext cx="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7" name="Line 21"/>
            <p:cNvSpPr>
              <a:spLocks noChangeShapeType="1"/>
            </p:cNvSpPr>
            <p:nvPr/>
          </p:nvSpPr>
          <p:spPr bwMode="auto">
            <a:xfrm flipV="1">
              <a:off x="4685" y="1104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8" name="Line 22"/>
            <p:cNvSpPr>
              <a:spLocks noChangeShapeType="1"/>
            </p:cNvSpPr>
            <p:nvPr/>
          </p:nvSpPr>
          <p:spPr bwMode="auto">
            <a:xfrm rot="16200000" flipV="1">
              <a:off x="5031" y="758"/>
              <a:ext cx="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049" name="Group 73"/>
          <p:cNvGrpSpPr>
            <a:grpSpLocks/>
          </p:cNvGrpSpPr>
          <p:nvPr/>
        </p:nvGrpSpPr>
        <p:grpSpPr bwMode="auto">
          <a:xfrm>
            <a:off x="914400" y="1676400"/>
            <a:ext cx="1143000" cy="1143000"/>
            <a:chOff x="576" y="1056"/>
            <a:chExt cx="720" cy="720"/>
          </a:xfrm>
        </p:grpSpPr>
        <p:sp>
          <p:nvSpPr>
            <p:cNvPr id="126982" name="Line 6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 rot="16200000" flipV="1">
              <a:off x="696" y="93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 flipV="1">
              <a:off x="816" y="105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 rot="16200000" flipV="1">
              <a:off x="936" y="16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 flipV="1">
              <a:off x="1056" y="105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 rot="16200000" flipV="1">
              <a:off x="1176" y="93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52" name="AutoShape 76"/>
          <p:cNvSpPr>
            <a:spLocks/>
          </p:cNvSpPr>
          <p:nvPr/>
        </p:nvSpPr>
        <p:spPr bwMode="auto">
          <a:xfrm rot="16200000" flipV="1">
            <a:off x="1008063" y="1312862"/>
            <a:ext cx="152400" cy="422275"/>
          </a:xfrm>
          <a:prstGeom prst="rightBrace">
            <a:avLst>
              <a:gd name="adj1" fmla="val 2309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53" name="Text Box 77"/>
          <p:cNvSpPr txBox="1">
            <a:spLocks noChangeArrowheads="1"/>
          </p:cNvSpPr>
          <p:nvPr/>
        </p:nvSpPr>
        <p:spPr bwMode="auto">
          <a:xfrm>
            <a:off x="762000" y="990600"/>
            <a:ext cx="800100" cy="517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Symbol </a:t>
            </a:r>
          </a:p>
          <a:p>
            <a:pPr algn="ctr"/>
            <a:r>
              <a:rPr lang="en-US" sz="1400" b="1"/>
              <a:t>Time</a:t>
            </a:r>
          </a:p>
        </p:txBody>
      </p:sp>
      <p:sp>
        <p:nvSpPr>
          <p:cNvPr id="127054" name="AutoShape 78"/>
          <p:cNvSpPr>
            <a:spLocks/>
          </p:cNvSpPr>
          <p:nvPr/>
        </p:nvSpPr>
        <p:spPr bwMode="auto">
          <a:xfrm rot="16200000" flipV="1">
            <a:off x="3751263" y="550862"/>
            <a:ext cx="152400" cy="1946275"/>
          </a:xfrm>
          <a:prstGeom prst="rightBrace">
            <a:avLst>
              <a:gd name="adj1" fmla="val 1064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055" name="Text Box 79"/>
          <p:cNvSpPr txBox="1">
            <a:spLocks noChangeArrowheads="1"/>
          </p:cNvSpPr>
          <p:nvPr/>
        </p:nvSpPr>
        <p:spPr bwMode="auto">
          <a:xfrm>
            <a:off x="3224213" y="1066800"/>
            <a:ext cx="1195387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Symbol Time</a:t>
            </a:r>
          </a:p>
        </p:txBody>
      </p:sp>
      <p:grpSp>
        <p:nvGrpSpPr>
          <p:cNvPr id="127080" name="Group 104"/>
          <p:cNvGrpSpPr>
            <a:grpSpLocks/>
          </p:cNvGrpSpPr>
          <p:nvPr/>
        </p:nvGrpSpPr>
        <p:grpSpPr bwMode="auto">
          <a:xfrm>
            <a:off x="533400" y="3962400"/>
            <a:ext cx="7831138" cy="2390775"/>
            <a:chOff x="336" y="2496"/>
            <a:chExt cx="4933" cy="1506"/>
          </a:xfrm>
        </p:grpSpPr>
        <p:grpSp>
          <p:nvGrpSpPr>
            <p:cNvPr id="127043" name="Group 67"/>
            <p:cNvGrpSpPr>
              <a:grpSpLocks/>
            </p:cNvGrpSpPr>
            <p:nvPr/>
          </p:nvGrpSpPr>
          <p:grpSpPr bwMode="auto">
            <a:xfrm>
              <a:off x="336" y="2544"/>
              <a:ext cx="1238" cy="877"/>
              <a:chOff x="528" y="2496"/>
              <a:chExt cx="1238" cy="877"/>
            </a:xfrm>
          </p:grpSpPr>
          <p:sp>
            <p:nvSpPr>
              <p:cNvPr id="127017" name="Line 41"/>
              <p:cNvSpPr>
                <a:spLocks noChangeShapeType="1"/>
              </p:cNvSpPr>
              <p:nvPr/>
            </p:nvSpPr>
            <p:spPr bwMode="auto">
              <a:xfrm flipV="1">
                <a:off x="1056" y="2875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Rectangle 42"/>
              <p:cNvSpPr>
                <a:spLocks noChangeArrowheads="1"/>
              </p:cNvSpPr>
              <p:nvPr/>
            </p:nvSpPr>
            <p:spPr bwMode="auto">
              <a:xfrm>
                <a:off x="960" y="2706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path-2</a:t>
                </a:r>
              </a:p>
            </p:txBody>
          </p:sp>
          <p:sp>
            <p:nvSpPr>
              <p:cNvPr id="127024" name="Line 48"/>
              <p:cNvSpPr>
                <a:spLocks noChangeShapeType="1"/>
              </p:cNvSpPr>
              <p:nvPr/>
            </p:nvSpPr>
            <p:spPr bwMode="auto">
              <a:xfrm flipV="1">
                <a:off x="1248" y="2875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5" name="Rectangle 49"/>
              <p:cNvSpPr>
                <a:spLocks noChangeArrowheads="1"/>
              </p:cNvSpPr>
              <p:nvPr/>
            </p:nvSpPr>
            <p:spPr bwMode="auto">
              <a:xfrm>
                <a:off x="1250" y="2850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path-3</a:t>
                </a:r>
              </a:p>
            </p:txBody>
          </p:sp>
          <p:sp>
            <p:nvSpPr>
              <p:cNvPr id="127031" name="Line 55"/>
              <p:cNvSpPr>
                <a:spLocks noChangeShapeType="1"/>
              </p:cNvSpPr>
              <p:nvPr/>
            </p:nvSpPr>
            <p:spPr bwMode="auto">
              <a:xfrm flipV="1">
                <a:off x="905" y="2683"/>
                <a:ext cx="0" cy="4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32" name="Rectangle 56"/>
              <p:cNvSpPr>
                <a:spLocks noChangeArrowheads="1"/>
              </p:cNvSpPr>
              <p:nvPr/>
            </p:nvSpPr>
            <p:spPr bwMode="auto">
              <a:xfrm>
                <a:off x="752" y="2562"/>
                <a:ext cx="430" cy="1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1" hangingPunct="1"/>
                <a:r>
                  <a:rPr kumimoji="1" lang="en-US" altLang="ja-JP" sz="1400">
                    <a:latin typeface="Arial" pitchFamily="34" charset="0"/>
                    <a:ea typeface="MS Gothic" pitchFamily="49" charset="-128"/>
                  </a:rPr>
                  <a:t>path-1</a:t>
                </a:r>
              </a:p>
            </p:txBody>
          </p:sp>
          <p:grpSp>
            <p:nvGrpSpPr>
              <p:cNvPr id="127037" name="Group 61"/>
              <p:cNvGrpSpPr>
                <a:grpSpLocks/>
              </p:cNvGrpSpPr>
              <p:nvPr/>
            </p:nvGrpSpPr>
            <p:grpSpPr bwMode="auto">
              <a:xfrm>
                <a:off x="528" y="2496"/>
                <a:ext cx="1238" cy="877"/>
                <a:chOff x="3903" y="932"/>
                <a:chExt cx="1238" cy="877"/>
              </a:xfrm>
            </p:grpSpPr>
            <p:sp>
              <p:nvSpPr>
                <p:cNvPr id="127038" name="Rectangle 62"/>
                <p:cNvSpPr>
                  <a:spLocks noChangeArrowheads="1"/>
                </p:cNvSpPr>
                <p:nvPr/>
              </p:nvSpPr>
              <p:spPr bwMode="auto">
                <a:xfrm>
                  <a:off x="4559" y="1638"/>
                  <a:ext cx="582" cy="1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1" hangingPunct="1"/>
                  <a:r>
                    <a:rPr kumimoji="1" lang="en-US" altLang="ja-JP" sz="1200">
                      <a:solidFill>
                        <a:schemeClr val="bg2"/>
                      </a:solidFill>
                      <a:latin typeface="Arial" pitchFamily="34" charset="0"/>
                      <a:ea typeface="MS Gothic" pitchFamily="49" charset="-128"/>
                    </a:rPr>
                    <a:t>Path Delay</a:t>
                  </a:r>
                </a:p>
              </p:txBody>
            </p:sp>
            <p:sp>
              <p:nvSpPr>
                <p:cNvPr id="127039" name="Rectangle 63"/>
                <p:cNvSpPr>
                  <a:spLocks noChangeArrowheads="1"/>
                </p:cNvSpPr>
                <p:nvPr/>
              </p:nvSpPr>
              <p:spPr bwMode="auto">
                <a:xfrm rot="16200000">
                  <a:off x="3796" y="1065"/>
                  <a:ext cx="385" cy="1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defTabSz="762000" eaLnBrk="1" hangingPunct="1"/>
                  <a:r>
                    <a:rPr kumimoji="1" lang="en-US" altLang="ja-JP" sz="1200">
                      <a:solidFill>
                        <a:schemeClr val="bg2"/>
                      </a:solidFill>
                      <a:latin typeface="Arial" pitchFamily="34" charset="0"/>
                      <a:ea typeface="MS Gothic" pitchFamily="49" charset="-128"/>
                    </a:rPr>
                    <a:t>Power</a:t>
                  </a:r>
                </a:p>
              </p:txBody>
            </p:sp>
            <p:sp>
              <p:nvSpPr>
                <p:cNvPr id="127040" name="Line 64"/>
                <p:cNvSpPr>
                  <a:spLocks noChangeShapeType="1"/>
                </p:cNvSpPr>
                <p:nvPr/>
              </p:nvSpPr>
              <p:spPr bwMode="auto">
                <a:xfrm>
                  <a:off x="4044" y="1608"/>
                  <a:ext cx="952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4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088" y="932"/>
                  <a:ext cx="0" cy="72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7044" name="AutoShape 68"/>
            <p:cNvSpPr>
              <a:spLocks/>
            </p:cNvSpPr>
            <p:nvPr/>
          </p:nvSpPr>
          <p:spPr bwMode="auto">
            <a:xfrm rot="5400000">
              <a:off x="840" y="319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602" y="3456"/>
              <a:ext cx="742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Delay spread</a:t>
              </a:r>
            </a:p>
            <a:p>
              <a:pPr algn="ctr"/>
              <a:r>
                <a:rPr lang="en-US" sz="1400" b="1" u="sng"/>
                <a:t>~ 1 </a:t>
              </a:r>
              <a:r>
                <a:rPr lang="en-US" sz="1400" b="1" u="sng">
                  <a:sym typeface="Symbol" pitchFamily="18" charset="2"/>
                </a:rPr>
                <a:t>s</a:t>
              </a:r>
            </a:p>
          </p:txBody>
        </p:sp>
        <p:sp>
          <p:nvSpPr>
            <p:cNvPr id="127057" name="Line 81"/>
            <p:cNvSpPr>
              <a:spLocks noChangeShapeType="1"/>
            </p:cNvSpPr>
            <p:nvPr/>
          </p:nvSpPr>
          <p:spPr bwMode="auto">
            <a:xfrm flipV="1">
              <a:off x="1728" y="249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58" name="Line 82"/>
            <p:cNvSpPr>
              <a:spLocks noChangeShapeType="1"/>
            </p:cNvSpPr>
            <p:nvPr/>
          </p:nvSpPr>
          <p:spPr bwMode="auto">
            <a:xfrm rot="16200000" flipV="1">
              <a:off x="1848" y="237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59" name="Line 83"/>
            <p:cNvSpPr>
              <a:spLocks noChangeShapeType="1"/>
            </p:cNvSpPr>
            <p:nvPr/>
          </p:nvSpPr>
          <p:spPr bwMode="auto">
            <a:xfrm flipV="1">
              <a:off x="1968" y="249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0" name="Line 84"/>
            <p:cNvSpPr>
              <a:spLocks noChangeShapeType="1"/>
            </p:cNvSpPr>
            <p:nvPr/>
          </p:nvSpPr>
          <p:spPr bwMode="auto">
            <a:xfrm rot="16200000" flipV="1">
              <a:off x="2088" y="30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3" name="Line 87"/>
            <p:cNvSpPr>
              <a:spLocks noChangeShapeType="1"/>
            </p:cNvSpPr>
            <p:nvPr/>
          </p:nvSpPr>
          <p:spPr bwMode="auto">
            <a:xfrm>
              <a:off x="1968" y="249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Line 88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5" name="Line 89"/>
            <p:cNvSpPr>
              <a:spLocks noChangeShapeType="1"/>
            </p:cNvSpPr>
            <p:nvPr/>
          </p:nvSpPr>
          <p:spPr bwMode="auto">
            <a:xfrm>
              <a:off x="2304" y="273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8" name="Line 92"/>
            <p:cNvSpPr>
              <a:spLocks noChangeShapeType="1"/>
            </p:cNvSpPr>
            <p:nvPr/>
          </p:nvSpPr>
          <p:spPr bwMode="auto">
            <a:xfrm flipV="1">
              <a:off x="2592" y="249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69" name="Line 93"/>
            <p:cNvSpPr>
              <a:spLocks noChangeShapeType="1"/>
            </p:cNvSpPr>
            <p:nvPr/>
          </p:nvSpPr>
          <p:spPr bwMode="auto">
            <a:xfrm rot="16200000" flipV="1">
              <a:off x="3209" y="1879"/>
              <a:ext cx="0" cy="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70" name="Line 94"/>
            <p:cNvSpPr>
              <a:spLocks noChangeShapeType="1"/>
            </p:cNvSpPr>
            <p:nvPr/>
          </p:nvSpPr>
          <p:spPr bwMode="auto">
            <a:xfrm flipV="1">
              <a:off x="3825" y="2496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71" name="Line 95"/>
            <p:cNvSpPr>
              <a:spLocks noChangeShapeType="1"/>
            </p:cNvSpPr>
            <p:nvPr/>
          </p:nvSpPr>
          <p:spPr bwMode="auto">
            <a:xfrm rot="16200000" flipV="1">
              <a:off x="4441" y="2600"/>
              <a:ext cx="0" cy="1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74" name="Line 98"/>
            <p:cNvSpPr>
              <a:spLocks noChangeShapeType="1"/>
            </p:cNvSpPr>
            <p:nvPr/>
          </p:nvSpPr>
          <p:spPr bwMode="auto">
            <a:xfrm>
              <a:off x="3840" y="249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75" name="Line 99"/>
            <p:cNvSpPr>
              <a:spLocks noChangeShapeType="1"/>
            </p:cNvSpPr>
            <p:nvPr/>
          </p:nvSpPr>
          <p:spPr bwMode="auto">
            <a:xfrm>
              <a:off x="4176" y="273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076" name="AutoShape 100"/>
            <p:cNvSpPr>
              <a:spLocks/>
            </p:cNvSpPr>
            <p:nvPr/>
          </p:nvSpPr>
          <p:spPr bwMode="auto">
            <a:xfrm rot="5400000">
              <a:off x="1992" y="319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7" name="Text Box 101"/>
            <p:cNvSpPr txBox="1">
              <a:spLocks noChangeArrowheads="1"/>
            </p:cNvSpPr>
            <p:nvPr/>
          </p:nvSpPr>
          <p:spPr bwMode="auto">
            <a:xfrm>
              <a:off x="1754" y="3456"/>
              <a:ext cx="82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Symbol Error!</a:t>
              </a:r>
            </a:p>
            <a:p>
              <a:r>
                <a:rPr lang="en-US" sz="1400" b="1"/>
                <a:t>If symbol rate </a:t>
              </a:r>
            </a:p>
            <a:p>
              <a:r>
                <a:rPr lang="en-US" sz="1400" b="1" u="sng">
                  <a:cs typeface="Times New Roman" pitchFamily="18" charset="0"/>
                </a:rPr>
                <a:t>~ </a:t>
              </a:r>
              <a:r>
                <a:rPr lang="en-US" sz="1400" b="1" u="sng"/>
                <a:t>Mbps</a:t>
              </a:r>
            </a:p>
          </p:txBody>
        </p:sp>
        <p:sp>
          <p:nvSpPr>
            <p:cNvPr id="127078" name="Text Box 102"/>
            <p:cNvSpPr txBox="1">
              <a:spLocks noChangeArrowheads="1"/>
            </p:cNvSpPr>
            <p:nvPr/>
          </p:nvSpPr>
          <p:spPr bwMode="auto">
            <a:xfrm>
              <a:off x="3866" y="3408"/>
              <a:ext cx="1403" cy="5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/>
                <a:t>No Symbol Error! </a:t>
              </a:r>
              <a:r>
                <a:rPr lang="en-US" sz="1400" b="1" u="sng"/>
                <a:t>(~kbps)</a:t>
              </a:r>
            </a:p>
            <a:p>
              <a:pPr algn="ctr"/>
              <a:r>
                <a:rPr lang="en-US" sz="1400" b="1"/>
                <a:t>(energy is collected </a:t>
              </a:r>
            </a:p>
            <a:p>
              <a:pPr algn="ctr"/>
              <a:r>
                <a:rPr lang="en-US" sz="1400" b="1"/>
                <a:t>over the full symbol period</a:t>
              </a:r>
            </a:p>
            <a:p>
              <a:pPr algn="ctr"/>
              <a:r>
                <a:rPr lang="en-US" sz="1400" b="1"/>
                <a:t>for detection)</a:t>
              </a:r>
            </a:p>
          </p:txBody>
        </p:sp>
        <p:sp>
          <p:nvSpPr>
            <p:cNvPr id="127079" name="AutoShape 103"/>
            <p:cNvSpPr>
              <a:spLocks/>
            </p:cNvSpPr>
            <p:nvPr/>
          </p:nvSpPr>
          <p:spPr bwMode="auto">
            <a:xfrm rot="5400000">
              <a:off x="4392" y="2808"/>
              <a:ext cx="96" cy="1200"/>
            </a:xfrm>
            <a:prstGeom prst="rightBrace">
              <a:avLst>
                <a:gd name="adj1" fmla="val 1041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081" name="Text Box 105"/>
          <p:cNvSpPr txBox="1">
            <a:spLocks noChangeArrowheads="1"/>
          </p:cNvSpPr>
          <p:nvPr/>
        </p:nvSpPr>
        <p:spPr bwMode="auto">
          <a:xfrm>
            <a:off x="627063" y="6245225"/>
            <a:ext cx="7829550" cy="3921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u="sng"/>
              <a:t>OFDM</a:t>
            </a:r>
            <a:r>
              <a:rPr lang="en-US" sz="1800"/>
              <a:t>: Uses a number of “sub-carriers” to ensure “flat fading” in each sub-carrier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Multipaths &amp; Bandwidth (Contd)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295400"/>
            <a:ext cx="4572000" cy="481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Even though many paths with different delays exist (corresponding to finer-scale bumps in h(t))… 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Smaller bandwidth =&gt; fewer channel taps (remember Nyquist?)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The receiver will simply not sample several multipaths, and interpolate what it does sample =&gt; smoother envelope h(t)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The power in these multipaths cannot be combined!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In </a:t>
            </a:r>
            <a:r>
              <a:rPr lang="en-US" sz="1800" b="1"/>
              <a:t>CDMA Rake (Equalization) Receiver</a:t>
            </a:r>
            <a:r>
              <a:rPr lang="en-US" sz="1800"/>
              <a:t>, the power on multipath taps is received (“rake fingers”), gain adjusted and combined. 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Similar to bandpass vs matched filtering (see next slide)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 cstate="print"/>
          <a:srcRect r="54761" b="24286"/>
          <a:stretch>
            <a:fillRect/>
          </a:stretch>
        </p:blipFill>
        <p:spPr bwMode="auto">
          <a:xfrm>
            <a:off x="381000" y="1752600"/>
            <a:ext cx="3733800" cy="365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838200"/>
          </a:xfrm>
        </p:spPr>
        <p:txBody>
          <a:bodyPr/>
          <a:lstStyle/>
          <a:p>
            <a:r>
              <a:rPr lang="en-US" sz="3200"/>
              <a:t>Rake Equalization Analogy: Bandpass vs Matched Filtering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3" cstate="print"/>
          <a:srcRect b="16896"/>
          <a:stretch>
            <a:fillRect/>
          </a:stretch>
        </p:blipFill>
        <p:spPr bwMode="auto">
          <a:xfrm>
            <a:off x="1676400" y="2362200"/>
            <a:ext cx="55626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796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latin typeface="Arial" pitchFamily="34" charset="0"/>
              </a:rPr>
              <a:t>Simple Bandpass (low bandwidth) Filter:</a:t>
            </a:r>
          </a:p>
          <a:p>
            <a:pPr eaLnBrk="1" hangingPunct="1"/>
            <a:r>
              <a:rPr lang="en-US" sz="1800">
                <a:latin typeface="Arial" pitchFamily="34" charset="0"/>
              </a:rPr>
              <a:t>	excludes noise, but misses some signal power in other mpath “taps”</a:t>
            </a:r>
          </a:p>
        </p:txBody>
      </p:sp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609600" y="3962400"/>
            <a:ext cx="7410450" cy="1981200"/>
            <a:chOff x="384" y="2496"/>
            <a:chExt cx="4668" cy="1248"/>
          </a:xfrm>
        </p:grpSpPr>
        <p:pic>
          <p:nvPicPr>
            <p:cNvPr id="14848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b="16884"/>
            <a:stretch>
              <a:fillRect/>
            </a:stretch>
          </p:blipFill>
          <p:spPr bwMode="auto">
            <a:xfrm>
              <a:off x="1440" y="2976"/>
              <a:ext cx="3072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8487" name="Text Box 7"/>
            <p:cNvSpPr txBox="1">
              <a:spLocks noChangeArrowheads="1"/>
            </p:cNvSpPr>
            <p:nvPr/>
          </p:nvSpPr>
          <p:spPr bwMode="auto">
            <a:xfrm>
              <a:off x="384" y="2496"/>
              <a:ext cx="46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latin typeface="Arial" pitchFamily="34" charset="0"/>
                </a:rPr>
                <a:t>Matched Filter: includes more signal power, weighted according to size </a:t>
              </a:r>
            </a:p>
            <a:p>
              <a:pPr eaLnBrk="1" hangingPunct="1"/>
              <a:r>
                <a:rPr lang="en-US" sz="1800">
                  <a:latin typeface="Arial" pitchFamily="34" charset="0"/>
                </a:rPr>
                <a:t>=&gt; maximal noise rejection &amp; signal power aggregation!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Fading: Design Impacts (Eg: Wimax)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4074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304800" y="1676400"/>
            <a:ext cx="8686800" cy="8382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304800" y="2438400"/>
            <a:ext cx="86868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304800" y="3276600"/>
            <a:ext cx="8686800" cy="12192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04800" y="4114800"/>
            <a:ext cx="8686800" cy="121920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381000" y="5334000"/>
            <a:ext cx="8686800" cy="1219200"/>
          </a:xfrm>
          <a:prstGeom prst="ellipse">
            <a:avLst/>
          </a:prstGeom>
          <a:noFill/>
          <a:ln w="25400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7" grpId="1" animBg="1"/>
      <p:bldP spid="115718" grpId="0" animBg="1"/>
      <p:bldP spid="115718" grpId="1" animBg="1"/>
      <p:bldP spid="115719" grpId="0" animBg="1"/>
      <p:bldP spid="115719" grpId="1" animBg="1"/>
      <p:bldP spid="115720" grpId="0" animBg="1"/>
      <p:bldP spid="115720" grpId="1" animBg="1"/>
      <p:bldP spid="1157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Wireless Channel Parameters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 cstate="print"/>
          <a:srcRect l="2702" t="12076" r="3604" b="3218"/>
          <a:stretch>
            <a:fillRect/>
          </a:stretch>
        </p:blipFill>
        <p:spPr bwMode="auto">
          <a:xfrm>
            <a:off x="457200" y="175260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4114800" y="26670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4267200" y="30480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286000" y="35052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4572000" y="38862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4724400" y="4724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4267200" y="5105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pic>
        <p:nvPicPr>
          <p:cNvPr id="64515" name="Picture 3" descr="table2-1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1143000"/>
            <a:ext cx="8636000" cy="4970463"/>
          </a:xfrm>
          <a:noFill/>
          <a:ln/>
        </p:spPr>
      </p:pic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152400" y="3124200"/>
            <a:ext cx="830580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152400" y="5257800"/>
            <a:ext cx="830580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05000" y="358775"/>
            <a:ext cx="4630738" cy="579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Fading Parameter Values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52400" y="5867400"/>
            <a:ext cx="830580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Small-Scale Fading Summary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20" name="Picture 4" descr="F5_11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762000" y="1295400"/>
            <a:ext cx="77724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838200"/>
          </a:xfrm>
        </p:spPr>
        <p:txBody>
          <a:bodyPr/>
          <a:lstStyle/>
          <a:p>
            <a:r>
              <a:rPr lang="en-US" sz="3200"/>
              <a:t>Effect of Multipath fading: Attenuation, Dispersion leading to ISI!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 cstate="print"/>
          <a:srcRect b="667"/>
          <a:stretch>
            <a:fillRect/>
          </a:stretch>
        </p:blipFill>
        <p:spPr bwMode="auto">
          <a:xfrm>
            <a:off x="762000" y="1371600"/>
            <a:ext cx="7315200" cy="4724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143000" y="6546850"/>
            <a:ext cx="261302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Prof. Raj Jain, WUSTL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876800" y="4953000"/>
            <a:ext cx="35353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Inter-symbol interference (ISI)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71800"/>
            <a:ext cx="8305800" cy="838200"/>
          </a:xfrm>
        </p:spPr>
        <p:txBody>
          <a:bodyPr/>
          <a:lstStyle/>
          <a:p>
            <a:r>
              <a:rPr lang="en-US" sz="3200" u="sng"/>
              <a:t>Large-scale</a:t>
            </a:r>
            <a:r>
              <a:rPr lang="en-US" sz="3200"/>
              <a:t> Fading: </a:t>
            </a:r>
            <a:br>
              <a:rPr lang="en-US" sz="3200"/>
            </a:br>
            <a:r>
              <a:rPr lang="en-US" sz="3200"/>
              <a:t>Path Loss, Shadowing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09600" y="5257800"/>
            <a:ext cx="798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i="1"/>
              <a:t>More important for cell site planning, less for communication system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Free-Space-Propagation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If oscillating field at transmitter, it produces three components: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electrostatic and inductive fields that decay as 1/d</a:t>
            </a:r>
            <a:r>
              <a:rPr lang="en-US" sz="2000" baseline="30000"/>
              <a:t>2</a:t>
            </a:r>
            <a:r>
              <a:rPr lang="en-US" sz="2000"/>
              <a:t> or 1/d</a:t>
            </a:r>
            <a:r>
              <a:rPr lang="en-US" sz="2000" baseline="30000"/>
              <a:t>3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EM radiation </a:t>
            </a:r>
            <a:r>
              <a:rPr lang="en-US" sz="2000" b="1"/>
              <a:t>field</a:t>
            </a:r>
            <a:r>
              <a:rPr lang="en-US" sz="2000"/>
              <a:t> that decays as 1/d  (</a:t>
            </a:r>
            <a:r>
              <a:rPr lang="en-US" sz="2000" b="1"/>
              <a:t>power decays as 1/d</a:t>
            </a:r>
            <a:r>
              <a:rPr lang="en-US" sz="2000" b="1" baseline="30000"/>
              <a:t>2</a:t>
            </a:r>
            <a:r>
              <a:rPr lang="en-US" sz="2000"/>
              <a:t>)</a:t>
            </a:r>
            <a:r>
              <a:rPr lang="en-US" sz="1600"/>
              <a:t> 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4270375" cy="3290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Path Loss Model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295400" y="2286000"/>
          <a:ext cx="6356350" cy="1727200"/>
        </p:xfrm>
        <a:graphic>
          <a:graphicData uri="http://schemas.openxmlformats.org/presentationml/2006/ole">
            <p:oleObj spid="_x0000_s80899" name="Equation" r:id="rId4" imgW="1726920" imgH="469800" progId="Equation.3">
              <p:embed/>
            </p:oleObj>
          </a:graphicData>
        </a:graphic>
      </p:graphicFrame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Used when path loss dominated by reflections.</a:t>
            </a:r>
          </a:p>
          <a:p>
            <a:pPr>
              <a:lnSpc>
                <a:spcPct val="90000"/>
              </a:lnSpc>
            </a:pPr>
            <a:r>
              <a:rPr lang="en-US" sz="2400"/>
              <a:t>Most important parameter is the path loss exponent </a:t>
            </a:r>
            <a:r>
              <a:rPr lang="en-US" sz="2400">
                <a:latin typeface="Symbol" pitchFamily="18" charset="2"/>
              </a:rPr>
              <a:t>g</a:t>
            </a:r>
            <a:r>
              <a:rPr lang="en-US" sz="2400"/>
              <a:t>, determined empirically.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u="sng"/>
              <a:t>Cell design impact:</a:t>
            </a:r>
            <a:r>
              <a:rPr lang="en-US" sz="2400"/>
              <a:t> If the radius of a cell is reduced by half when the propagation path loss exponent is 4, the transmit power level of a base station is reduced by 12dB (=10 log 16 dB).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Costs: More base stations, frequent handoffs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large-scale path loss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33400" y="1066800"/>
            <a:ext cx="4953000" cy="2971800"/>
            <a:chOff x="336" y="925"/>
            <a:chExt cx="5136" cy="3227"/>
          </a:xfrm>
        </p:grpSpPr>
        <p:pic>
          <p:nvPicPr>
            <p:cNvPr id="38915" name="Picture 3" descr="T4_2"/>
            <p:cNvPicPr>
              <a:picLocks noChangeAspect="1" noChangeArrowheads="1"/>
            </p:cNvPicPr>
            <p:nvPr/>
          </p:nvPicPr>
          <p:blipFill>
            <a:blip r:embed="rId3" cstate="print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336" y="925"/>
              <a:ext cx="5136" cy="322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528" y="1104"/>
              <a:ext cx="816" cy="19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696200" y="2362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114800"/>
            <a:ext cx="3776663" cy="21891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5800" y="6548438"/>
            <a:ext cx="3519488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Source: Rappaport and A. Goldsmith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_1genrl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1_e_1genr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_1genr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_1genr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_1genr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_1genr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_1genr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_1genr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_1genr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tecs2011</Template>
  <TotalTime>2796</TotalTime>
  <Words>2133</Words>
  <Application>Microsoft Office PowerPoint</Application>
  <PresentationFormat>On-screen Show (4:3)</PresentationFormat>
  <Paragraphs>343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Times New Roman</vt:lpstr>
      <vt:lpstr>Monotype Sorts</vt:lpstr>
      <vt:lpstr>MS PGothic</vt:lpstr>
      <vt:lpstr>Symbol</vt:lpstr>
      <vt:lpstr>b</vt:lpstr>
      <vt:lpstr>MS Gothic</vt:lpstr>
      <vt:lpstr>1_e_1genrl</vt:lpstr>
      <vt:lpstr>MS_ClipArt_Gallery</vt:lpstr>
      <vt:lpstr>Microsoft Equation 3.0</vt:lpstr>
      <vt:lpstr>The Wireless Channel</vt:lpstr>
      <vt:lpstr>Wireless Channel is Very Different!</vt:lpstr>
      <vt:lpstr>Basic Ideas: Path Loss, Shadowing, Fading</vt:lpstr>
      <vt:lpstr>Small-Scale Fading: Multipath (frequency domain) &amp; Mobility (time-domain)</vt:lpstr>
      <vt:lpstr>Effect of Multipath fading: Attenuation, Dispersion leading to ISI!</vt:lpstr>
      <vt:lpstr>Large-scale Fading:  Path Loss, Shadowing</vt:lpstr>
      <vt:lpstr>Free-Space-Propagation</vt:lpstr>
      <vt:lpstr>Simplified Path Loss Model</vt:lpstr>
      <vt:lpstr>Typical large-scale path loss</vt:lpstr>
      <vt:lpstr>Path Loss Effects: Carrier Frequency</vt:lpstr>
      <vt:lpstr>Path Loss: Interference &amp; Cell Sizing</vt:lpstr>
      <vt:lpstr>Critical Distance &amp; cell size design</vt:lpstr>
      <vt:lpstr>Path Loss: Range vs Bandwidth Tradeoff</vt:lpstr>
      <vt:lpstr>Empirical Models</vt:lpstr>
      <vt:lpstr>Empirical Path Loss: Okamura, Hata, COST231</vt:lpstr>
      <vt:lpstr>Indoor Models</vt:lpstr>
      <vt:lpstr>Shadowing</vt:lpstr>
      <vt:lpstr>Log-Normal Shadowing</vt:lpstr>
      <vt:lpstr>Outage Probability: Path Loss &amp; Shadowing</vt:lpstr>
      <vt:lpstr>Shadowing: Adaptive Modulation Design</vt:lpstr>
      <vt:lpstr>Shadowing: Adaptive Modulation Design</vt:lpstr>
      <vt:lpstr>Path Loss Models: Summary</vt:lpstr>
      <vt:lpstr>Small-Scale Fading:  Rayleigh/Ricean Models, Multipath &amp; Doppler</vt:lpstr>
      <vt:lpstr>Fading: Small Scale vs Large Scale</vt:lpstr>
      <vt:lpstr>Small-scale Multipath fading: System Design</vt:lpstr>
      <vt:lpstr>#1: Single-Tap (Narrow-Band) Channel: Rayleigh Dist’n</vt:lpstr>
      <vt:lpstr>Slide 27</vt:lpstr>
      <vt:lpstr>Effect of Rayleigh Fading</vt:lpstr>
      <vt:lpstr>Slide 29</vt:lpstr>
      <vt:lpstr>Eg: Power Delay Profile (WLAN/indoor)</vt:lpstr>
      <vt:lpstr>Multipath: Time-Dispersion =&gt; Frequency Selectivity</vt:lpstr>
      <vt:lpstr>#3: Doppler: Time-varying Non-Stationary Channel. </vt:lpstr>
      <vt:lpstr>Doppler: Dispersion (Frequency) =&gt; Time-Selectivity</vt:lpstr>
      <vt:lpstr>Fading Summary: Time-Varying Channel Impulse Response</vt:lpstr>
      <vt:lpstr>Dispersion-Selectivity Duality</vt:lpstr>
      <vt:lpstr>Dispersion-Selectivity Duality (Contd)</vt:lpstr>
      <vt:lpstr>Fading: Jargon</vt:lpstr>
      <vt:lpstr>Effect of Fading on  Communication System Design</vt:lpstr>
      <vt:lpstr>Rayleigh Fading Example</vt:lpstr>
      <vt:lpstr>Rayleigh Fading (Fade Duration Example)</vt:lpstr>
      <vt:lpstr>Power Delay Profile =&gt; Inter-Symbol interference</vt:lpstr>
      <vt:lpstr>Multipaths &amp; Bandwidth (Contd)</vt:lpstr>
      <vt:lpstr>Rake Equalization Analogy: Bandpass vs Matched Filtering</vt:lpstr>
      <vt:lpstr>Fading: Design Impacts (Eg: Wimax)</vt:lpstr>
      <vt:lpstr>Key Wireless Channel Parameters</vt:lpstr>
      <vt:lpstr> </vt:lpstr>
      <vt:lpstr>Small-Scale Fading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Yaniv Fais</cp:lastModifiedBy>
  <cp:revision>193</cp:revision>
  <cp:lastPrinted>1601-01-01T00:00:00Z</cp:lastPrinted>
  <dcterms:created xsi:type="dcterms:W3CDTF">1601-01-01T00:00:00Z</dcterms:created>
  <dcterms:modified xsi:type="dcterms:W3CDTF">2011-05-02T13:03:07Z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