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47"/>
  </p:notesMasterIdLst>
  <p:sldIdLst>
    <p:sldId id="256" r:id="rId2"/>
    <p:sldId id="261" r:id="rId3"/>
    <p:sldId id="263" r:id="rId4"/>
    <p:sldId id="262" r:id="rId5"/>
    <p:sldId id="264" r:id="rId6"/>
    <p:sldId id="265" r:id="rId7"/>
    <p:sldId id="280" r:id="rId8"/>
    <p:sldId id="278" r:id="rId9"/>
    <p:sldId id="277" r:id="rId10"/>
    <p:sldId id="276" r:id="rId11"/>
    <p:sldId id="286" r:id="rId12"/>
    <p:sldId id="285" r:id="rId13"/>
    <p:sldId id="266" r:id="rId14"/>
    <p:sldId id="301" r:id="rId15"/>
    <p:sldId id="297" r:id="rId16"/>
    <p:sldId id="323" r:id="rId17"/>
    <p:sldId id="340" r:id="rId18"/>
    <p:sldId id="324" r:id="rId19"/>
    <p:sldId id="325" r:id="rId20"/>
    <p:sldId id="326" r:id="rId21"/>
    <p:sldId id="270" r:id="rId22"/>
    <p:sldId id="302" r:id="rId23"/>
    <p:sldId id="331" r:id="rId24"/>
    <p:sldId id="336" r:id="rId25"/>
    <p:sldId id="337" r:id="rId26"/>
    <p:sldId id="338" r:id="rId27"/>
    <p:sldId id="339" r:id="rId28"/>
    <p:sldId id="307" r:id="rId29"/>
    <p:sldId id="309" r:id="rId30"/>
    <p:sldId id="310" r:id="rId31"/>
    <p:sldId id="333" r:id="rId32"/>
    <p:sldId id="311" r:id="rId33"/>
    <p:sldId id="335" r:id="rId34"/>
    <p:sldId id="314" r:id="rId35"/>
    <p:sldId id="315" r:id="rId36"/>
    <p:sldId id="316" r:id="rId37"/>
    <p:sldId id="313" r:id="rId38"/>
    <p:sldId id="317" r:id="rId39"/>
    <p:sldId id="318" r:id="rId40"/>
    <p:sldId id="322" r:id="rId41"/>
    <p:sldId id="319" r:id="rId42"/>
    <p:sldId id="334" r:id="rId43"/>
    <p:sldId id="332" r:id="rId44"/>
    <p:sldId id="320" r:id="rId45"/>
    <p:sldId id="321" r:id="rId46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isha"/>
        <a:cs typeface="Arial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charset="0"/>
        <a:ea typeface="Gish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60" d="100"/>
          <a:sy n="60" d="100"/>
        </p:scale>
        <p:origin x="-806" y="-4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Yaniv\Documents\university\s1\proj\per2snr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ser>
          <c:idx val="0"/>
          <c:order val="0"/>
          <c:tx>
            <c:strRef>
              <c:f>'per2snr-newd'!$B$2</c:f>
              <c:strCache>
                <c:ptCount val="1"/>
                <c:pt idx="0">
                  <c:v>54Mbps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'per2snr-newd'!$B$3:$B$25</c:f>
              <c:numCache>
                <c:formatCode>General</c:formatCode>
                <c:ptCount val="23"/>
                <c:pt idx="0">
                  <c:v>1.000000000000001E-4</c:v>
                </c:pt>
                <c:pt idx="1">
                  <c:v>3.8000000000000013E-2</c:v>
                </c:pt>
                <c:pt idx="2">
                  <c:v>0.98</c:v>
                </c:pt>
                <c:pt idx="3">
                  <c:v>0.98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ser>
          <c:idx val="1"/>
          <c:order val="1"/>
          <c:tx>
            <c:strRef>
              <c:f>'per2snr-newd'!$C$2</c:f>
              <c:strCache>
                <c:ptCount val="1"/>
                <c:pt idx="0">
                  <c:v>48Mbps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'per2snr-newd'!$C$3:$C$25</c:f>
              <c:numCache>
                <c:formatCode>General</c:formatCode>
                <c:ptCount val="23"/>
                <c:pt idx="0">
                  <c:v>1.000000000000001E-4</c:v>
                </c:pt>
                <c:pt idx="1">
                  <c:v>1.000000000000001E-4</c:v>
                </c:pt>
                <c:pt idx="2">
                  <c:v>1.000000000000001E-4</c:v>
                </c:pt>
                <c:pt idx="3">
                  <c:v>0.38000000000000017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ser>
          <c:idx val="2"/>
          <c:order val="2"/>
          <c:tx>
            <c:strRef>
              <c:f>'per2snr-newd'!$D$2</c:f>
              <c:strCache>
                <c:ptCount val="1"/>
                <c:pt idx="0">
                  <c:v>36Mbps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'per2snr-newd'!$D$3:$D$25</c:f>
              <c:numCache>
                <c:formatCode>General</c:formatCode>
                <c:ptCount val="23"/>
                <c:pt idx="0">
                  <c:v>1.000000000000001E-4</c:v>
                </c:pt>
                <c:pt idx="1">
                  <c:v>1.000000000000001E-4</c:v>
                </c:pt>
                <c:pt idx="2">
                  <c:v>1.000000000000001E-4</c:v>
                </c:pt>
                <c:pt idx="3">
                  <c:v>1.000000000000001E-4</c:v>
                </c:pt>
                <c:pt idx="4">
                  <c:v>1.000000000000001E-4</c:v>
                </c:pt>
                <c:pt idx="5">
                  <c:v>1.000000000000001E-4</c:v>
                </c:pt>
                <c:pt idx="6">
                  <c:v>1.000000000000001E-4</c:v>
                </c:pt>
                <c:pt idx="7">
                  <c:v>1.000000000000001E-4</c:v>
                </c:pt>
                <c:pt idx="8">
                  <c:v>9.5000000000000057E-2</c:v>
                </c:pt>
                <c:pt idx="9">
                  <c:v>0.97000000000000008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ser>
          <c:idx val="3"/>
          <c:order val="3"/>
          <c:tx>
            <c:strRef>
              <c:f>'per2snr-newd'!$E$2</c:f>
              <c:strCache>
                <c:ptCount val="1"/>
                <c:pt idx="0">
                  <c:v>24Mbps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'per2snr-newd'!$E$3:$E$25</c:f>
              <c:numCache>
                <c:formatCode>General</c:formatCode>
                <c:ptCount val="23"/>
                <c:pt idx="0">
                  <c:v>1.000000000000001E-4</c:v>
                </c:pt>
                <c:pt idx="1">
                  <c:v>1.000000000000001E-4</c:v>
                </c:pt>
                <c:pt idx="2">
                  <c:v>1.000000000000001E-4</c:v>
                </c:pt>
                <c:pt idx="3">
                  <c:v>1.000000000000001E-4</c:v>
                </c:pt>
                <c:pt idx="4">
                  <c:v>1.000000000000001E-4</c:v>
                </c:pt>
                <c:pt idx="5">
                  <c:v>1.000000000000001E-4</c:v>
                </c:pt>
                <c:pt idx="6">
                  <c:v>1.000000000000001E-4</c:v>
                </c:pt>
                <c:pt idx="7">
                  <c:v>1.000000000000001E-4</c:v>
                </c:pt>
                <c:pt idx="8">
                  <c:v>1.000000000000001E-4</c:v>
                </c:pt>
                <c:pt idx="9">
                  <c:v>1.000000000000001E-4</c:v>
                </c:pt>
                <c:pt idx="10">
                  <c:v>2.6000000000000006E-2</c:v>
                </c:pt>
                <c:pt idx="11">
                  <c:v>0.56000000000000005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ser>
          <c:idx val="4"/>
          <c:order val="4"/>
          <c:tx>
            <c:strRef>
              <c:f>'per2snr-newd'!$F$2</c:f>
              <c:strCache>
                <c:ptCount val="1"/>
                <c:pt idx="0">
                  <c:v>18Mbps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'per2snr-newd'!$F$3:$F$25</c:f>
              <c:numCache>
                <c:formatCode>General</c:formatCode>
                <c:ptCount val="23"/>
                <c:pt idx="0">
                  <c:v>1.000000000000001E-4</c:v>
                </c:pt>
                <c:pt idx="1">
                  <c:v>1.000000000000001E-4</c:v>
                </c:pt>
                <c:pt idx="2">
                  <c:v>1.000000000000001E-4</c:v>
                </c:pt>
                <c:pt idx="3">
                  <c:v>1.000000000000001E-4</c:v>
                </c:pt>
                <c:pt idx="4">
                  <c:v>1.000000000000001E-4</c:v>
                </c:pt>
                <c:pt idx="5">
                  <c:v>1.000000000000001E-4</c:v>
                </c:pt>
                <c:pt idx="6">
                  <c:v>1.000000000000001E-4</c:v>
                </c:pt>
                <c:pt idx="7">
                  <c:v>1.000000000000001E-4</c:v>
                </c:pt>
                <c:pt idx="8">
                  <c:v>1.000000000000001E-4</c:v>
                </c:pt>
                <c:pt idx="9">
                  <c:v>1.000000000000001E-4</c:v>
                </c:pt>
                <c:pt idx="10">
                  <c:v>1.000000000000001E-4</c:v>
                </c:pt>
                <c:pt idx="11">
                  <c:v>1.000000000000001E-4</c:v>
                </c:pt>
                <c:pt idx="12">
                  <c:v>1.000000000000001E-4</c:v>
                </c:pt>
                <c:pt idx="13">
                  <c:v>0.14000000000000001</c:v>
                </c:pt>
                <c:pt idx="14">
                  <c:v>0.31000000000000016</c:v>
                </c:pt>
                <c:pt idx="15">
                  <c:v>0.74000000000000032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ser>
          <c:idx val="5"/>
          <c:order val="5"/>
          <c:tx>
            <c:strRef>
              <c:f>'per2snr-newd'!$G$2</c:f>
              <c:strCache>
                <c:ptCount val="1"/>
                <c:pt idx="0">
                  <c:v>12Mbps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'per2snr-newd'!$G$3:$G$25</c:f>
              <c:numCache>
                <c:formatCode>General</c:formatCode>
                <c:ptCount val="23"/>
                <c:pt idx="0">
                  <c:v>1.000000000000001E-4</c:v>
                </c:pt>
                <c:pt idx="1">
                  <c:v>1.000000000000001E-4</c:v>
                </c:pt>
                <c:pt idx="2">
                  <c:v>1.000000000000001E-4</c:v>
                </c:pt>
                <c:pt idx="3">
                  <c:v>1.000000000000001E-4</c:v>
                </c:pt>
                <c:pt idx="4">
                  <c:v>1.000000000000001E-4</c:v>
                </c:pt>
                <c:pt idx="5">
                  <c:v>1.000000000000001E-4</c:v>
                </c:pt>
                <c:pt idx="6">
                  <c:v>1.000000000000001E-4</c:v>
                </c:pt>
                <c:pt idx="7">
                  <c:v>1.000000000000001E-4</c:v>
                </c:pt>
                <c:pt idx="8">
                  <c:v>1.000000000000001E-4</c:v>
                </c:pt>
                <c:pt idx="9">
                  <c:v>1.000000000000001E-4</c:v>
                </c:pt>
                <c:pt idx="10">
                  <c:v>1.000000000000001E-4</c:v>
                </c:pt>
                <c:pt idx="11">
                  <c:v>1.000000000000001E-4</c:v>
                </c:pt>
                <c:pt idx="12">
                  <c:v>1.000000000000001E-4</c:v>
                </c:pt>
                <c:pt idx="13">
                  <c:v>1.000000000000001E-4</c:v>
                </c:pt>
                <c:pt idx="14">
                  <c:v>1.000000000000001E-4</c:v>
                </c:pt>
                <c:pt idx="15">
                  <c:v>1.000000000000001E-4</c:v>
                </c:pt>
                <c:pt idx="16">
                  <c:v>1.000000000000001E-4</c:v>
                </c:pt>
                <c:pt idx="17">
                  <c:v>0.9600000000000003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ser>
          <c:idx val="6"/>
          <c:order val="6"/>
          <c:tx>
            <c:strRef>
              <c:f>'per2snr-newd'!$H$2</c:f>
              <c:strCache>
                <c:ptCount val="1"/>
                <c:pt idx="0">
                  <c:v>9Mbps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'per2snr-newd'!$H$3:$H$25</c:f>
              <c:numCache>
                <c:formatCode>General</c:formatCode>
                <c:ptCount val="23"/>
                <c:pt idx="0">
                  <c:v>1.000000000000001E-4</c:v>
                </c:pt>
                <c:pt idx="1">
                  <c:v>1.000000000000001E-4</c:v>
                </c:pt>
                <c:pt idx="2">
                  <c:v>1.000000000000001E-4</c:v>
                </c:pt>
                <c:pt idx="3">
                  <c:v>1.000000000000001E-4</c:v>
                </c:pt>
                <c:pt idx="4">
                  <c:v>1.000000000000001E-4</c:v>
                </c:pt>
                <c:pt idx="5">
                  <c:v>1.000000000000001E-4</c:v>
                </c:pt>
                <c:pt idx="6">
                  <c:v>1.000000000000001E-4</c:v>
                </c:pt>
                <c:pt idx="7">
                  <c:v>1.000000000000001E-4</c:v>
                </c:pt>
                <c:pt idx="8">
                  <c:v>1.000000000000001E-4</c:v>
                </c:pt>
                <c:pt idx="9">
                  <c:v>1.000000000000001E-4</c:v>
                </c:pt>
                <c:pt idx="10">
                  <c:v>1.000000000000001E-4</c:v>
                </c:pt>
                <c:pt idx="11">
                  <c:v>1.000000000000001E-4</c:v>
                </c:pt>
                <c:pt idx="12">
                  <c:v>1.000000000000001E-4</c:v>
                </c:pt>
                <c:pt idx="13">
                  <c:v>1.000000000000001E-4</c:v>
                </c:pt>
                <c:pt idx="14">
                  <c:v>1.000000000000001E-4</c:v>
                </c:pt>
                <c:pt idx="15">
                  <c:v>1.000000000000001E-4</c:v>
                </c:pt>
                <c:pt idx="16">
                  <c:v>1.000000000000001E-4</c:v>
                </c:pt>
                <c:pt idx="17">
                  <c:v>1.000000000000001E-4</c:v>
                </c:pt>
                <c:pt idx="18">
                  <c:v>4.0000000000000029E-2</c:v>
                </c:pt>
                <c:pt idx="19">
                  <c:v>0.14500000000000007</c:v>
                </c:pt>
                <c:pt idx="20">
                  <c:v>0.98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ser>
          <c:idx val="7"/>
          <c:order val="7"/>
          <c:tx>
            <c:strRef>
              <c:f>'per2snr-newd'!$I$2</c:f>
              <c:strCache>
                <c:ptCount val="1"/>
                <c:pt idx="0">
                  <c:v>6Mbps</c:v>
                </c:pt>
              </c:strCache>
            </c:strRef>
          </c:tx>
          <c:cat>
            <c:numRef>
              <c:f>'per2snr-newd'!$J$3:$J$26</c:f>
              <c:numCache>
                <c:formatCode>General</c:formatCode>
                <c:ptCount val="24"/>
                <c:pt idx="0">
                  <c:v>19.651920000000011</c:v>
                </c:pt>
                <c:pt idx="1">
                  <c:v>18.651920000000011</c:v>
                </c:pt>
                <c:pt idx="2">
                  <c:v>17.155950000000011</c:v>
                </c:pt>
                <c:pt idx="3">
                  <c:v>15.996530000000005</c:v>
                </c:pt>
                <c:pt idx="4">
                  <c:v>14.906370000000001</c:v>
                </c:pt>
                <c:pt idx="5">
                  <c:v>13.877690000000007</c:v>
                </c:pt>
                <c:pt idx="6">
                  <c:v>12.903970000000001</c:v>
                </c:pt>
                <c:pt idx="7">
                  <c:v>11.979640000000005</c:v>
                </c:pt>
                <c:pt idx="8">
                  <c:v>11.09</c:v>
                </c:pt>
                <c:pt idx="9">
                  <c:v>10.26</c:v>
                </c:pt>
                <c:pt idx="10">
                  <c:v>9.690100000000001</c:v>
                </c:pt>
                <c:pt idx="11">
                  <c:v>9.4586000000000006</c:v>
                </c:pt>
                <c:pt idx="12">
                  <c:v>7.9531999999999998</c:v>
                </c:pt>
                <c:pt idx="13">
                  <c:v>7.2448399999999973</c:v>
                </c:pt>
                <c:pt idx="14">
                  <c:v>6.5629799999999969</c:v>
                </c:pt>
                <c:pt idx="15">
                  <c:v>5.9067500000000024</c:v>
                </c:pt>
                <c:pt idx="16">
                  <c:v>5.2714800000000004</c:v>
                </c:pt>
                <c:pt idx="17">
                  <c:v>4.6585899999999967</c:v>
                </c:pt>
                <c:pt idx="18">
                  <c:v>3.4909999999999997</c:v>
                </c:pt>
                <c:pt idx="19">
                  <c:v>2.9349499999999988</c:v>
                </c:pt>
                <c:pt idx="20">
                  <c:v>2.3948999999999985</c:v>
                </c:pt>
                <c:pt idx="21">
                  <c:v>1.9800000000000002</c:v>
                </c:pt>
                <c:pt idx="22">
                  <c:v>1.36</c:v>
                </c:pt>
                <c:pt idx="23">
                  <c:v>0.86000000000000032</c:v>
                </c:pt>
              </c:numCache>
            </c:numRef>
          </c:cat>
          <c:val>
            <c:numRef>
              <c:f>'per2snr-newd'!$I$3:$I$25</c:f>
              <c:numCache>
                <c:formatCode>General</c:formatCode>
                <c:ptCount val="23"/>
                <c:pt idx="0">
                  <c:v>1.7000000000000008E-2</c:v>
                </c:pt>
                <c:pt idx="1">
                  <c:v>1.7000000000000008E-2</c:v>
                </c:pt>
                <c:pt idx="2">
                  <c:v>1.7000000000000008E-2</c:v>
                </c:pt>
                <c:pt idx="3">
                  <c:v>1.7000000000000008E-2</c:v>
                </c:pt>
                <c:pt idx="4">
                  <c:v>1.7000000000000008E-2</c:v>
                </c:pt>
                <c:pt idx="5">
                  <c:v>1.7000000000000008E-2</c:v>
                </c:pt>
                <c:pt idx="6">
                  <c:v>1.7000000000000008E-2</c:v>
                </c:pt>
                <c:pt idx="7">
                  <c:v>1.7000000000000008E-2</c:v>
                </c:pt>
                <c:pt idx="8">
                  <c:v>1.7000000000000008E-2</c:v>
                </c:pt>
                <c:pt idx="9">
                  <c:v>1.7000000000000008E-2</c:v>
                </c:pt>
                <c:pt idx="10">
                  <c:v>1.7000000000000008E-2</c:v>
                </c:pt>
                <c:pt idx="11">
                  <c:v>1.7000000000000008E-2</c:v>
                </c:pt>
                <c:pt idx="12">
                  <c:v>1.7000000000000008E-2</c:v>
                </c:pt>
                <c:pt idx="13">
                  <c:v>1.7000000000000008E-2</c:v>
                </c:pt>
                <c:pt idx="14">
                  <c:v>1.7000000000000008E-2</c:v>
                </c:pt>
                <c:pt idx="15">
                  <c:v>1.7000000000000008E-2</c:v>
                </c:pt>
                <c:pt idx="16">
                  <c:v>1.7000000000000008E-2</c:v>
                </c:pt>
                <c:pt idx="17">
                  <c:v>1.7000000000000008E-2</c:v>
                </c:pt>
                <c:pt idx="18">
                  <c:v>1.7000000000000008E-2</c:v>
                </c:pt>
                <c:pt idx="19">
                  <c:v>1.7000000000000008E-2</c:v>
                </c:pt>
                <c:pt idx="20">
                  <c:v>1.7000000000000008E-2</c:v>
                </c:pt>
                <c:pt idx="21">
                  <c:v>1.7000000000000008E-2</c:v>
                </c:pt>
                <c:pt idx="22">
                  <c:v>1</c:v>
                </c:pt>
              </c:numCache>
            </c:numRef>
          </c:val>
        </c:ser>
        <c:dLbls/>
        <c:marker val="1"/>
        <c:axId val="149429632"/>
        <c:axId val="149609088"/>
      </c:lineChart>
      <c:catAx>
        <c:axId val="149429632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SNR [dB]</a:t>
                </a:r>
              </a:p>
            </c:rich>
          </c:tx>
        </c:title>
        <c:numFmt formatCode="#,##0.00" sourceLinked="0"/>
        <c:tickLblPos val="nextTo"/>
        <c:crossAx val="149609088"/>
        <c:crosses val="autoZero"/>
        <c:auto val="1"/>
        <c:lblAlgn val="ctr"/>
        <c:lblOffset val="100"/>
      </c:catAx>
      <c:valAx>
        <c:axId val="149609088"/>
        <c:scaling>
          <c:orientation val="minMax"/>
        </c:scaling>
        <c:axPos val="r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Packet error rate 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49429632"/>
        <c:crosses val="autoZero"/>
        <c:crossBetween val="between"/>
      </c:valAx>
    </c:plotArea>
    <c:legend>
      <c:legendPos val="l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2461339462849515"/>
          <c:y val="0.13166681636483668"/>
          <c:w val="0.84517915626446594"/>
          <c:h val="0.74732052820204808"/>
        </c:manualLayout>
      </c:layout>
      <c:scatterChart>
        <c:scatterStyle val="lineMarker"/>
        <c:ser>
          <c:idx val="0"/>
          <c:order val="0"/>
          <c:tx>
            <c:strRef>
              <c:f>ActualRateCalculator!$I$17</c:f>
              <c:strCache>
                <c:ptCount val="1"/>
                <c:pt idx="0">
                  <c:v>Simulator</c:v>
                </c:pt>
              </c:strCache>
            </c:strRef>
          </c:tx>
          <c:xVal>
            <c:numRef>
              <c:f>ActualRateCalculator!$H$18:$H$25</c:f>
              <c:numCache>
                <c:formatCode>General</c:formatCode>
                <c:ptCount val="8"/>
                <c:pt idx="0">
                  <c:v>6</c:v>
                </c:pt>
                <c:pt idx="1">
                  <c:v>9</c:v>
                </c:pt>
                <c:pt idx="2">
                  <c:v>12</c:v>
                </c:pt>
                <c:pt idx="3">
                  <c:v>18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54</c:v>
                </c:pt>
              </c:numCache>
            </c:numRef>
          </c:xVal>
          <c:yVal>
            <c:numRef>
              <c:f>ActualRateCalculator!$I$18:$I$25</c:f>
              <c:numCache>
                <c:formatCode>General</c:formatCode>
                <c:ptCount val="8"/>
                <c:pt idx="0">
                  <c:v>4.0628110589716986</c:v>
                </c:pt>
                <c:pt idx="1">
                  <c:v>5.3863348684387677</c:v>
                </c:pt>
                <c:pt idx="2">
                  <c:v>7.1163740650863545</c:v>
                </c:pt>
                <c:pt idx="3">
                  <c:v>9.3073472198953908</c:v>
                </c:pt>
                <c:pt idx="4">
                  <c:v>11.427918404662583</c:v>
                </c:pt>
                <c:pt idx="5">
                  <c:v>14.228900319438813</c:v>
                </c:pt>
                <c:pt idx="6">
                  <c:v>15.462044546150349</c:v>
                </c:pt>
                <c:pt idx="7">
                  <c:v>16.570241668689615</c:v>
                </c:pt>
              </c:numCache>
            </c:numRef>
          </c:yVal>
        </c:ser>
        <c:ser>
          <c:idx val="1"/>
          <c:order val="1"/>
          <c:tx>
            <c:strRef>
              <c:f>ActualRateCalculator!$J$17</c:f>
              <c:strCache>
                <c:ptCount val="1"/>
                <c:pt idx="0">
                  <c:v>Calculation</c:v>
                </c:pt>
              </c:strCache>
            </c:strRef>
          </c:tx>
          <c:xVal>
            <c:numRef>
              <c:f>ActualRateCalculator!$H$18:$H$25</c:f>
              <c:numCache>
                <c:formatCode>General</c:formatCode>
                <c:ptCount val="8"/>
                <c:pt idx="0">
                  <c:v>6</c:v>
                </c:pt>
                <c:pt idx="1">
                  <c:v>9</c:v>
                </c:pt>
                <c:pt idx="2">
                  <c:v>12</c:v>
                </c:pt>
                <c:pt idx="3">
                  <c:v>18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54</c:v>
                </c:pt>
              </c:numCache>
            </c:numRef>
          </c:xVal>
          <c:yVal>
            <c:numRef>
              <c:f>ActualRateCalculator!$J$18:$J$25</c:f>
              <c:numCache>
                <c:formatCode>General</c:formatCode>
                <c:ptCount val="8"/>
                <c:pt idx="0">
                  <c:v>4.1197787526225467</c:v>
                </c:pt>
                <c:pt idx="1">
                  <c:v>5.6837119550916597</c:v>
                </c:pt>
                <c:pt idx="2">
                  <c:v>7.0152646963299761</c:v>
                </c:pt>
                <c:pt idx="3">
                  <c:v>9.1616004524247145</c:v>
                </c:pt>
                <c:pt idx="4">
                  <c:v>10.816224336504762</c:v>
                </c:pt>
                <c:pt idx="5">
                  <c:v>13.200244448971278</c:v>
                </c:pt>
                <c:pt idx="6">
                  <c:v>14.835164835164845</c:v>
                </c:pt>
                <c:pt idx="7">
                  <c:v>15.474010984637422</c:v>
                </c:pt>
              </c:numCache>
            </c:numRef>
          </c:yVal>
        </c:ser>
        <c:dLbls/>
        <c:axId val="157054464"/>
        <c:axId val="157102080"/>
      </c:scatterChart>
      <c:valAx>
        <c:axId val="1570544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600"/>
                  <a:t>Raw</a:t>
                </a:r>
                <a:r>
                  <a:rPr lang="en-US" sz="1600" baseline="0"/>
                  <a:t> Rate (Mbps)</a:t>
                </a:r>
                <a:endParaRPr lang="en-US" sz="1800"/>
              </a:p>
            </c:rich>
          </c:tx>
          <c:spPr>
            <a:noFill/>
            <a:ln w="25373">
              <a:noFill/>
            </a:ln>
          </c:spPr>
        </c:title>
        <c:numFmt formatCode="General" sourceLinked="1"/>
        <c:tickLblPos val="nextTo"/>
        <c:txPr>
          <a:bodyPr rot="0" vert="horz"/>
          <a:lstStyle/>
          <a:p>
            <a:pPr>
              <a:defRPr sz="2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57102080"/>
        <c:crosses val="autoZero"/>
        <c:crossBetween val="midCat"/>
      </c:valAx>
      <c:valAx>
        <c:axId val="157102080"/>
        <c:scaling>
          <c:orientation val="minMax"/>
        </c:scaling>
        <c:axPos val="l"/>
        <c:majorGridlines/>
        <c:title>
          <c:tx>
            <c:rich>
              <a:bodyPr rot="0" vert="wordArtVert"/>
              <a:lstStyle/>
              <a:p>
                <a:pPr algn="ctr">
                  <a:defRPr sz="16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 sz="1600"/>
                  <a:t>Data Rate (Mbps)</a:t>
                </a:r>
              </a:p>
            </c:rich>
          </c:tx>
          <c:spPr>
            <a:noFill/>
            <a:ln w="25373">
              <a:noFill/>
            </a:ln>
          </c:spPr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57054464"/>
        <c:crosses val="autoZero"/>
        <c:crossBetween val="midCat"/>
      </c:valAx>
    </c:plotArea>
    <c:legend>
      <c:legendPos val="tr"/>
      <c:layout>
        <c:manualLayout>
          <c:xMode val="edge"/>
          <c:yMode val="edge"/>
          <c:x val="0.64236150822678539"/>
          <c:y val="0.45822676747123997"/>
          <c:w val="0.26273443633476584"/>
          <c:h val="0.33240169220818522"/>
        </c:manualLayout>
      </c:layout>
      <c:spPr>
        <a:solidFill>
          <a:srgbClr val="FFFFFF"/>
        </a:solidFill>
        <a:ln w="3172">
          <a:solidFill>
            <a:srgbClr val="000000"/>
          </a:solidFill>
          <a:prstDash val="solid"/>
        </a:ln>
      </c:spPr>
      <c:txPr>
        <a:bodyPr/>
        <a:lstStyle/>
        <a:p>
          <a:pPr>
            <a:defRPr sz="280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</c:chart>
  <c:spPr>
    <a:noFill/>
    <a:ln>
      <a:noFill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5D5127-2949-4F8D-AD04-3BCD5875C42B}" type="datetimeFigureOut">
              <a:rPr lang="he-IL"/>
              <a:pPr>
                <a:defRPr/>
              </a:pPr>
              <a:t>י"ט/סיון/תשע"א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6B98224-E37E-44EC-B922-81132DAF290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460767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1B73-ACF4-4CA5-B92B-289C2166AABB}" type="slidenum">
              <a:rPr lang="he-IL" smtClean="0"/>
              <a:pPr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1565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2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A0EA8-65A5-4619-B5CB-5FFC95EEEEF8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C8BEB-024C-4547-9BE6-01332A6EC26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E88C9-2C71-49E3-AB03-07EFA50FB035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466D1-AEE7-4B2F-AF4C-A9C85B74254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46F16-AB98-4818-B1A7-A4740A74A285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32FBE-DB75-4FD1-ABF7-2567A0FF732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51307-0255-4E08-B898-C1A36A4C358F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566B0-5DB2-4293-8411-06E403DC935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9F5F9-BF7D-454B-ADC8-4FE006EB1549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0ADE1-F250-4015-9475-FB79ED98B0A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E1382-C70E-40D5-9EE3-777600F1880F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FEC80-6D70-41BD-8388-1E174609D09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26B4-9A78-4CE9-B4FF-F886C9CD0093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FF4E7-5E74-42CB-8325-AB0726D0C78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D37C7-2FB1-4077-9E96-7CEF8C0462A1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D8BC4-AE4A-418C-9216-4365FAB360B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D4C29-CD33-49FC-8BF9-CBE8693E582A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4E2A7-D088-40B1-9A4C-2C913B21639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/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19C5D-7454-4B6D-B6C1-98A64FC54C49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D65E1-087B-44A8-A60B-09EBF19ADEE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 rtlCol="0"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6D886-6102-4C1C-8E45-0D09BDC74DE7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7DD18-D960-4A52-BC23-90073B53D84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731838"/>
            <a:ext cx="6400800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D379235-77B3-4920-940D-6D5776408988}" type="datetime8">
              <a:rPr lang="he-IL"/>
              <a:pPr>
                <a:defRPr/>
              </a:pPr>
              <a:t>21 יוני 11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9D128A3-C62E-453A-A6E5-B1D5AE7B0B1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0" r:id="rId2"/>
    <p:sldLayoutId id="2147483709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10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Gisha"/>
          <a:cs typeface="+mj-cs"/>
        </a:defRPr>
      </a:lvl1pPr>
      <a:lvl2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2pPr>
      <a:lvl3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3pPr>
      <a:lvl4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4pPr>
      <a:lvl5pPr marL="319088" indent="-319088" algn="r" rtl="1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  <a:ea typeface="Gisha"/>
          <a:cs typeface="Gisha"/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200" kern="1200">
          <a:solidFill>
            <a:srgbClr val="404040"/>
          </a:solidFill>
          <a:latin typeface="+mn-lt"/>
          <a:ea typeface="Gisha"/>
          <a:cs typeface="+mn-cs"/>
        </a:defRPr>
      </a:lvl1pPr>
      <a:lvl2pPr marL="547688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000" kern="1200">
          <a:solidFill>
            <a:srgbClr val="404040"/>
          </a:solidFill>
          <a:latin typeface="+mn-lt"/>
          <a:ea typeface="Gisha"/>
          <a:cs typeface="+mn-cs"/>
        </a:defRPr>
      </a:lvl2pPr>
      <a:lvl3pPr marL="822325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kern="1200">
          <a:solidFill>
            <a:srgbClr val="404040"/>
          </a:solidFill>
          <a:latin typeface="+mn-lt"/>
          <a:ea typeface="Gisha"/>
          <a:cs typeface="+mn-cs"/>
        </a:defRPr>
      </a:lvl3pPr>
      <a:lvl4pPr marL="1096963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600" kern="1200">
          <a:solidFill>
            <a:srgbClr val="404040"/>
          </a:solidFill>
          <a:latin typeface="+mn-lt"/>
          <a:ea typeface="Gisha"/>
          <a:cs typeface="+mn-cs"/>
        </a:defRPr>
      </a:lvl4pPr>
      <a:lvl5pPr marL="1389063" indent="-182563" algn="r" rtl="1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400" kern="1200">
          <a:solidFill>
            <a:srgbClr val="404040"/>
          </a:solidFill>
          <a:latin typeface="+mn-lt"/>
          <a:ea typeface="Gish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4437063"/>
            <a:ext cx="6267450" cy="1944687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2400" b="1" smtClean="0">
                <a:cs typeface="Gisha"/>
              </a:rPr>
              <a:t>Yaniv Fais</a:t>
            </a:r>
          </a:p>
          <a:p>
            <a:pPr algn="ctr">
              <a:lnSpc>
                <a:spcPct val="80000"/>
              </a:lnSpc>
            </a:pPr>
            <a:r>
              <a:rPr lang="en-US" sz="2400" smtClean="0">
                <a:cs typeface="Gisha"/>
              </a:rPr>
              <a:t>Under supervision of Prof. Guy Even</a:t>
            </a:r>
          </a:p>
          <a:p>
            <a:pPr algn="ctr">
              <a:lnSpc>
                <a:spcPct val="80000"/>
              </a:lnSpc>
            </a:pPr>
            <a:endParaRPr lang="en-US" sz="1400" smtClean="0">
              <a:cs typeface="Gisha"/>
            </a:endParaRPr>
          </a:p>
          <a:p>
            <a:pPr algn="ctr">
              <a:lnSpc>
                <a:spcPct val="80000"/>
              </a:lnSpc>
            </a:pPr>
            <a:r>
              <a:rPr lang="en-US" sz="1600" smtClean="0">
                <a:cs typeface="Gisha"/>
              </a:rPr>
              <a:t>Joint work with Prof. Guy Even, Moti Medina, </a:t>
            </a:r>
          </a:p>
          <a:p>
            <a:pPr algn="ctr">
              <a:lnSpc>
                <a:spcPct val="80000"/>
              </a:lnSpc>
            </a:pPr>
            <a:r>
              <a:rPr lang="en-US" sz="1600" smtClean="0">
                <a:cs typeface="Gisha"/>
              </a:rPr>
              <a:t>Moni Shachar and Alexander Zadorojniy</a:t>
            </a:r>
            <a:endParaRPr lang="he-IL" sz="160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75351" cy="1793167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smtClean="0">
                <a:ea typeface="+mj-ea"/>
              </a:rPr>
              <a:t>Real Time       Video Streaming in    Multi hop Ad-Hoc Wireless networks</a:t>
            </a:r>
            <a:endParaRPr lang="he-IL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1500" y="6237288"/>
            <a:ext cx="3352800" cy="365125"/>
          </a:xfrm>
        </p:spPr>
        <p:txBody>
          <a:bodyPr/>
          <a:lstStyle/>
          <a:p>
            <a:pPr algn="r">
              <a:defRPr/>
            </a:pPr>
            <a:fld id="{5CA7DC60-81A5-4613-80B3-3FB0444B3267}" type="slidenum">
              <a:rPr lang="he-IL" smtClean="0"/>
              <a:pPr algn="r">
                <a:defRPr/>
              </a:pPr>
              <a:t>1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568D11"/>
                </a:solidFill>
                <a:cs typeface="Gisha"/>
              </a:rPr>
              <a:t>Distributed protocol that avoids collisions</a:t>
            </a:r>
            <a:endParaRPr lang="en-US" sz="3200" dirty="0" smtClean="0">
              <a:cs typeface="Gisha"/>
            </a:endParaRPr>
          </a:p>
          <a:p>
            <a:pPr rtl="0">
              <a:buFont typeface="Arial" charset="0"/>
              <a:buChar char="•"/>
            </a:pPr>
            <a:endParaRPr lang="en-US" sz="3200" dirty="0" smtClean="0">
              <a:cs typeface="Gisha"/>
            </a:endParaRPr>
          </a:p>
          <a:p>
            <a:pPr rtl="0"/>
            <a:r>
              <a:rPr lang="en-US" sz="3200" dirty="0" smtClean="0">
                <a:solidFill>
                  <a:srgbClr val="F14124"/>
                </a:solidFill>
                <a:cs typeface="Gisha"/>
              </a:rPr>
              <a:t>But: (In multi-hop setting)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Large overhead (for each packet)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Unpredictable: no quality of service guarantee (throughput, end-to-end delay)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Unfair (starvation)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Gisha"/>
              </a:rPr>
              <a:t>Unstable (unbounded queues)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355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5B95DF9-E7D5-4749-89AF-C63DCBE3ED09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10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ubtitle 1"/>
          <p:cNvSpPr>
            <a:spLocks noGrp="1"/>
          </p:cNvSpPr>
          <p:nvPr>
            <p:ph type="subTitle" idx="1"/>
          </p:nvPr>
        </p:nvSpPr>
        <p:spPr>
          <a:xfrm>
            <a:off x="611188" y="1052513"/>
            <a:ext cx="8208962" cy="2952750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Divide time unit into slots and in each time slot schedule a </a:t>
            </a:r>
            <a:r>
              <a:rPr lang="en-US" sz="2800" u="sng" dirty="0" smtClean="0">
                <a:cs typeface="Gisha"/>
              </a:rPr>
              <a:t>non-interfering</a:t>
            </a:r>
            <a:r>
              <a:rPr lang="en-US" sz="2800" dirty="0" smtClean="0">
                <a:cs typeface="Gisha"/>
              </a:rPr>
              <a:t> set of links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Example: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Slot 1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: Node 1 send to node 22 in </a:t>
            </a: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channel 2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, rate 48Mbps in stream 3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Slot 1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: Node 10 send to node 2 in </a:t>
            </a:r>
            <a:r>
              <a:rPr lang="en-US" sz="2800" u="sng" dirty="0" smtClean="0">
                <a:solidFill>
                  <a:schemeClr val="tx1"/>
                </a:solidFill>
                <a:cs typeface="Gisha"/>
              </a:rPr>
              <a:t>channel 2</a:t>
            </a:r>
            <a:r>
              <a:rPr lang="en-US" sz="2800" dirty="0" smtClean="0">
                <a:solidFill>
                  <a:schemeClr val="tx1"/>
                </a:solidFill>
                <a:cs typeface="Gisha"/>
              </a:rPr>
              <a:t>, rate 6Mbps in stream 5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Slot 2: …. 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Compute schedule table from node locations in a central node and broadcast to all nodes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2800" dirty="0" smtClean="0">
                <a:cs typeface="Gisha"/>
              </a:rPr>
              <a:t>Nodes follow schedule periodically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Solution sketch – Time division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458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787FA8C0-C5B0-4FAC-A4DA-B782248E7CBE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11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</a:pPr>
            <a:r>
              <a:rPr lang="en-US" sz="2500" u="sng" dirty="0" smtClean="0">
                <a:cs typeface="Gisha"/>
              </a:rPr>
              <a:t>Protocol (Graph) model </a:t>
            </a:r>
          </a:p>
          <a:p>
            <a:pPr rtl="0">
              <a:lnSpc>
                <a:spcPct val="90000"/>
              </a:lnSpc>
            </a:pPr>
            <a:r>
              <a:rPr lang="en-US" sz="2500" dirty="0" smtClean="0">
                <a:cs typeface="Gisha"/>
              </a:rPr>
              <a:t>* Reception radius – upper bound on distance of transmitter</a:t>
            </a: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r>
              <a:rPr lang="en-US" sz="2500" dirty="0" smtClean="0">
                <a:cs typeface="Gisha"/>
              </a:rPr>
              <a:t>Interference radius – reception is successful only if no other transmitter within interference radius</a:t>
            </a: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r>
              <a:rPr lang="en-US" sz="2500" dirty="0" smtClean="0">
                <a:cs typeface="Gisha"/>
              </a:rPr>
              <a:t> But in reality signal goes beyond this range!</a:t>
            </a: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rtl="0">
              <a:lnSpc>
                <a:spcPct val="90000"/>
              </a:lnSpc>
              <a:buFont typeface="Arial" charset="0"/>
              <a:buChar char="•"/>
            </a:pPr>
            <a:endParaRPr lang="en-US" sz="2300" dirty="0" smtClean="0">
              <a:cs typeface="Gisha"/>
            </a:endParaRPr>
          </a:p>
          <a:p>
            <a:pPr lvl="1" algn="l" rtl="0">
              <a:lnSpc>
                <a:spcPct val="90000"/>
              </a:lnSpc>
            </a:pPr>
            <a:endParaRPr lang="en-US" sz="21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Wireless interference model</a:t>
            </a:r>
            <a:endParaRPr lang="en-US" sz="3600" dirty="0">
              <a:ea typeface="+mj-ea"/>
            </a:endParaRPr>
          </a:p>
        </p:txBody>
      </p:sp>
      <p:sp>
        <p:nvSpPr>
          <p:cNvPr id="4" name="Oval 3"/>
          <p:cNvSpPr/>
          <p:nvPr/>
        </p:nvSpPr>
        <p:spPr>
          <a:xfrm>
            <a:off x="1403647" y="3717032"/>
            <a:ext cx="4032449" cy="3054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1973263" y="4221088"/>
            <a:ext cx="2886769" cy="2090829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3344863" y="5111750"/>
            <a:ext cx="187325" cy="12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2946400" y="5210175"/>
            <a:ext cx="509588" cy="981075"/>
          </a:xfrm>
          <a:prstGeom prst="straightConnector1">
            <a:avLst/>
          </a:prstGeom>
          <a:noFill/>
          <a:ln w="53975" algn="ctr">
            <a:solidFill>
              <a:schemeClr val="accent1"/>
            </a:solidFill>
            <a:round/>
            <a:headEnd type="triangle" w="med" len="med"/>
            <a:tailEnd/>
          </a:ln>
        </p:spPr>
      </p:cxnSp>
      <p:cxnSp>
        <p:nvCxnSpPr>
          <p:cNvPr id="19" name="Straight Arrow Connector 18"/>
          <p:cNvCxnSpPr/>
          <p:nvPr/>
        </p:nvCxnSpPr>
        <p:spPr>
          <a:xfrm>
            <a:off x="3532188" y="5210175"/>
            <a:ext cx="1079500" cy="1303338"/>
          </a:xfrm>
          <a:prstGeom prst="straightConnector1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8" name="TextBox 19"/>
          <p:cNvSpPr txBox="1">
            <a:spLocks noChangeArrowheads="1"/>
          </p:cNvSpPr>
          <p:nvPr/>
        </p:nvSpPr>
        <p:spPr bwMode="auto">
          <a:xfrm>
            <a:off x="1973263" y="5289550"/>
            <a:ext cx="1328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rebuchet MS" pitchFamily="34" charset="0"/>
                <a:cs typeface="Gisha"/>
              </a:rPr>
              <a:t>Reception </a:t>
            </a:r>
          </a:p>
          <a:p>
            <a:pPr algn="ctr"/>
            <a:r>
              <a:rPr lang="en-US" b="1">
                <a:latin typeface="Trebuchet MS" pitchFamily="34" charset="0"/>
                <a:cs typeface="Gisha"/>
              </a:rPr>
              <a:t>radius</a:t>
            </a:r>
            <a:endParaRPr lang="he-IL" b="1">
              <a:latin typeface="Trebuchet MS" pitchFamily="34" charset="0"/>
              <a:cs typeface="Gisha"/>
            </a:endParaRPr>
          </a:p>
        </p:txBody>
      </p:sp>
      <p:sp>
        <p:nvSpPr>
          <p:cNvPr id="25609" name="TextBox 20"/>
          <p:cNvSpPr txBox="1">
            <a:spLocks noChangeArrowheads="1"/>
          </p:cNvSpPr>
          <p:nvPr/>
        </p:nvSpPr>
        <p:spPr bwMode="auto">
          <a:xfrm>
            <a:off x="3600450" y="5013325"/>
            <a:ext cx="15478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i="1">
                <a:latin typeface="Trebuchet MS" pitchFamily="34" charset="0"/>
                <a:cs typeface="Gisha"/>
              </a:rPr>
              <a:t>Interference</a:t>
            </a:r>
          </a:p>
          <a:p>
            <a:pPr algn="ctr"/>
            <a:r>
              <a:rPr lang="en-US" b="1" i="1">
                <a:latin typeface="Trebuchet MS" pitchFamily="34" charset="0"/>
                <a:cs typeface="Gisha"/>
              </a:rPr>
              <a:t> radius</a:t>
            </a:r>
          </a:p>
          <a:p>
            <a:pPr algn="ctr"/>
            <a:r>
              <a:rPr lang="en-US" b="1" i="1">
                <a:latin typeface="Trebuchet MS" pitchFamily="34" charset="0"/>
                <a:cs typeface="Gisha"/>
              </a:rPr>
              <a:t> </a:t>
            </a:r>
            <a:endParaRPr lang="he-IL" b="1" i="1">
              <a:latin typeface="Trebuchet MS" pitchFamily="34" charset="0"/>
              <a:cs typeface="Gisha"/>
            </a:endParaRPr>
          </a:p>
        </p:txBody>
      </p:sp>
      <p:cxnSp>
        <p:nvCxnSpPr>
          <p:cNvPr id="22" name="Straight Arrow Connector 21"/>
          <p:cNvCxnSpPr>
            <a:stCxn id="7" idx="0"/>
          </p:cNvCxnSpPr>
          <p:nvPr/>
        </p:nvCxnSpPr>
        <p:spPr>
          <a:xfrm flipV="1">
            <a:off x="3438793" y="4077072"/>
            <a:ext cx="5021639" cy="1035302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1" name="TextBox 22"/>
          <p:cNvSpPr txBox="1">
            <a:spLocks noChangeArrowheads="1"/>
          </p:cNvSpPr>
          <p:nvPr/>
        </p:nvSpPr>
        <p:spPr bwMode="auto">
          <a:xfrm>
            <a:off x="5710238" y="4497388"/>
            <a:ext cx="15462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rebuchet MS" pitchFamily="34" charset="0"/>
                <a:cs typeface="Gisha"/>
              </a:rPr>
              <a:t>Actual</a:t>
            </a:r>
          </a:p>
          <a:p>
            <a:pPr algn="ctr"/>
            <a:r>
              <a:rPr lang="en-US" b="1">
                <a:latin typeface="Trebuchet MS" pitchFamily="34" charset="0"/>
                <a:cs typeface="Gisha"/>
              </a:rPr>
              <a:t>Interference</a:t>
            </a:r>
            <a:endParaRPr lang="he-IL" b="1">
              <a:latin typeface="Trebuchet MS" pitchFamily="34" charset="0"/>
              <a:cs typeface="Gisha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5613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E53D89F-71BE-46F1-867F-863220B694F1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12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5496" y="765175"/>
            <a:ext cx="4752528" cy="2951163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Gisha"/>
              </a:rPr>
              <a:t>Optimistic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Ignores the additive effect  of multiple interferences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sz="3000" dirty="0" smtClean="0">
              <a:solidFill>
                <a:schemeClr val="tx1"/>
              </a:solidFill>
              <a:cs typeface="Gisha"/>
            </a:endParaRPr>
          </a:p>
          <a:p>
            <a:pPr lvl="1" algn="l" rtl="0"/>
            <a:endParaRPr lang="en-US" sz="3000" dirty="0">
              <a:solidFill>
                <a:schemeClr val="tx1"/>
              </a:solidFill>
              <a:cs typeface="Gisha"/>
            </a:endParaRP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Gisha"/>
              </a:rPr>
              <a:t>Pessimistic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Excludes concurrent communication of two neighboring links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6638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EED3E85-9498-4D43-97BE-6F2E68A77D52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13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Graph model - problems</a:t>
            </a:r>
            <a:endParaRPr lang="en-US" sz="3600" dirty="0">
              <a:ea typeface="+mj-ea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43625" y="885078"/>
            <a:ext cx="2717275" cy="2399906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19" name="Oval 18"/>
          <p:cNvSpPr/>
          <p:nvPr/>
        </p:nvSpPr>
        <p:spPr>
          <a:xfrm>
            <a:off x="6444208" y="1268761"/>
            <a:ext cx="1708690" cy="1584176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35" name="Oval 34"/>
          <p:cNvSpPr/>
          <p:nvPr/>
        </p:nvSpPr>
        <p:spPr>
          <a:xfrm>
            <a:off x="5908289" y="4202507"/>
            <a:ext cx="2717275" cy="2399906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36" name="Oval 35"/>
          <p:cNvSpPr/>
          <p:nvPr/>
        </p:nvSpPr>
        <p:spPr>
          <a:xfrm>
            <a:off x="6412582" y="4610372"/>
            <a:ext cx="1708690" cy="1584176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212976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849940" y="5402460"/>
            <a:ext cx="416986" cy="389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178391" y="4425589"/>
            <a:ext cx="356686" cy="3346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4861" y="5168277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2898" y="2802774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46098" y="822599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4286" y="438916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0106" y="1861950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89518" y="1861950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1152" y="1837768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1957" y="2852937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97780" y="868487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10299" y="4111489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3566" y="4537128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8000" y1="19231" x2="8000" y2="19231"/>
                        <a14:foregroundMark x1="9333" y1="43462" x2="9333" y2="43462"/>
                        <a14:foregroundMark x1="8000" y1="7692" x2="8000" y2="7692"/>
                        <a14:foregroundMark x1="9333" y1="30385" x2="9333" y2="30385"/>
                        <a14:foregroundMark x1="18000" y1="61923" x2="18000" y2="61923"/>
                        <a14:foregroundMark x1="31667" y1="77692" x2="31667" y2="77692"/>
                        <a14:foregroundMark x1="58667" y1="66154" x2="58667" y2="66154"/>
                        <a14:foregroundMark x1="86000" y1="57692" x2="86000" y2="57692"/>
                        <a14:foregroundMark x1="62333" y1="33462" x2="62333" y2="33462"/>
                        <a14:foregroundMark x1="31667" y1="46154" x2="31667" y2="46154"/>
                        <a14:foregroundMark x1="45000" y1="40385" x2="45000" y2="40385"/>
                        <a14:foregroundMark x1="19333" y1="49231" x2="19333" y2="49231"/>
                        <a14:foregroundMark x1="37667" y1="66154" x2="37667" y2="66154"/>
                        <a14:foregroundMark x1="69667" y1="58846" x2="69667" y2="58846"/>
                        <a14:foregroundMark x1="68667" y1="43462" x2="68667" y2="43462"/>
                        <a14:foregroundMark x1="5645" y1="50467" x2="5645" y2="50467"/>
                        <a14:foregroundMark x1="8065" y1="45794" x2="8065" y2="45794"/>
                        <a14:foregroundMark x1="11290" y1="43925" x2="11290" y2="43925"/>
                        <a14:foregroundMark x1="15323" y1="43925" x2="15323" y2="43925"/>
                        <a14:foregroundMark x1="21774" y1="42991" x2="21774" y2="42991"/>
                        <a14:foregroundMark x1="25000" y1="42991" x2="25000" y2="42991"/>
                        <a14:foregroundMark x1="29032" y1="38318" x2="29032" y2="38318"/>
                        <a14:foregroundMark x1="33065" y1="38318" x2="33065" y2="38318"/>
                        <a14:foregroundMark x1="41129" y1="36449" x2="41129" y2="36449"/>
                        <a14:foregroundMark x1="47581" y1="36449" x2="47581" y2="36449"/>
                        <a14:foregroundMark x1="50806" y1="36449" x2="52419" y2="36449"/>
                        <a14:foregroundMark x1="55645" y1="35514" x2="55645" y2="35514"/>
                        <a14:foregroundMark x1="59677" y1="33645" x2="59677" y2="33645"/>
                        <a14:foregroundMark x1="65323" y1="37383" x2="65323" y2="37383"/>
                        <a14:foregroundMark x1="74194" y1="44860" x2="74194" y2="44860"/>
                        <a14:foregroundMark x1="74194" y1="39252" x2="74194" y2="39252"/>
                        <a14:foregroundMark x1="84677" y1="46729" x2="84677" y2="46729"/>
                        <a14:foregroundMark x1="91129" y1="50467" x2="91129" y2="50467"/>
                        <a14:foregroundMark x1="87903" y1="46729" x2="87903" y2="46729"/>
                        <a14:foregroundMark x1="9677" y1="38318" x2="9677" y2="38318"/>
                        <a14:foregroundMark x1="10484" y1="27103" x2="10484" y2="27103"/>
                        <a14:foregroundMark x1="10484" y1="22430" x2="10484" y2="22430"/>
                        <a14:foregroundMark x1="9677" y1="12150" x2="9677" y2="12150"/>
                        <a14:foregroundMark x1="10484" y1="8411" x2="10484" y2="8411"/>
                        <a14:foregroundMark x1="9677" y1="16822" x2="9677" y2="16822"/>
                        <a14:backgroundMark x1="86000" y1="17692" x2="86000" y2="17692"/>
                        <a14:backgroundMark x1="26667" y1="17692" x2="26667" y2="17692"/>
                        <a14:backgroundMark x1="7000" y1="80385" x2="7000" y2="80385"/>
                        <a14:backgroundMark x1="88333" y1="83077" x2="88333" y2="8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9486" y="5631743"/>
            <a:ext cx="514802" cy="4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</p:spPr>
            <p:txBody>
              <a:bodyPr>
                <a:noAutofit/>
              </a:bodyPr>
              <a:lstStyle/>
              <a:p>
                <a:pPr rtl="0"/>
                <a:r>
                  <a:rPr lang="en-US" sz="3200" u="sng" dirty="0" smtClean="0"/>
                  <a:t>Signal-to-Interference-and-Noise (SINR) Ratio model</a:t>
                </a:r>
              </a:p>
              <a:p>
                <a:pPr rtl="0"/>
                <a:r>
                  <a:rPr lang="en-US" sz="2400" i="1" dirty="0"/>
                  <a:t>u</a:t>
                </a:r>
                <a:r>
                  <a:rPr lang="en-US" sz="2400" dirty="0" smtClean="0"/>
                  <a:t> transmits to </a:t>
                </a:r>
                <a:r>
                  <a:rPr lang="en-US" sz="2400" i="1" dirty="0" smtClean="0"/>
                  <a:t>v</a:t>
                </a:r>
                <a:r>
                  <a:rPr lang="en-US" sz="2400" dirty="0" smtClean="0"/>
                  <a:t> while group </a:t>
                </a:r>
                <a:r>
                  <a:rPr lang="en-US" sz="2400" i="1" dirty="0" smtClean="0"/>
                  <a:t>S</a:t>
                </a:r>
                <a:r>
                  <a:rPr lang="en-US" sz="2400" dirty="0" smtClean="0"/>
                  <a:t> also transmits:</a:t>
                </a:r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𝑆𝐼𝑁𝑅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u</m:t>
                          </m:r>
                          <m:r>
                            <a:rPr lang="en-US" sz="320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v</m:t>
                          </m:r>
                          <m:r>
                            <a:rPr lang="en-US" sz="320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S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∝</m:t>
                              </m:r>
                            </m:sup>
                          </m:sSup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𝑁</m:t>
                          </m:r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\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𝑢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sz="32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∝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200" u="sng" dirty="0" smtClean="0"/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sz="3000" dirty="0" smtClean="0"/>
                  <a:t>Message succeeds if SINR(</a:t>
                </a:r>
                <a:r>
                  <a:rPr lang="en-US" sz="3000" dirty="0" err="1" smtClean="0"/>
                  <a:t>u,v,S</a:t>
                </a:r>
                <a:r>
                  <a:rPr lang="en-US" sz="3000" dirty="0" smtClean="0"/>
                  <a:t>) &gt; </a:t>
                </a:r>
                <a:r>
                  <a:rPr lang="el-GR" sz="3000" dirty="0" smtClean="0"/>
                  <a:t>β</a:t>
                </a:r>
                <a:r>
                  <a:rPr lang="en-US" sz="2400" baseline="-25000" dirty="0" smtClean="0"/>
                  <a:t>m</a:t>
                </a:r>
                <a:endParaRPr lang="en-US" sz="3000" baseline="-25000" dirty="0" smtClean="0"/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dirty="0" smtClean="0"/>
                  <a:t>P - transmission power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sz="2000" i="1" dirty="0" smtClean="0"/>
                  <a:t>d(</a:t>
                </a:r>
                <a:r>
                  <a:rPr lang="en-US" sz="2000" i="1" dirty="0" err="1" smtClean="0"/>
                  <a:t>u,v</a:t>
                </a:r>
                <a:r>
                  <a:rPr lang="en-US" sz="2000" i="1" dirty="0" smtClean="0"/>
                  <a:t>) </a:t>
                </a:r>
                <a:r>
                  <a:rPr lang="en-US" sz="2000" dirty="0" smtClean="0"/>
                  <a:t>– distance between node u and v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n-US" sz="2000" dirty="0" smtClean="0"/>
                  <a:t>N – thermal noise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∝</m:t>
                    </m:r>
                  </m:oMath>
                </a14:m>
                <a:r>
                  <a:rPr lang="en-US" sz="2000" dirty="0" smtClean="0"/>
                  <a:t> - signal decay exponent (usually 2-6)</a:t>
                </a:r>
              </a:p>
              <a:p>
                <a:pPr marL="342900" indent="-342900" rtl="0">
                  <a:buFont typeface="Arial" pitchFamily="34" charset="0"/>
                  <a:buChar char="•"/>
                </a:pPr>
                <a:r>
                  <a:rPr lang="el-GR" sz="1600" dirty="0" smtClean="0"/>
                  <a:t>β</a:t>
                </a:r>
                <a:r>
                  <a:rPr lang="en-US" sz="1600" baseline="-25000" dirty="0" smtClean="0"/>
                  <a:t>m</a:t>
                </a:r>
                <a:r>
                  <a:rPr lang="en-US" sz="1600" dirty="0" smtClean="0"/>
                  <a:t> </a:t>
                </a:r>
                <a:r>
                  <a:rPr lang="en-US" sz="2000" dirty="0" smtClean="0"/>
                  <a:t>– minimum SNR for modulation scheme</a:t>
                </a:r>
                <a:endParaRPr lang="en-US" sz="3000" dirty="0" smtClean="0"/>
              </a:p>
              <a:p>
                <a:pPr lvl="1" algn="l" rtl="0"/>
                <a:endParaRPr lang="en-US" sz="3000" dirty="0"/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  <a:blipFill rotWithShape="1">
                <a:blip r:embed="rId2" cstate="print"/>
                <a:stretch>
                  <a:fillRect l="-2227" t="-2680" b="-1092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Wireless interference model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24761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764704"/>
            <a:ext cx="8393112" cy="2952750"/>
          </a:xfrm>
        </p:spPr>
        <p:txBody>
          <a:bodyPr rtlCol="0">
            <a:noAutofit/>
          </a:bodyPr>
          <a:lstStyle/>
          <a:p>
            <a:r>
              <a:rPr lang="en-US" sz="3200" dirty="0" smtClean="0"/>
              <a:t>Formalize linear program: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 &amp; Scheduling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527179"/>
            <a:ext cx="3352800" cy="365125"/>
          </a:xfrm>
        </p:spPr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592267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15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162" y="2703859"/>
            <a:ext cx="84486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2 4"/>
          <p:cNvSpPr/>
          <p:nvPr/>
        </p:nvSpPr>
        <p:spPr>
          <a:xfrm rot="10800000" flipV="1">
            <a:off x="373162" y="3466058"/>
            <a:ext cx="1656184" cy="108011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133"/>
              <a:gd name="adj6" fmla="val -77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Flow along edge </a:t>
            </a:r>
            <a:r>
              <a:rPr lang="en-US" i="1" dirty="0"/>
              <a:t>e</a:t>
            </a:r>
            <a:r>
              <a:rPr lang="en-US" dirty="0"/>
              <a:t>, in channel </a:t>
            </a:r>
            <a:r>
              <a:rPr lang="en-US" i="1" dirty="0"/>
              <a:t>f</a:t>
            </a:r>
            <a:r>
              <a:rPr lang="en-US" dirty="0"/>
              <a:t> for stream </a:t>
            </a:r>
            <a:r>
              <a:rPr lang="en-US" i="1" dirty="0"/>
              <a:t>i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12" name="Line Callout 2 11"/>
          <p:cNvSpPr/>
          <p:nvPr/>
        </p:nvSpPr>
        <p:spPr>
          <a:xfrm rot="10800000" flipV="1">
            <a:off x="611560" y="2487835"/>
            <a:ext cx="936104" cy="378042"/>
          </a:xfrm>
          <a:prstGeom prst="borderCallout2">
            <a:avLst>
              <a:gd name="adj1" fmla="val 42560"/>
              <a:gd name="adj2" fmla="val -409"/>
              <a:gd name="adj3" fmla="val 46087"/>
              <a:gd name="adj4" fmla="val -9464"/>
              <a:gd name="adj5" fmla="val 138829"/>
              <a:gd name="adj6" fmla="val -14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min</a:t>
            </a:r>
            <a:r>
              <a:rPr lang="en-US" i="1" baseline="-25000" dirty="0" smtClean="0"/>
              <a:t> </a:t>
            </a:r>
            <a:r>
              <a:rPr lang="en-US" i="1" baseline="-25000" dirty="0"/>
              <a:t>i </a:t>
            </a:r>
            <a:r>
              <a:rPr lang="el-GR" i="1" dirty="0" smtClean="0"/>
              <a:t>Ρ</a:t>
            </a:r>
            <a:r>
              <a:rPr lang="en-US" i="1" baseline="-25000" dirty="0"/>
              <a:t>i</a:t>
            </a: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13" name="Line Callout 2 12"/>
          <p:cNvSpPr/>
          <p:nvPr/>
        </p:nvSpPr>
        <p:spPr>
          <a:xfrm rot="10800000" flipV="1">
            <a:off x="373162" y="1785256"/>
            <a:ext cx="1534542" cy="576565"/>
          </a:xfrm>
          <a:prstGeom prst="borderCallout2">
            <a:avLst>
              <a:gd name="adj1" fmla="val 42560"/>
              <a:gd name="adj2" fmla="val -409"/>
              <a:gd name="adj3" fmla="val 46087"/>
              <a:gd name="adj4" fmla="val -9464"/>
              <a:gd name="adj5" fmla="val 205295"/>
              <a:gd name="adj6" fmla="val -12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2’nd target constant</a:t>
            </a:r>
            <a:endParaRPr lang="he-IL" dirty="0"/>
          </a:p>
        </p:txBody>
      </p:sp>
      <p:sp>
        <p:nvSpPr>
          <p:cNvPr id="14" name="Line Callout 2 13"/>
          <p:cNvSpPr/>
          <p:nvPr/>
        </p:nvSpPr>
        <p:spPr>
          <a:xfrm rot="10800000" flipV="1">
            <a:off x="2195736" y="1785256"/>
            <a:ext cx="1163166" cy="774585"/>
          </a:xfrm>
          <a:prstGeom prst="borderCallout2">
            <a:avLst>
              <a:gd name="adj1" fmla="val 102593"/>
              <a:gd name="adj2" fmla="val 48724"/>
              <a:gd name="adj3" fmla="val 128506"/>
              <a:gd name="adj4" fmla="val 44582"/>
              <a:gd name="adj5" fmla="val 146339"/>
              <a:gd name="adj6" fmla="val 38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Demand for stream i</a:t>
            </a:r>
            <a:endParaRPr lang="he-IL" dirty="0"/>
          </a:p>
        </p:txBody>
      </p:sp>
      <p:sp>
        <p:nvSpPr>
          <p:cNvPr id="15" name="Line Callout 2 14"/>
          <p:cNvSpPr/>
          <p:nvPr/>
        </p:nvSpPr>
        <p:spPr>
          <a:xfrm rot="10800000" flipV="1">
            <a:off x="4499992" y="1785257"/>
            <a:ext cx="2592288" cy="1080619"/>
          </a:xfrm>
          <a:prstGeom prst="borderCallout2">
            <a:avLst>
              <a:gd name="adj1" fmla="val 49611"/>
              <a:gd name="adj2" fmla="val 100268"/>
              <a:gd name="adj3" fmla="val 70767"/>
              <a:gd name="adj4" fmla="val 115832"/>
              <a:gd name="adj5" fmla="val 122388"/>
              <a:gd name="adj6" fmla="val 142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Supply ratio for stream i, fraction of supplied demand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393112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Linear Program (cont.)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16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809625"/>
            <a:ext cx="91440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075436" y="1844824"/>
            <a:ext cx="1728812" cy="612068"/>
          </a:xfrm>
          <a:prstGeom prst="wedgeEllipseCallout">
            <a:avLst>
              <a:gd name="adj1" fmla="val -19922"/>
              <a:gd name="adj2" fmla="val 7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Capacity constraint</a:t>
            </a:r>
            <a:endParaRPr lang="he-IL" dirty="0"/>
          </a:p>
        </p:txBody>
      </p:sp>
      <p:sp>
        <p:nvSpPr>
          <p:cNvPr id="8" name="Oval Callout 7"/>
          <p:cNvSpPr/>
          <p:nvPr/>
        </p:nvSpPr>
        <p:spPr>
          <a:xfrm>
            <a:off x="0" y="2204864"/>
            <a:ext cx="2448272" cy="792088"/>
          </a:xfrm>
          <a:prstGeom prst="wedgeEllipseCallout">
            <a:avLst>
              <a:gd name="adj1" fmla="val 33071"/>
              <a:gd name="adj2" fmla="val -139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Flow conservation</a:t>
            </a:r>
          </a:p>
          <a:p>
            <a:pPr algn="ctr"/>
            <a:endParaRPr lang="he-IL" dirty="0"/>
          </a:p>
        </p:txBody>
      </p:sp>
      <p:sp>
        <p:nvSpPr>
          <p:cNvPr id="9" name="Oval Callout 8"/>
          <p:cNvSpPr/>
          <p:nvPr/>
        </p:nvSpPr>
        <p:spPr>
          <a:xfrm>
            <a:off x="179512" y="4221088"/>
            <a:ext cx="1728812" cy="612068"/>
          </a:xfrm>
          <a:prstGeom prst="wedgeEllipseCallout">
            <a:avLst>
              <a:gd name="adj1" fmla="val 11084"/>
              <a:gd name="adj2" fmla="val 106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Conflict constraint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8744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393112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/>
              <a:t>flow/capacity -&gt; used time slice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/>
              <a:t>Summarize all used time slices over neighboring edges such that they </a:t>
            </a:r>
            <a:r>
              <a:rPr lang="en-US" sz="3200" smtClean="0"/>
              <a:t>are feasible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Conflict constraint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17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2989"/>
          <a:stretch>
            <a:fillRect/>
          </a:stretch>
        </p:blipFill>
        <p:spPr bwMode="auto">
          <a:xfrm>
            <a:off x="0" y="1052736"/>
            <a:ext cx="9144000" cy="891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744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</p:spPr>
            <p:txBody>
              <a:bodyPr>
                <a:noAutofit/>
              </a:bodyPr>
              <a:lstStyle/>
              <a:p>
                <a:pPr rtl="0">
                  <a:buFont typeface="Arial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  <a:cs typeface="Gisha"/>
                  </a:rPr>
                  <a:t> Formulate linear program (LP) for max-min throughput (graph model).</a:t>
                </a:r>
              </a:p>
              <a:p>
                <a:pPr rtl="0">
                  <a:buFont typeface="Arial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  <a:cs typeface="Gisha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cs typeface="Gisha"/>
                  </a:rPr>
                  <a:t>O</a:t>
                </a:r>
                <a:r>
                  <a:rPr lang="en-US" sz="3200" dirty="0" smtClean="0">
                    <a:solidFill>
                      <a:schemeClr val="tx1"/>
                    </a:solidFill>
                    <a:cs typeface="Gisha"/>
                  </a:rPr>
                  <a:t>utput: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 </a:t>
                </a:r>
                <a:endParaRPr lang="en-US" sz="3000" dirty="0">
                  <a:solidFill>
                    <a:schemeClr val="tx1"/>
                  </a:solidFill>
                </a:endParaRPr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𝑓𝑙𝑜𝑤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 [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𝑝𝑎𝑐𝑘𝑒𝑡𝑠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𝑝𝑒𝑟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𝑝𝑒𝑟𝑖𝑜𝑑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/>
                      </a:rPr>
                      <m:t>]− </m:t>
                    </m:r>
                    <m:sSubSup>
                      <m:sSub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p>
                    </m:sSubSup>
                    <m:d>
                      <m:d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30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</a:rPr>
                  <a:t>     </a:t>
                </a:r>
              </a:p>
              <a:p>
                <a:pPr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rtl="0"/>
                <a:r>
                  <a:rPr lang="en-US" sz="3200" dirty="0" smtClean="0">
                    <a:solidFill>
                      <a:schemeClr val="tx1"/>
                    </a:solidFill>
                  </a:rPr>
                  <a:t>Need to compute scheduling table that supports the flow.</a:t>
                </a:r>
              </a:p>
              <a:p>
                <a:pPr rtl="0"/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  <a:blipFill rotWithShape="1">
                <a:blip r:embed="rId2" cstate="print"/>
                <a:stretch>
                  <a:fillRect l="-2450" t="-6405" b="-683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 &amp; Scheduling algorithm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18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26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</p:spPr>
            <p:txBody>
              <a:bodyPr>
                <a:noAutofit/>
              </a:bodyPr>
              <a:lstStyle/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2800" dirty="0" smtClean="0"/>
                  <a:t>Decomposes </a:t>
                </a:r>
                <a:r>
                  <a:rPr lang="en-US" sz="2800" dirty="0"/>
                  <a:t>each </a:t>
                </a:r>
                <a:r>
                  <a:rPr lang="en-US" sz="2800" dirty="0" smtClean="0"/>
                  <a:t>flow into flow </a:t>
                </a:r>
                <a:r>
                  <a:rPr lang="en-US" sz="2800" dirty="0"/>
                  <a:t>paths such that the </a:t>
                </a:r>
                <a:r>
                  <a:rPr lang="en-US" sz="2800" dirty="0" smtClean="0"/>
                  <a:t>flow </a:t>
                </a:r>
                <a:r>
                  <a:rPr lang="en-US" sz="2800" dirty="0"/>
                  <a:t>along each path </a:t>
                </a:r>
                <a:r>
                  <a:rPr lang="en-US" sz="2800" dirty="0" smtClean="0"/>
                  <a:t>equals the </a:t>
                </a:r>
                <a:r>
                  <a:rPr lang="en-US" sz="2800" dirty="0"/>
                  <a:t>bottleneck, i.e., the minimum </a:t>
                </a:r>
                <a:r>
                  <a:rPr lang="en-US" sz="2800" dirty="0" smtClean="0"/>
                  <a:t>packets-per-slot(e</a:t>
                </a:r>
                <a:r>
                  <a:rPr lang="en-US" sz="2800" dirty="0"/>
                  <a:t>) along the </a:t>
                </a:r>
                <a:r>
                  <a:rPr lang="en-US" sz="2800" dirty="0" smtClean="0"/>
                  <a:t>path.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𝐿𝑒𝑡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800" dirty="0" smtClean="0"/>
                  <a:t> denote the decomposition.</a:t>
                </a:r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While </a:t>
                </a:r>
                <a:r>
                  <a:rPr lang="en-US" sz="3200" dirty="0"/>
                  <a:t>not all the </a:t>
                </a:r>
                <a:r>
                  <a:rPr lang="en-US" sz="3200" dirty="0" smtClean="0"/>
                  <a:t>flow </a:t>
                </a:r>
                <a:r>
                  <a:rPr lang="en-US" sz="3200" dirty="0"/>
                  <a:t>is </a:t>
                </a:r>
                <a:r>
                  <a:rPr lang="en-US" sz="3200" dirty="0" smtClean="0"/>
                  <a:t>scheduled:</a:t>
                </a:r>
                <a:endParaRPr lang="en-US" sz="3200" dirty="0"/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:r>
                  <a:rPr lang="pl-PL" sz="3000" dirty="0" smtClean="0">
                    <a:solidFill>
                      <a:schemeClr val="tx1"/>
                    </a:solidFill>
                  </a:rPr>
                  <a:t>For </a:t>
                </a:r>
                <a:r>
                  <a:rPr lang="pl-PL" sz="3000" dirty="0">
                    <a:solidFill>
                      <a:schemeClr val="tx1"/>
                    </a:solidFill>
                  </a:rPr>
                  <a:t>i = 1 to k do:</a:t>
                </a:r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:r>
                  <a:rPr lang="en-US" sz="3000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sz="3000" dirty="0">
                    <a:solidFill>
                      <a:schemeClr val="tx1"/>
                    </a:solidFill>
                  </a:rPr>
                  <a:t>P(i) 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≠</a:t>
                </a:r>
                <a:r>
                  <a:rPr lang="en-US" sz="3000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∅ 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tx1"/>
                    </a:solidFill>
                  </a:rPr>
                  <a:t>then schedule a path 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000" dirty="0" smtClean="0">
                    <a:solidFill>
                      <a:schemeClr val="tx1"/>
                    </a:solidFill>
                  </a:rPr>
                  <a:t> P(i</a:t>
                </a:r>
                <a:r>
                  <a:rPr lang="en-US" sz="3000" dirty="0">
                    <a:solidFill>
                      <a:schemeClr val="tx1"/>
                    </a:solidFill>
                  </a:rPr>
                  <a:t>) and remove p from P(i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Minimizes end-to-end</a:t>
                </a:r>
              </a:p>
              <a:p>
                <a:pPr rtl="0"/>
                <a:endParaRPr lang="en-US" sz="3200" dirty="0" smtClean="0">
                  <a:cs typeface="Gisha"/>
                </a:endParaRPr>
              </a:p>
              <a:p>
                <a:pPr rtl="0">
                  <a:buFont typeface="Arial" charset="0"/>
                  <a:buChar char="•"/>
                </a:pPr>
                <a:endParaRPr lang="en-US" sz="3300" dirty="0" smtClean="0">
                  <a:solidFill>
                    <a:srgbClr val="898989"/>
                  </a:solidFill>
                  <a:cs typeface="Gisha"/>
                </a:endParaRPr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188" y="908050"/>
                <a:ext cx="8208962" cy="2952750"/>
              </a:xfrm>
              <a:blipFill rotWithShape="1">
                <a:blip r:embed="rId2" cstate="print"/>
                <a:stretch>
                  <a:fillRect l="-2450" t="-5372" r="-297" b="-1239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Path-peeling scheduler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19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6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268413"/>
            <a:ext cx="5637212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Problem Definition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Real-Time Video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WiFi introduction</a:t>
            </a:r>
            <a:endParaRPr lang="he-IL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Routing &amp; Scheduling 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Interference models</a:t>
            </a:r>
            <a:endParaRPr lang="he-IL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Simulator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Flow Control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Experimental results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</a:rPr>
              <a:t>Video transmission</a:t>
            </a:r>
            <a:endParaRPr lang="he-IL" sz="3000" dirty="0" smtClean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175351" cy="1008111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smtClean="0">
                <a:ea typeface="+mj-ea"/>
              </a:rPr>
              <a:t>Agenda</a:t>
            </a:r>
            <a:endParaRPr lang="he-IL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 dirty="0"/>
          </a:p>
        </p:txBody>
      </p:sp>
      <p:sp>
        <p:nvSpPr>
          <p:cNvPr id="15364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547D512-273A-4741-A139-2FA609D962FE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208962" cy="2952750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cs typeface="Gisha"/>
              </a:rPr>
              <a:t>Computed in graph model and achieves a constant approximation ratio.</a:t>
            </a:r>
          </a:p>
          <a:p>
            <a:pPr rtl="0"/>
            <a:endParaRPr lang="en-US" sz="3200" dirty="0" smtClean="0">
              <a:cs typeface="Gisha"/>
            </a:endParaRPr>
          </a:p>
          <a:p>
            <a:pPr rtl="0"/>
            <a:r>
              <a:rPr lang="en-US" sz="3200" dirty="0" smtClean="0">
                <a:cs typeface="Gisha"/>
              </a:rPr>
              <a:t>Does the result work in the physical (SINR) model ?</a:t>
            </a:r>
          </a:p>
          <a:p>
            <a:pPr rtl="0">
              <a:buFont typeface="Arial" charset="0"/>
              <a:buChar char="•"/>
            </a:pPr>
            <a:endParaRPr lang="en-US" sz="3300" dirty="0" smtClean="0">
              <a:solidFill>
                <a:srgbClr val="898989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 &amp; Scheduling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9700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B3BACB4-DAD7-4395-9368-A93BE38F1B5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20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87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 rtlCol="0">
            <a:noAutofit/>
          </a:bodyPr>
          <a:lstStyle/>
          <a:p>
            <a:pPr rtl="0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3200" dirty="0" smtClean="0">
                <a:ea typeface="+mn-ea"/>
              </a:rPr>
              <a:t>OMNET++/MiXiM – event driven network simulator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Extensible (C++)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Built-In wireless protocols (802.11b-Mac / Phy )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Wireless signal model (noise , interference , fading) 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Mobility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Fast - Models packets (not symbols)</a:t>
            </a:r>
            <a:endParaRPr lang="en-US" sz="3200" dirty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Simulator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30724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18D53699-BDA6-4152-A1D2-575324C9BFC6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21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Successful delivery is a random variable. 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/>
              <a:t>Real channel </a:t>
            </a:r>
            <a:r>
              <a:rPr lang="en-US" sz="3200" dirty="0" smtClean="0"/>
              <a:t>suffers from white noise - different </a:t>
            </a:r>
            <a:r>
              <a:rPr lang="en-US" sz="3200" dirty="0"/>
              <a:t>than channel </a:t>
            </a:r>
            <a:r>
              <a:rPr lang="en-US" sz="3200" dirty="0" smtClean="0"/>
              <a:t>with fixed flow-capacity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802.11 random quiet periods</a:t>
            </a:r>
          </a:p>
          <a:p>
            <a:pPr rtl="0"/>
            <a:endParaRPr lang="en-US" sz="3200" dirty="0" smtClean="0"/>
          </a:p>
          <a:p>
            <a:pPr rtl="0"/>
            <a:r>
              <a:rPr lang="en-US" sz="3200" dirty="0" smtClean="0"/>
              <a:t>Fluctuations in number of packets sent in each slot incur instable queue lengths</a:t>
            </a:r>
          </a:p>
          <a:p>
            <a:pPr rtl="0"/>
            <a:r>
              <a:rPr lang="en-US" sz="3200" dirty="0" smtClean="0"/>
              <a:t>Goal: stabilize queue size.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</a:t>
            </a:r>
            <a:endParaRPr lang="en-US" sz="3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2516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At the end of each schedule period each node (per stream):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Counts  #packets transmitted along outgoing &amp; incoming edges.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Sends updated requests for incoming link rates.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Drops the </a:t>
            </a:r>
            <a:r>
              <a:rPr lang="en-US" sz="3000" dirty="0">
                <a:solidFill>
                  <a:schemeClr val="tx1"/>
                </a:solidFill>
              </a:rPr>
              <a:t>oldest packets from </a:t>
            </a:r>
            <a:r>
              <a:rPr lang="en-US" sz="3000" dirty="0" smtClean="0">
                <a:solidFill>
                  <a:schemeClr val="tx1"/>
                </a:solidFill>
              </a:rPr>
              <a:t>queue so that all pending packets are delivered within the next period.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8316416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7025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</p:spPr>
            <p:txBody>
              <a:bodyPr>
                <a:noAutofit/>
              </a:bodyPr>
              <a:lstStyle/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i="1" dirty="0" smtClean="0"/>
                  <a:t>P(</a:t>
                </a:r>
                <a:r>
                  <a:rPr lang="en-US" sz="3200" i="1" dirty="0" err="1" smtClean="0"/>
                  <a:t>e,s,t</a:t>
                </a:r>
                <a:r>
                  <a:rPr lang="en-US" sz="3200" i="1" dirty="0" smtClean="0"/>
                  <a:t>)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the number of packets belonging to stream </a:t>
                </a:r>
                <a:r>
                  <a:rPr lang="en-US" sz="3200" i="1" dirty="0"/>
                  <a:t>s</a:t>
                </a:r>
                <a:r>
                  <a:rPr lang="en-US" sz="3200" dirty="0"/>
                  <a:t> sent along the link </a:t>
                </a:r>
                <a:r>
                  <a:rPr lang="en-US" sz="3200" i="1" dirty="0"/>
                  <a:t>e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during the </a:t>
                </a:r>
                <a:r>
                  <a:rPr lang="en-US" sz="3200" dirty="0"/>
                  <a:t>period </a:t>
                </a:r>
                <a:r>
                  <a:rPr lang="en-US" sz="3200" i="1" dirty="0"/>
                  <a:t>t</a:t>
                </a:r>
                <a:r>
                  <a:rPr lang="en-US" sz="3200" dirty="0" smtClean="0"/>
                  <a:t> </a:t>
                </a:r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i="1" dirty="0" smtClean="0"/>
                  <a:t>P</a:t>
                </a:r>
                <a:r>
                  <a:rPr lang="en-US" sz="3200" i="1" baseline="30000" dirty="0" smtClean="0"/>
                  <a:t>+</a:t>
                </a:r>
                <a:r>
                  <a:rPr lang="en-US" sz="3200" i="1" dirty="0" smtClean="0"/>
                  <a:t>(</a:t>
                </a:r>
                <a:r>
                  <a:rPr lang="en-US" sz="3200" i="1" dirty="0" err="1" smtClean="0"/>
                  <a:t>e,s,t</a:t>
                </a:r>
                <a:r>
                  <a:rPr lang="en-US" sz="3200" i="1" dirty="0" smtClean="0"/>
                  <a:t>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≡ </m:t>
                    </m:r>
                  </m:oMath>
                </a14:m>
                <a:r>
                  <a:rPr lang="en-US" sz="3200" dirty="0"/>
                  <a:t>the maximum number of packets belonging to stream </a:t>
                </a:r>
                <a:r>
                  <a:rPr lang="en-US" sz="3200" i="1" dirty="0"/>
                  <a:t>s</a:t>
                </a:r>
                <a:r>
                  <a:rPr lang="en-US" sz="3200" dirty="0"/>
                  <a:t> that can be </a:t>
                </a:r>
                <a:r>
                  <a:rPr lang="en-US" sz="3200" dirty="0" smtClean="0"/>
                  <a:t>sent along </a:t>
                </a:r>
                <a:r>
                  <a:rPr lang="en-US" sz="3200" dirty="0"/>
                  <a:t>the link </a:t>
                </a:r>
                <a:r>
                  <a:rPr lang="en-US" sz="3200" i="1" dirty="0"/>
                  <a:t>e</a:t>
                </a:r>
                <a:r>
                  <a:rPr lang="en-US" sz="3200" dirty="0"/>
                  <a:t> during the period </a:t>
                </a:r>
                <a:r>
                  <a:rPr lang="en-US" sz="3200" i="1" dirty="0" smtClean="0"/>
                  <a:t>t</a:t>
                </a:r>
                <a:endParaRPr lang="en-US" sz="3200" dirty="0" smtClean="0"/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2800" i="1" dirty="0" smtClean="0"/>
                  <a:t>P</a:t>
                </a:r>
                <a:r>
                  <a:rPr lang="en-US" sz="2800" i="1" baseline="30000" dirty="0" smtClean="0"/>
                  <a:t>+</a:t>
                </a:r>
                <a:r>
                  <a:rPr lang="en-US" sz="2800" i="1" dirty="0" smtClean="0"/>
                  <a:t>(e, s, </a:t>
                </a:r>
                <a:r>
                  <a:rPr lang="en-US" sz="2800" i="1" dirty="0"/>
                  <a:t>t)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&gt; </a:t>
                </a:r>
                <a:r>
                  <a:rPr lang="en-US" sz="2800" i="1" dirty="0" smtClean="0"/>
                  <a:t>P(e, s, </a:t>
                </a:r>
                <a:r>
                  <a:rPr lang="en-US" sz="2800" i="1" dirty="0"/>
                  <a:t>t</a:t>
                </a:r>
                <a:r>
                  <a:rPr lang="en-US" sz="2800" i="1" dirty="0" smtClean="0"/>
                  <a:t>)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iff</a:t>
                </a:r>
                <a:r>
                  <a:rPr lang="en-US" sz="2800" dirty="0" smtClean="0"/>
                  <a:t> the relevant queue is empty when a packet is scheduled, if no schedule for </a:t>
                </a:r>
                <a:r>
                  <a:rPr lang="en-US" sz="2800" i="1" dirty="0" smtClean="0"/>
                  <a:t>s</a:t>
                </a:r>
                <a:r>
                  <a:rPr lang="en-US" sz="2800" dirty="0" smtClean="0"/>
                  <a:t> on </a:t>
                </a:r>
                <a:r>
                  <a:rPr lang="en-US" sz="2800" i="1" dirty="0" smtClean="0"/>
                  <a:t>e </a:t>
                </a:r>
                <a:r>
                  <a:rPr lang="en-US" sz="2800" dirty="0" smtClean="0"/>
                  <a:t>then </a:t>
                </a:r>
                <a:r>
                  <a:rPr lang="en-US" sz="2800" dirty="0"/>
                  <a:t>P</a:t>
                </a:r>
                <a:r>
                  <a:rPr lang="en-US" sz="2800" i="1" baseline="30000" dirty="0"/>
                  <a:t>+</a:t>
                </a:r>
                <a:r>
                  <a:rPr lang="en-US" sz="2800" dirty="0"/>
                  <a:t>(e, s, t</a:t>
                </a:r>
                <a:r>
                  <a:rPr lang="en-US" sz="2800" dirty="0" smtClean="0"/>
                  <a:t>)=0 </a:t>
                </a:r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560" y="1196752"/>
                <a:ext cx="8208912" cy="2952328"/>
              </a:xfrm>
              <a:blipFill rotWithShape="1">
                <a:blip r:embed="rId3" cstate="print"/>
                <a:stretch>
                  <a:fillRect l="-2450" t="-6392" r="-1782" b="-764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8316416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 - definitions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31508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9144000" cy="2376264"/>
          </a:xfrm>
        </p:spPr>
        <p:txBody>
          <a:bodyPr>
            <a:noAutofit/>
          </a:bodyPr>
          <a:lstStyle/>
          <a:p>
            <a:pPr marL="457200" lvl="0" indent="-457200" rtl="0">
              <a:buFont typeface="Arial" pitchFamily="34" charset="0"/>
              <a:buChar char="•"/>
            </a:pPr>
            <a:r>
              <a:rPr lang="en-US" sz="3200" dirty="0" smtClean="0"/>
              <a:t>Algorithm is executed locally for all nodes</a:t>
            </a:r>
          </a:p>
          <a:p>
            <a:pPr marL="457200" lvl="0" indent="-457200" rtl="0">
              <a:buFont typeface="Arial" pitchFamily="34" charset="0"/>
              <a:buChar char="•"/>
            </a:pPr>
            <a:r>
              <a:rPr lang="en-US" sz="3200" dirty="0" smtClean="0"/>
              <a:t>Each node has a queue per stream</a:t>
            </a:r>
          </a:p>
          <a:p>
            <a:pPr marL="457200" lvl="0" indent="-457200" rtl="0">
              <a:buFont typeface="Arial" pitchFamily="34" charset="0"/>
              <a:buChar char="•"/>
            </a:pPr>
            <a:endParaRPr lang="en-US" sz="3200" dirty="0" smtClean="0"/>
          </a:p>
          <a:p>
            <a:pPr marL="457200" lvl="0" indent="-457200" rtl="0">
              <a:buFont typeface="Arial" pitchFamily="34" charset="0"/>
              <a:buChar char="•"/>
            </a:pPr>
            <a:r>
              <a:rPr lang="en-US" sz="3200" i="1" dirty="0" smtClean="0"/>
              <a:t>R(e</a:t>
            </a:r>
            <a:r>
              <a:rPr lang="en-US" sz="3200" i="1" dirty="0"/>
              <a:t>, </a:t>
            </a:r>
            <a:r>
              <a:rPr lang="en-US" sz="3200" i="1" dirty="0" smtClean="0"/>
              <a:t>s)</a:t>
            </a:r>
            <a:r>
              <a:rPr lang="en-US" sz="3200" dirty="0" smtClean="0"/>
              <a:t> </a:t>
            </a:r>
            <a:r>
              <a:rPr lang="en-US" sz="3200" dirty="0"/>
              <a:t>specifies the number of packets from stream </a:t>
            </a:r>
            <a:r>
              <a:rPr lang="en-US" sz="3200" i="1" dirty="0"/>
              <a:t>s</a:t>
            </a:r>
            <a:r>
              <a:rPr lang="en-US" sz="3200" dirty="0"/>
              <a:t> that </a:t>
            </a:r>
            <a:r>
              <a:rPr lang="en-US" sz="3200" dirty="0" smtClean="0"/>
              <a:t>the node is </a:t>
            </a:r>
            <a:r>
              <a:rPr lang="en-US" sz="3200" dirty="0"/>
              <a:t>willing to receive along the link </a:t>
            </a:r>
            <a:r>
              <a:rPr lang="en-US" sz="3200" i="1" dirty="0"/>
              <a:t>e</a:t>
            </a:r>
            <a:r>
              <a:rPr lang="en-US" sz="3200" dirty="0"/>
              <a:t> in the next period </a:t>
            </a:r>
            <a:r>
              <a:rPr lang="en-US" sz="3200" i="1" dirty="0"/>
              <a:t>t + </a:t>
            </a:r>
            <a:r>
              <a:rPr lang="en-US" sz="3200" i="1" dirty="0" smtClean="0"/>
              <a:t>1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Initialize</a:t>
            </a:r>
            <a:r>
              <a:rPr lang="en-US" sz="3200" dirty="0"/>
              <a:t>: for all </a:t>
            </a:r>
            <a:r>
              <a:rPr lang="en-US" sz="3200" i="1" dirty="0"/>
              <a:t>e ∈ </a:t>
            </a:r>
            <a:r>
              <a:rPr lang="en-US" sz="3200" i="1" dirty="0" err="1" smtClean="0"/>
              <a:t>E</a:t>
            </a:r>
            <a:r>
              <a:rPr lang="en-US" sz="3200" i="1" baseline="-25000" dirty="0" err="1" smtClean="0"/>
              <a:t>in</a:t>
            </a:r>
            <a:r>
              <a:rPr lang="en-US" sz="3200" i="1" dirty="0" smtClean="0"/>
              <a:t>(v)</a:t>
            </a:r>
          </a:p>
          <a:p>
            <a:pPr rtl="0"/>
            <a:r>
              <a:rPr lang="en-US" sz="3200" i="1" dirty="0"/>
              <a:t> </a:t>
            </a:r>
            <a:r>
              <a:rPr lang="en-US" sz="3200" i="1" dirty="0" smtClean="0"/>
              <a:t>  </a:t>
            </a:r>
            <a:r>
              <a:rPr lang="en-US" sz="3200" i="1" dirty="0"/>
              <a:t>R(e, </a:t>
            </a:r>
            <a:r>
              <a:rPr lang="en-US" sz="3200" i="1" dirty="0" smtClean="0"/>
              <a:t>s) </a:t>
            </a:r>
            <a:r>
              <a:rPr lang="en-US" sz="3200" i="1" dirty="0"/>
              <a:t>← </a:t>
            </a:r>
            <a:r>
              <a:rPr lang="en-US" sz="3200" i="1" dirty="0" smtClean="0"/>
              <a:t>[scheduler computed rate]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 prelim.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33713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764704"/>
                <a:ext cx="9144000" cy="2952328"/>
              </a:xfrm>
            </p:spPr>
            <p:txBody>
              <a:bodyPr>
                <a:noAutofit/>
              </a:bodyPr>
              <a:lstStyle/>
              <a:p>
                <a:pPr lvl="0" rtl="0"/>
                <a:r>
                  <a:rPr lang="en-US" sz="3200" dirty="0" smtClean="0"/>
                  <a:t>For </a:t>
                </a:r>
                <a:r>
                  <a:rPr lang="en-US" sz="3200" i="1" dirty="0"/>
                  <a:t>t</a:t>
                </a:r>
                <a:r>
                  <a:rPr lang="en-US" sz="3200" dirty="0"/>
                  <a:t> = 1 to ∞ do</a:t>
                </a:r>
              </a:p>
              <a:p>
                <a:pPr marL="457200" lvl="0" indent="-457200" rtl="0">
                  <a:buFont typeface="Arial" pitchFamily="34" charset="0"/>
                  <a:buChar char="•"/>
                </a:pPr>
                <a:r>
                  <a:rPr lang="en-US" sz="3200" dirty="0"/>
                  <a:t>Measure </a:t>
                </a:r>
                <a:r>
                  <a:rPr lang="en-US" sz="3200" i="1" dirty="0"/>
                  <a:t>P(e, s, t)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E(v)</a:t>
                </a:r>
                <a:r>
                  <a:rPr lang="en-US" sz="3200" dirty="0"/>
                  <a:t>, and </a:t>
                </a:r>
                <a:r>
                  <a:rPr lang="en-US" sz="3200" i="1" dirty="0"/>
                  <a:t>P+(e, s, t)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</a:t>
                </a:r>
                <a:r>
                  <a:rPr lang="en-US" sz="3200" dirty="0"/>
                  <a:t>.</a:t>
                </a:r>
              </a:p>
              <a:p>
                <a:pPr marL="457200" lvl="0" indent="-457200" rtl="0">
                  <a:buFont typeface="Arial" pitchFamily="34" charset="0"/>
                  <a:buChar char="•"/>
                </a:pPr>
                <a:r>
                  <a:rPr lang="en-US" sz="3200" dirty="0"/>
                  <a:t>Receive </a:t>
                </a:r>
                <a:r>
                  <a:rPr lang="en-US" sz="3200" i="1" dirty="0" smtClean="0"/>
                  <a:t>P</a:t>
                </a:r>
                <a:r>
                  <a:rPr lang="en-US" sz="3200" i="1" baseline="30000" dirty="0" smtClean="0"/>
                  <a:t>+</a:t>
                </a:r>
                <a:r>
                  <a:rPr lang="en-US" sz="3200" i="1" dirty="0" smtClean="0"/>
                  <a:t>(</a:t>
                </a:r>
                <a:r>
                  <a:rPr lang="en-US" sz="3200" i="1" dirty="0"/>
                  <a:t>e, s, t)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in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</a:t>
                </a:r>
                <a:r>
                  <a:rPr lang="en-US" sz="3200" dirty="0"/>
                  <a:t>, and </a:t>
                </a:r>
                <a:r>
                  <a:rPr lang="en-US" sz="3200" i="1" dirty="0"/>
                  <a:t>R(e, s)</a:t>
                </a:r>
                <a:r>
                  <a:rPr lang="en-US" sz="3200" dirty="0"/>
                  <a:t> for every </a:t>
                </a:r>
                <a:r>
                  <a:rPr lang="en-US" sz="3200" i="1" dirty="0"/>
                  <a:t>e ∈ 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</a:t>
                </a:r>
                <a:r>
                  <a:rPr lang="en-US" sz="3200" dirty="0"/>
                  <a:t>.</a:t>
                </a:r>
              </a:p>
              <a:p>
                <a:pPr marL="457200" lvl="0" indent="-457200" rtl="0">
                  <a:buFont typeface="Arial" pitchFamily="34" charset="0"/>
                  <a:buChar char="•"/>
                </a:pPr>
                <a:r>
                  <a:rPr lang="en-US" sz="3200" i="1" dirty="0" err="1"/>
                  <a:t>Rin</a:t>
                </a:r>
                <a:r>
                  <a:rPr lang="en-US" sz="3200" i="1" dirty="0"/>
                  <a:t> ← min{∑</a:t>
                </a:r>
                <a:r>
                  <a:rPr lang="en-US" sz="3200" i="1" dirty="0" err="1"/>
                  <a:t>e∈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 R(e, s),∑</a:t>
                </a:r>
                <a:r>
                  <a:rPr lang="en-US" sz="3200" i="1" dirty="0" err="1"/>
                  <a:t>e∈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out</a:t>
                </a:r>
                <a:r>
                  <a:rPr lang="en-US" sz="3200" i="1" dirty="0" smtClean="0"/>
                  <a:t>(v</a:t>
                </a:r>
                <a:r>
                  <a:rPr lang="en-US" sz="3200" i="1" dirty="0"/>
                  <a:t>) P+(e, s, t), ∑</a:t>
                </a:r>
                <a:r>
                  <a:rPr lang="en-US" sz="3200" i="1" dirty="0" err="1"/>
                  <a:t>e∈</a:t>
                </a:r>
                <a:r>
                  <a:rPr lang="en-US" sz="3200" i="1" dirty="0" err="1" smtClean="0"/>
                  <a:t>E</a:t>
                </a:r>
                <a:r>
                  <a:rPr lang="en-US" sz="3200" i="1" baseline="-25000" dirty="0" err="1" smtClean="0"/>
                  <a:t>in</a:t>
                </a:r>
                <a:r>
                  <a:rPr lang="en-US" sz="3200" i="1" dirty="0" smtClean="0"/>
                  <a:t> (v</a:t>
                </a:r>
                <a:r>
                  <a:rPr lang="en-US" sz="3200" i="1" dirty="0"/>
                  <a:t>) </a:t>
                </a:r>
                <a:r>
                  <a:rPr lang="en-US" sz="3200" i="1" dirty="0" smtClean="0"/>
                  <a:t>P</a:t>
                </a:r>
                <a:r>
                  <a:rPr lang="en-US" sz="3200" i="1" baseline="30000" dirty="0" smtClean="0"/>
                  <a:t>+</a:t>
                </a:r>
                <a:r>
                  <a:rPr lang="en-US" sz="3200" i="1" dirty="0" smtClean="0"/>
                  <a:t>(</a:t>
                </a:r>
                <a:r>
                  <a:rPr lang="en-US" sz="3200" i="1" dirty="0"/>
                  <a:t>e, s, t) }</a:t>
                </a:r>
                <a:r>
                  <a:rPr lang="en-US" sz="3200" dirty="0"/>
                  <a:t>.</a:t>
                </a:r>
                <a:endParaRPr lang="en-US" sz="3200" dirty="0" smtClean="0"/>
              </a:p>
              <a:p>
                <a:pPr marL="457200" lvl="0" indent="-457200" rtl="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𝑓𝑜𝑟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𝑒𝑣𝑒𝑟𝑦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𝑒</m:t>
                    </m:r>
                    <m:r>
                      <a:rPr lang="en-US" sz="3200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: </m:t>
                    </m:r>
                  </m:oMath>
                </a14:m>
                <a:endParaRPr lang="en-US" sz="3200" i="1" dirty="0" smtClean="0"/>
              </a:p>
              <a:p>
                <a:pPr lvl="0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𝑒</m:t>
                          </m:r>
                          <m:r>
                            <a:rPr lang="en-US" sz="3200" i="1">
                              <a:latin typeface="Cambria Math"/>
                            </a:rPr>
                            <m:t>, 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← </m:t>
                      </m:r>
                      <m:r>
                        <a:rPr lang="en-US" sz="3200" i="1">
                          <a:latin typeface="Cambria Math"/>
                        </a:rPr>
                        <m:t>𝑅𝑖𝑛</m:t>
                      </m:r>
                      <m:r>
                        <a:rPr lang="en-US" sz="32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3200" i="1">
                              <a:latin typeface="Cambria Math"/>
                            </a:rPr>
                            <m:t>(</m:t>
                          </m:r>
                          <m:r>
                            <a:rPr lang="en-US" sz="3200" i="1">
                              <a:latin typeface="Cambria Math"/>
                            </a:rPr>
                            <m:t>𝑒</m:t>
                          </m:r>
                          <m:r>
                            <a:rPr lang="en-US" sz="3200" i="1">
                              <a:latin typeface="Cambria Math"/>
                            </a:rPr>
                            <m:t>,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  <m:r>
                            <a:rPr lang="en-US" sz="3200" i="1">
                              <a:latin typeface="Cambria Math"/>
                            </a:rPr>
                            <m:t>,</m:t>
                          </m:r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`∈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𝑖𝑛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`,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rtl="0"/>
                <a:endParaRPr lang="en-US" sz="3200" dirty="0"/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764704"/>
                <a:ext cx="9144000" cy="2952328"/>
              </a:xfrm>
              <a:blipFill rotWithShape="1">
                <a:blip r:embed="rId3" cstate="print"/>
                <a:stretch>
                  <a:fillRect l="-2200" t="-2680" b="-1245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9310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9144000" cy="2376264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In addition at the end of each such round we drop the oldest </a:t>
            </a:r>
            <a:r>
              <a:rPr lang="en-US" sz="3200" dirty="0"/>
              <a:t>packets from </a:t>
            </a:r>
            <a:r>
              <a:rPr lang="en-US" sz="3200" i="1" dirty="0"/>
              <a:t>Q(v, s)</a:t>
            </a:r>
            <a:r>
              <a:rPr lang="en-US" sz="3200" dirty="0"/>
              <a:t>, if needed, so that </a:t>
            </a:r>
            <a:r>
              <a:rPr lang="en-US" sz="3200" i="1" dirty="0"/>
              <a:t>|Q(v, s)| ≤ </a:t>
            </a:r>
            <a:r>
              <a:rPr lang="en-US" sz="3200" i="1" dirty="0" err="1" smtClean="0"/>
              <a:t>R</a:t>
            </a:r>
            <a:r>
              <a:rPr lang="en-US" sz="3200" i="1" baseline="-25000" dirty="0" err="1" smtClean="0"/>
              <a:t>in</a:t>
            </a:r>
            <a:endParaRPr lang="en-US" sz="3200" dirty="0"/>
          </a:p>
          <a:p>
            <a:pPr lvl="0" rtl="0"/>
            <a:endParaRPr lang="en-US" sz="3200" dirty="0" smtClean="0"/>
          </a:p>
          <a:p>
            <a:pPr lvl="0" rtl="0"/>
            <a:r>
              <a:rPr lang="en-US" sz="3200" dirty="0" smtClean="0"/>
              <a:t>Intuitively the algorithms controls the rates and queues using minor changes according to what the wireless channels and queues can sustain.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Flow Control algorithm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413141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815654" y="845176"/>
            <a:ext cx="7740416" cy="5656354"/>
            <a:chOff x="576000" y="52100"/>
            <a:chExt cx="8172464" cy="6626552"/>
          </a:xfrm>
        </p:grpSpPr>
        <p:grpSp>
          <p:nvGrpSpPr>
            <p:cNvPr id="18" name="Group 17"/>
            <p:cNvGrpSpPr/>
            <p:nvPr/>
          </p:nvGrpSpPr>
          <p:grpSpPr>
            <a:xfrm>
              <a:off x="576000" y="116632"/>
              <a:ext cx="432048" cy="6562020"/>
              <a:chOff x="576000" y="116632"/>
              <a:chExt cx="432048" cy="656202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he-IL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he-IL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3</a:t>
                </a:r>
                <a:endParaRPr lang="he-IL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4</a:t>
                </a:r>
                <a:endParaRPr lang="he-IL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5</a:t>
                </a:r>
                <a:endParaRPr lang="he-IL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6</a:t>
                </a:r>
                <a:endParaRPr lang="he-IL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7</a:t>
                </a:r>
                <a:endParaRPr lang="he-IL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859160" y="87804"/>
              <a:ext cx="552600" cy="6562020"/>
              <a:chOff x="576000" y="116632"/>
              <a:chExt cx="552600" cy="656202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he-IL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9</a:t>
                </a:r>
                <a:endParaRPr lang="he-IL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6000" y="242088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he-IL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76000" y="3429000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he-IL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76000" y="448535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he-IL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76000" y="530120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13</a:t>
                </a:r>
                <a:endParaRPr lang="he-IL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76000" y="6309320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14</a:t>
                </a:r>
                <a:endParaRPr lang="he-IL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059832" y="116632"/>
              <a:ext cx="648072" cy="6562020"/>
              <a:chOff x="576000" y="116632"/>
              <a:chExt cx="432048" cy="65620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15</a:t>
                </a:r>
                <a:endParaRPr lang="he-IL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16</a:t>
                </a:r>
                <a:endParaRPr lang="he-IL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17</a:t>
                </a:r>
                <a:endParaRPr lang="he-IL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18</a:t>
                </a:r>
                <a:endParaRPr lang="he-IL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19</a:t>
                </a:r>
                <a:endParaRPr lang="he-IL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he-IL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21</a:t>
                </a:r>
                <a:endParaRPr lang="he-IL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427984" y="116632"/>
              <a:ext cx="792088" cy="6562020"/>
              <a:chOff x="576000" y="116632"/>
              <a:chExt cx="576064" cy="656202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76000" y="11663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22</a:t>
                </a:r>
                <a:endParaRPr lang="he-IL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76000" y="1133128"/>
                <a:ext cx="576064" cy="37186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23</a:t>
                </a:r>
                <a:endParaRPr lang="he-IL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76000" y="242088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24</a:t>
                </a:r>
                <a:endParaRPr lang="he-IL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76000" y="34290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25</a:t>
                </a:r>
                <a:endParaRPr lang="he-IL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76000" y="448535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he-IL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8008" y="536392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/>
                  <a:t>27</a:t>
                </a:r>
                <a:endParaRPr lang="he-IL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6000" y="630932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he-IL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652120" y="87804"/>
              <a:ext cx="648072" cy="6562020"/>
              <a:chOff x="576000" y="116632"/>
              <a:chExt cx="432048" cy="656202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29</a:t>
                </a:r>
                <a:endParaRPr lang="he-IL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30</a:t>
                </a:r>
                <a:endParaRPr lang="he-IL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31</a:t>
                </a:r>
                <a:endParaRPr lang="he-IL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he-IL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33</a:t>
                </a:r>
                <a:endParaRPr lang="he-IL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34</a:t>
                </a:r>
                <a:endParaRPr lang="he-IL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35</a:t>
                </a:r>
                <a:endParaRPr lang="he-IL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948264" y="52100"/>
              <a:ext cx="648072" cy="6562020"/>
              <a:chOff x="576000" y="116632"/>
              <a:chExt cx="432048" cy="6562020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36</a:t>
                </a:r>
                <a:endParaRPr lang="he-IL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he-IL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38</a:t>
                </a:r>
                <a:endParaRPr lang="he-IL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he-IL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40</a:t>
                </a:r>
                <a:endParaRPr lang="he-IL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41</a:t>
                </a:r>
                <a:endParaRPr lang="he-IL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42</a:t>
                </a:r>
                <a:endParaRPr lang="he-IL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8100392" y="86544"/>
              <a:ext cx="648072" cy="6562020"/>
              <a:chOff x="576000" y="116632"/>
              <a:chExt cx="432048" cy="656202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/>
                  <a:t>43</a:t>
                </a:r>
                <a:endParaRPr lang="he-IL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76000" y="1133128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44</a:t>
                </a:r>
                <a:endParaRPr lang="he-IL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45</a:t>
                </a:r>
                <a:endParaRPr lang="he-IL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46</a:t>
                </a:r>
                <a:endParaRPr lang="he-IL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47</a:t>
                </a:r>
                <a:endParaRPr lang="he-IL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48</a:t>
                </a:r>
                <a:endParaRPr lang="he-IL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49</a:t>
                </a:r>
                <a:endParaRPr lang="he-IL" dirty="0"/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811352" y="44624"/>
            <a:ext cx="760015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Example Input scenario – </a:t>
            </a:r>
          </a:p>
          <a:p>
            <a:pPr algn="ctr"/>
            <a:r>
              <a:rPr lang="en-US" sz="2400" b="1" dirty="0" smtClean="0"/>
              <a:t>Nodes spaced equally on grid with random requests</a:t>
            </a:r>
            <a:endParaRPr lang="he-IL" sz="2400" b="1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2554364" y="3024777"/>
            <a:ext cx="1909634" cy="2434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1224861" y="2969693"/>
            <a:ext cx="5626179" cy="3374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2554364" y="5458781"/>
            <a:ext cx="5387895" cy="859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224861" y="5483388"/>
            <a:ext cx="3286020" cy="96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1224861" y="3000170"/>
            <a:ext cx="4398557" cy="1786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3781986" y="1900952"/>
            <a:ext cx="1841432" cy="24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224861" y="1925559"/>
            <a:ext cx="806117" cy="1074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1224861" y="3000170"/>
            <a:ext cx="4398557" cy="885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3781986" y="1057889"/>
            <a:ext cx="682012" cy="1966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1020258" y="1926639"/>
            <a:ext cx="3443740" cy="1801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4792216" y="1427354"/>
            <a:ext cx="1138108" cy="4758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1020258" y="1215518"/>
            <a:ext cx="0" cy="55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 flipV="1">
            <a:off x="395536" y="1024729"/>
            <a:ext cx="50610" cy="5564168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467544" y="6475847"/>
            <a:ext cx="8083498" cy="101619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5496" y="6444044"/>
            <a:ext cx="3129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153" name="TextBox 152"/>
          <p:cNvSpPr txBox="1"/>
          <p:nvPr/>
        </p:nvSpPr>
        <p:spPr>
          <a:xfrm>
            <a:off x="5879" y="3451126"/>
            <a:ext cx="461665" cy="682239"/>
          </a:xfrm>
          <a:prstGeom prst="rect">
            <a:avLst/>
          </a:prstGeom>
          <a:noFill/>
        </p:spPr>
        <p:txBody>
          <a:bodyPr vert="vert270" wrap="none" rtlCol="1">
            <a:spAutoFit/>
          </a:bodyPr>
          <a:lstStyle/>
          <a:p>
            <a:r>
              <a:rPr lang="en-US" dirty="0" smtClean="0"/>
              <a:t>500m</a:t>
            </a:r>
            <a:endParaRPr lang="he-IL" dirty="0"/>
          </a:p>
        </p:txBody>
      </p:sp>
      <p:sp>
        <p:nvSpPr>
          <p:cNvPr id="154" name="TextBox 153"/>
          <p:cNvSpPr txBox="1"/>
          <p:nvPr/>
        </p:nvSpPr>
        <p:spPr>
          <a:xfrm>
            <a:off x="5879" y="1115452"/>
            <a:ext cx="461665" cy="605295"/>
          </a:xfrm>
          <a:prstGeom prst="rect">
            <a:avLst/>
          </a:prstGeom>
          <a:noFill/>
        </p:spPr>
        <p:txBody>
          <a:bodyPr vert="vert270" wrap="none" rtlCol="1">
            <a:spAutoFit/>
          </a:bodyPr>
          <a:lstStyle/>
          <a:p>
            <a:r>
              <a:rPr lang="en-US" dirty="0" smtClean="0"/>
              <a:t>1Km</a:t>
            </a:r>
            <a:endParaRPr lang="he-IL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5420" y="6563322"/>
            <a:ext cx="77457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500m</a:t>
            </a:r>
            <a:endParaRPr lang="he-IL" dirty="0"/>
          </a:p>
        </p:txBody>
      </p:sp>
      <p:sp>
        <p:nvSpPr>
          <p:cNvPr id="159" name="TextBox 158"/>
          <p:cNvSpPr txBox="1"/>
          <p:nvPr/>
        </p:nvSpPr>
        <p:spPr>
          <a:xfrm>
            <a:off x="7812360" y="6516052"/>
            <a:ext cx="6976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1Km</a:t>
            </a:r>
            <a:endParaRPr lang="he-IL" dirty="0"/>
          </a:p>
        </p:txBody>
      </p:sp>
      <p:sp>
        <p:nvSpPr>
          <p:cNvPr id="128" name="Oval 127"/>
          <p:cNvSpPr/>
          <p:nvPr/>
        </p:nvSpPr>
        <p:spPr>
          <a:xfrm>
            <a:off x="5580112" y="3703056"/>
            <a:ext cx="2885076" cy="2102208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 w="25400">
            <a:solidFill>
              <a:schemeClr val="bg2">
                <a:lumMod val="50000"/>
              </a:schemeClr>
            </a:solidFill>
            <a:prstDash val="dash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" name="TextBox 1"/>
          <p:cNvSpPr txBox="1"/>
          <p:nvPr/>
        </p:nvSpPr>
        <p:spPr>
          <a:xfrm>
            <a:off x="5945104" y="3850072"/>
            <a:ext cx="155388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smtClean="0"/>
              <a:t>Example</a:t>
            </a:r>
          </a:p>
          <a:p>
            <a:pPr algn="ctr"/>
            <a:r>
              <a:rPr lang="en-US" dirty="0" smtClean="0"/>
              <a:t>Transmission </a:t>
            </a:r>
          </a:p>
          <a:p>
            <a:pPr algn="ctr"/>
            <a:r>
              <a:rPr lang="en-US" dirty="0" smtClean="0"/>
              <a:t>Range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5228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End-to-End delay                   (per scheduler)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29</a:t>
            </a:fld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267744" y="4005064"/>
            <a:ext cx="40476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5827711" y="6304235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29</a:t>
            </a:fld>
            <a:endParaRPr lang="he-IL" dirty="0"/>
          </a:p>
        </p:txBody>
      </p:sp>
      <p:pic>
        <p:nvPicPr>
          <p:cNvPr id="3074" name="Picture 2" descr="C:\Users\Yaniv\pre\Abstract\Figs\max_delay_greedy_vs_smart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176221" cy="443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926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ubtitle 1"/>
          <p:cNvSpPr>
            <a:spLocks noGrp="1"/>
          </p:cNvSpPr>
          <p:nvPr>
            <p:ph type="subTitle" idx="1"/>
          </p:nvPr>
        </p:nvSpPr>
        <p:spPr>
          <a:xfrm>
            <a:off x="611188" y="1557338"/>
            <a:ext cx="8208962" cy="2951162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4000" dirty="0" smtClean="0">
                <a:cs typeface="Gisha"/>
              </a:rPr>
              <a:t>Ad-Hoc Wireless Network model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Nodes in the plane with single radio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Multiple radio channels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Interference is an important issue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cs typeface="Gisha"/>
              </a:rPr>
              <a:t>Nodes know location and time (using GPS)</a:t>
            </a:r>
            <a:endParaRPr lang="en-US" sz="3600" dirty="0" smtClean="0">
              <a:solidFill>
                <a:schemeClr val="tx2"/>
              </a:solidFill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175351" cy="1008111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Problem Definition </a:t>
            </a:r>
            <a:endParaRPr lang="he-IL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6388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2A6FF5AC-0EDC-412E-987E-04CCE031628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3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2800" dirty="0" smtClean="0"/>
              <a:t>Queue size  (one stream/different nodes)</a:t>
            </a:r>
            <a:endParaRPr lang="en-US" sz="2800" dirty="0"/>
          </a:p>
        </p:txBody>
      </p:sp>
      <p:pic>
        <p:nvPicPr>
          <p:cNvPr id="6" name="Picture 5" descr="q_len_max_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5072" y="3597099"/>
            <a:ext cx="5616624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q_len_max_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19352"/>
            <a:ext cx="5616624" cy="28027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220682" y="1897580"/>
            <a:ext cx="1930337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 </a:t>
            </a:r>
          </a:p>
          <a:p>
            <a:pPr algn="ctr"/>
            <a:r>
              <a:rPr lang="en-US" sz="2400" b="1" dirty="0" smtClean="0"/>
              <a:t>flow control</a:t>
            </a:r>
            <a:endParaRPr lang="he-IL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0681" y="4599799"/>
            <a:ext cx="1930337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Without </a:t>
            </a:r>
          </a:p>
          <a:p>
            <a:pPr algn="ctr"/>
            <a:r>
              <a:rPr lang="en-US" sz="2400" b="1" dirty="0" smtClean="0"/>
              <a:t>flow control</a:t>
            </a:r>
            <a:endParaRPr lang="he-IL" sz="2400" b="1" dirty="0"/>
          </a:p>
        </p:txBody>
      </p:sp>
      <p:sp>
        <p:nvSpPr>
          <p:cNvPr id="12" name="Oval 11"/>
          <p:cNvSpPr/>
          <p:nvPr/>
        </p:nvSpPr>
        <p:spPr>
          <a:xfrm>
            <a:off x="2399127" y="3717032"/>
            <a:ext cx="504056" cy="337967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399127" y="908720"/>
            <a:ext cx="504056" cy="337967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78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End-to-end delay (one stream)</a:t>
            </a:r>
            <a:endParaRPr lang="en-US" sz="3600" dirty="0"/>
          </a:p>
        </p:txBody>
      </p:sp>
      <p:pic>
        <p:nvPicPr>
          <p:cNvPr id="7" name="Picture 6" descr="e2e_delay_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36712"/>
            <a:ext cx="7200800" cy="314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e2e_delay_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32964"/>
            <a:ext cx="7200800" cy="295832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pPr/>
              <a:t>31</a:t>
            </a:fld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41687" y="1807030"/>
            <a:ext cx="1217000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 </a:t>
            </a:r>
          </a:p>
          <a:p>
            <a:pPr algn="ctr"/>
            <a:r>
              <a:rPr lang="en-US" sz="2400" b="1" dirty="0" smtClean="0"/>
              <a:t>flow </a:t>
            </a:r>
          </a:p>
          <a:p>
            <a:pPr algn="ctr"/>
            <a:r>
              <a:rPr lang="en-US" sz="2400" b="1" dirty="0" smtClean="0"/>
              <a:t>control</a:t>
            </a:r>
            <a:endParaRPr lang="he-IL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687" y="4554630"/>
            <a:ext cx="1423788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Without </a:t>
            </a:r>
          </a:p>
          <a:p>
            <a:pPr algn="ctr"/>
            <a:r>
              <a:rPr lang="en-US" sz="2400" b="1" dirty="0" smtClean="0"/>
              <a:t>flow </a:t>
            </a:r>
          </a:p>
          <a:p>
            <a:pPr algn="ctr"/>
            <a:r>
              <a:rPr lang="en-US" sz="2400" b="1" dirty="0" smtClean="0"/>
              <a:t>control</a:t>
            </a:r>
            <a:endParaRPr lang="he-IL" sz="2400" b="1" dirty="0"/>
          </a:p>
        </p:txBody>
      </p:sp>
      <p:sp>
        <p:nvSpPr>
          <p:cNvPr id="12" name="Oval 11"/>
          <p:cNvSpPr/>
          <p:nvPr/>
        </p:nvSpPr>
        <p:spPr>
          <a:xfrm>
            <a:off x="2339752" y="965441"/>
            <a:ext cx="36004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267744" y="4005064"/>
            <a:ext cx="40476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5827711" y="6304235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2206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704856" cy="1008111"/>
          </a:xfrm>
        </p:spPr>
        <p:txBody>
          <a:bodyPr/>
          <a:lstStyle/>
          <a:p>
            <a:pPr marL="457200" rtl="0"/>
            <a:r>
              <a:rPr lang="en-US" sz="3600" dirty="0" smtClean="0"/>
              <a:t>Flow-control rate changes </a:t>
            </a:r>
            <a:r>
              <a:rPr lang="en-US" sz="3600" dirty="0"/>
              <a:t>over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32</a:t>
            </a:fld>
            <a:endParaRPr lang="he-IL" dirty="0"/>
          </a:p>
        </p:txBody>
      </p:sp>
      <p:pic>
        <p:nvPicPr>
          <p:cNvPr id="1026" name="Picture 2" descr="C:\Users\Yaniv\pre\Abstract\Figs\fc_rate_long_grid_12r_new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35" y="2066949"/>
            <a:ext cx="9003492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405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26288" cy="1143000"/>
          </a:xfrm>
        </p:spPr>
        <p:txBody>
          <a:bodyPr/>
          <a:lstStyle/>
          <a:p>
            <a:pPr algn="l" rtl="0"/>
            <a:r>
              <a:rPr lang="en-US" dirty="0" smtClean="0"/>
              <a:t>Drop rate (worse stream)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AA566B0-5DB2-4293-8411-06E403DC9353}" type="slidenum">
              <a:rPr lang="he-IL" smtClean="0"/>
              <a:pPr>
                <a:defRPr/>
              </a:pPr>
              <a:t>33</a:t>
            </a:fld>
            <a:endParaRPr lang="he-IL"/>
          </a:p>
        </p:txBody>
      </p:sp>
      <p:pic>
        <p:nvPicPr>
          <p:cNvPr id="6" name="Picture 5" descr="max_drop_in_tim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784976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04495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7543" y="1340768"/>
            <a:ext cx="8537377" cy="2376264"/>
          </a:xfrm>
        </p:spPr>
        <p:txBody>
          <a:bodyPr>
            <a:noAutofit/>
          </a:bodyPr>
          <a:lstStyle/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Routing &amp; scheduling approximation algorithm</a:t>
            </a:r>
          </a:p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Feasible in physical model (by simulation)</a:t>
            </a:r>
          </a:p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Local flow control algorithm</a:t>
            </a:r>
          </a:p>
          <a:p>
            <a:pPr marL="457200" indent="-457200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Support real-time video streaming requirements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0328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172648"/>
            <a:ext cx="7460309" cy="2423346"/>
          </a:xfrm>
        </p:spPr>
        <p:txBody>
          <a:bodyPr/>
          <a:lstStyle/>
          <a:p>
            <a:pPr marL="342900" indent="-342900" algn="ctr" rtl="0"/>
            <a:r>
              <a:rPr lang="en-US" sz="8000" dirty="0" smtClean="0"/>
              <a:t>Questions ?</a:t>
            </a:r>
            <a:br>
              <a:rPr lang="en-US" sz="8000" dirty="0" smtClean="0"/>
            </a:br>
            <a:r>
              <a:rPr lang="en-US" sz="8000" dirty="0" smtClean="0"/>
              <a:t> 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2619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rtl="0"/>
            <a:r>
              <a:rPr lang="en-US" sz="6600" dirty="0" smtClean="0"/>
              <a:t>Backup slides</a:t>
            </a:r>
            <a:br>
              <a:rPr lang="en-US" sz="6600" dirty="0" smtClean="0"/>
            </a:b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4893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608" y="2172648"/>
            <a:ext cx="6956253" cy="2423346"/>
          </a:xfrm>
        </p:spPr>
        <p:txBody>
          <a:bodyPr/>
          <a:lstStyle/>
          <a:p>
            <a:pPr marL="342900" indent="-342900" algn="ctr" rtl="0"/>
            <a:r>
              <a:rPr lang="en-US" sz="6600" dirty="0" smtClean="0"/>
              <a:t>Video playback example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6296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1628800"/>
                <a:ext cx="8640960" cy="2952328"/>
              </a:xfrm>
            </p:spPr>
            <p:txBody>
              <a:bodyPr>
                <a:noAutofit/>
              </a:bodyPr>
              <a:lstStyle/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interference </a:t>
                </a:r>
                <a:r>
                  <a:rPr lang="en-US" sz="3200" dirty="0"/>
                  <a:t>set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/>
                  <a:t>u,v,m</a:t>
                </a:r>
                <a:r>
                  <a:rPr lang="en-US" sz="3200" baseline="-25000" dirty="0"/>
                  <a:t> 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of the link e = (</a:t>
                </a:r>
                <a:r>
                  <a:rPr lang="en-US" sz="3200" dirty="0" err="1" smtClean="0"/>
                  <a:t>u,v,m</a:t>
                </a:r>
                <a:r>
                  <a:rPr lang="en-US" sz="3200" dirty="0" smtClean="0"/>
                  <a:t>)</a:t>
                </a:r>
              </a:p>
              <a:p>
                <a:pPr rtl="0"/>
                <a:r>
                  <a:rPr lang="en-US" sz="3200" dirty="0" smtClean="0"/>
                  <a:t>   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{</a:t>
                </a:r>
                <a:r>
                  <a:rPr lang="en-US" sz="3200" dirty="0"/>
                  <a:t>x ∈ V \ {u} |SINR(u, v, {x}) </a:t>
                </a:r>
                <a:r>
                  <a:rPr lang="en-US" sz="3200" dirty="0" smtClean="0"/>
                  <a:t>&lt; </a:t>
                </a:r>
                <a:r>
                  <a:rPr lang="el-GR" sz="3200" dirty="0" smtClean="0"/>
                  <a:t>μβ</a:t>
                </a:r>
                <a:r>
                  <a:rPr lang="en-US" sz="3200" baseline="-25000" dirty="0"/>
                  <a:t>m</a:t>
                </a:r>
                <a:r>
                  <a:rPr lang="en-US" sz="3200" dirty="0"/>
                  <a:t> or</a:t>
                </a:r>
              </a:p>
              <a:p>
                <a:pPr rtl="0"/>
                <a:r>
                  <a:rPr lang="en-US" sz="3200" dirty="0" smtClean="0"/>
                  <a:t>   SINR(v</a:t>
                </a:r>
                <a:r>
                  <a:rPr lang="en-US" sz="3200" dirty="0"/>
                  <a:t>, u, {x}) </a:t>
                </a:r>
                <a:r>
                  <a:rPr lang="en-US" sz="3200" dirty="0" smtClean="0"/>
                  <a:t>&lt; </a:t>
                </a:r>
                <a:r>
                  <a:rPr lang="el-GR" sz="3200" dirty="0" smtClean="0"/>
                  <a:t>μβ</a:t>
                </a:r>
                <a:r>
                  <a:rPr lang="en-US" sz="3200" baseline="-25000" dirty="0" smtClean="0"/>
                  <a:t>0</a:t>
                </a:r>
                <a:r>
                  <a:rPr lang="el-GR" sz="3200" dirty="0" smtClean="0"/>
                  <a:t>}</a:t>
                </a:r>
                <a:endParaRPr lang="he-IL" sz="3200" dirty="0" smtClean="0"/>
              </a:p>
              <a:p>
                <a:pPr marL="457200" indent="-457200" rtl="0">
                  <a:buFont typeface="Arial" pitchFamily="34" charset="0"/>
                  <a:buChar char="•"/>
                </a:pPr>
                <a:r>
                  <a:rPr lang="en-US" sz="3200" dirty="0" smtClean="0"/>
                  <a:t>Interfering set of edge to link </a:t>
                </a:r>
                <a:r>
                  <a:rPr lang="en-US" sz="3200" i="1" dirty="0" smtClean="0"/>
                  <a:t>e </a:t>
                </a:r>
                <a:r>
                  <a:rPr lang="en-US" sz="3200" dirty="0" smtClean="0"/>
                  <a:t>:</a:t>
                </a:r>
              </a:p>
              <a:p>
                <a:pPr rtl="0"/>
                <a:r>
                  <a:rPr lang="en-US" sz="3200" dirty="0" smtClean="0"/>
                  <a:t>    </a:t>
                </a:r>
                <a:r>
                  <a:rPr lang="en-US" sz="3200" dirty="0" err="1" smtClean="0"/>
                  <a:t>I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3200" dirty="0" smtClean="0"/>
                  <a:t> {</a:t>
                </a:r>
                <a:r>
                  <a:rPr lang="en-US" sz="3200" dirty="0"/>
                  <a:t>e′ = (u′, </a:t>
                </a:r>
                <a:r>
                  <a:rPr lang="en-US" sz="3200" dirty="0" err="1"/>
                  <a:t>v′,m</a:t>
                </a:r>
                <a:r>
                  <a:rPr lang="en-US" sz="3200" dirty="0"/>
                  <a:t>′) | </a:t>
                </a:r>
                <a:r>
                  <a:rPr lang="en-US" sz="3200" dirty="0" smtClean="0"/>
                  <a:t>                                 </a:t>
                </a:r>
              </a:p>
              <a:p>
                <a:pPr rtl="0"/>
                <a:r>
                  <a:rPr lang="en-US" sz="3200" dirty="0"/>
                  <a:t> </a:t>
                </a:r>
                <a:r>
                  <a:rPr lang="en-US" sz="3200" dirty="0" smtClean="0"/>
                  <a:t>          {</a:t>
                </a:r>
                <a:r>
                  <a:rPr lang="en-US" sz="3200" dirty="0"/>
                  <a:t>u′, v′} ∩ </a:t>
                </a:r>
                <a:r>
                  <a:rPr lang="en-US" sz="3200" dirty="0" smtClean="0"/>
                  <a:t>(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∪ </a:t>
                </a:r>
                <a:r>
                  <a:rPr lang="en-US" sz="3200" dirty="0" err="1" smtClean="0"/>
                  <a:t>V</a:t>
                </a:r>
                <a:r>
                  <a:rPr lang="en-US" sz="3200" baseline="-25000" dirty="0" err="1" smtClean="0"/>
                  <a:t>u,v,m</a:t>
                </a:r>
                <a:r>
                  <a:rPr lang="en-US" sz="3200" dirty="0" smtClean="0"/>
                  <a:t> ) ≠∅} \ </a:t>
                </a:r>
                <a:r>
                  <a:rPr lang="en-US" sz="3200" dirty="0"/>
                  <a:t>{(u, </a:t>
                </a:r>
                <a:r>
                  <a:rPr lang="en-US" sz="3200" dirty="0" err="1"/>
                  <a:t>v,m</a:t>
                </a:r>
                <a:r>
                  <a:rPr lang="en-US" sz="3200" dirty="0" smtClean="0"/>
                  <a:t>)}</a:t>
                </a:r>
                <a:endParaRPr lang="he-IL" sz="3200" dirty="0" smtClean="0"/>
              </a:p>
              <a:p>
                <a:pPr marL="914400" lvl="1" indent="-457200" algn="l" rtl="0">
                  <a:buFont typeface="Arial" pitchFamily="34" charset="0"/>
                  <a:buChar char="•"/>
                </a:pPr>
                <a:endParaRPr lang="en-US" sz="3000" dirty="0"/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1628800"/>
                <a:ext cx="8640960" cy="2952328"/>
              </a:xfrm>
              <a:blipFill rotWithShape="1">
                <a:blip r:embed="rId2" cstate="print"/>
                <a:stretch>
                  <a:fillRect l="-2327" t="-6405" r="-8110" b="-681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/>
              <a:t>WiFi adjusted </a:t>
            </a:r>
            <a:r>
              <a:rPr lang="en-US" sz="3600" dirty="0" smtClean="0"/>
              <a:t>interference model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38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42147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A and B can communicate with N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A can’t “hear” B</a:t>
            </a:r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B can’t hear A</a:t>
            </a:r>
          </a:p>
          <a:p>
            <a:pPr marL="457200" indent="-457200" rtl="0">
              <a:buFont typeface="Arial" pitchFamily="34" charset="0"/>
              <a:buChar char="•"/>
            </a:pPr>
            <a:endParaRPr lang="en-US" sz="3200" dirty="0"/>
          </a:p>
          <a:p>
            <a:pPr marL="457200" indent="-457200" rtl="0">
              <a:buFont typeface="Arial" pitchFamily="34" charset="0"/>
              <a:buChar char="•"/>
            </a:pPr>
            <a:r>
              <a:rPr lang="en-US" sz="3200" dirty="0" smtClean="0"/>
              <a:t>A and B May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attempt to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transmit un the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same time and interfere </a:t>
            </a:r>
          </a:p>
          <a:p>
            <a:pPr rtl="0"/>
            <a:r>
              <a:rPr lang="en-US" sz="3200" dirty="0"/>
              <a:t> </a:t>
            </a:r>
            <a:r>
              <a:rPr lang="en-US" sz="3200" dirty="0" smtClean="0"/>
              <a:t>   with each other!</a:t>
            </a:r>
          </a:p>
          <a:p>
            <a:pPr rtl="0"/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Hidden node problem</a:t>
            </a:r>
            <a:endParaRPr lang="en-US" sz="3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466064" y="2383975"/>
            <a:ext cx="4574585" cy="3024336"/>
            <a:chOff x="3203848" y="3068960"/>
            <a:chExt cx="5836802" cy="3672408"/>
          </a:xfrm>
        </p:grpSpPr>
        <p:sp>
          <p:nvSpPr>
            <p:cNvPr id="7" name="Footer Placeholder 3"/>
            <p:cNvSpPr txBox="1">
              <a:spLocks/>
            </p:cNvSpPr>
            <p:nvPr/>
          </p:nvSpPr>
          <p:spPr>
            <a:xfrm>
              <a:off x="5652120" y="6237312"/>
              <a:ext cx="3352801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he-IL"/>
              </a:defPPr>
              <a:lvl1pPr marL="0" algn="l" defTabSz="914400" rtl="1" eaLnBrk="1" latinLnBrk="0" hangingPunct="1">
                <a:defRPr sz="1100" b="1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fld id="{DDBF7CC1-964C-4779-8AE7-5C6996B34255}" type="slidenum">
                <a:rPr lang="he-IL" smtClean="0"/>
                <a:pPr algn="r"/>
                <a:t>39</a:t>
              </a:fld>
              <a:endParaRPr lang="he-IL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330161" y="3861048"/>
              <a:ext cx="3710489" cy="2880320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  <a:ln w="25400">
              <a:solidFill>
                <a:schemeClr val="accent3">
                  <a:lumMod val="50000"/>
                </a:schemeClr>
              </a:solidFill>
              <a:prstDash val="lgDashDotDot"/>
            </a:ln>
            <a:effectLst>
              <a:reflection stA="0" endPos="6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466065" y="3068960"/>
              <a:ext cx="3600400" cy="2736304"/>
            </a:xfrm>
            <a:prstGeom prst="ellipse">
              <a:avLst/>
            </a:prstGeom>
            <a:solidFill>
              <a:schemeClr val="accent3">
                <a:lumMod val="50000"/>
                <a:alpha val="20000"/>
              </a:schemeClr>
            </a:solidFill>
            <a:ln w="25400">
              <a:solidFill>
                <a:schemeClr val="accent3">
                  <a:lumMod val="50000"/>
                </a:schemeClr>
              </a:solidFill>
              <a:prstDash val="lgDashDotDot"/>
            </a:ln>
            <a:effectLst>
              <a:reflection stA="0" endPos="6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03848" y="3717032"/>
              <a:ext cx="3710489" cy="2880320"/>
            </a:xfrm>
            <a:prstGeom prst="ellipse">
              <a:avLst/>
            </a:prstGeom>
            <a:solidFill>
              <a:schemeClr val="accent6">
                <a:alpha val="20000"/>
              </a:schemeClr>
            </a:solidFill>
            <a:ln w="25400">
              <a:solidFill>
                <a:schemeClr val="accent3">
                  <a:lumMod val="50000"/>
                </a:schemeClr>
              </a:solidFill>
              <a:prstDash val="lgDashDotDot"/>
            </a:ln>
            <a:effectLst>
              <a:reflection stA="0" endPos="6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6982861" y="507260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00953" y="498802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073669" y="425595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N</a:t>
              </a:r>
              <a:endParaRPr lang="he-IL" dirty="0"/>
            </a:p>
          </p:txBody>
        </p:sp>
        <p:cxnSp>
          <p:nvCxnSpPr>
            <p:cNvPr id="12" name="Straight Arrow Connector 11"/>
            <p:cNvCxnSpPr>
              <a:endCxn id="10" idx="2"/>
            </p:cNvCxnSpPr>
            <p:nvPr/>
          </p:nvCxnSpPr>
          <p:spPr>
            <a:xfrm flipV="1">
              <a:off x="5252734" y="4484551"/>
              <a:ext cx="820935" cy="6550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1"/>
              <a:endCxn id="10" idx="6"/>
            </p:cNvCxnSpPr>
            <p:nvPr/>
          </p:nvCxnSpPr>
          <p:spPr>
            <a:xfrm flipH="1" flipV="1">
              <a:off x="6530869" y="4484551"/>
              <a:ext cx="518947" cy="6550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7709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>
          <a:xfrm>
            <a:off x="772538" y="4930170"/>
            <a:ext cx="3710489" cy="2622420"/>
          </a:xfrm>
          <a:prstGeom prst="ellipse">
            <a:avLst/>
          </a:prstGeom>
          <a:solidFill>
            <a:schemeClr val="accent2">
              <a:lumMod val="60000"/>
              <a:lumOff val="40000"/>
              <a:alpha val="11000"/>
            </a:schemeClr>
          </a:solidFill>
          <a:ln w="25400">
            <a:solidFill>
              <a:srgbClr val="C00000"/>
            </a:solidFill>
            <a:prstDash val="lgDash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6" name="Oval 65"/>
          <p:cNvSpPr/>
          <p:nvPr/>
        </p:nvSpPr>
        <p:spPr>
          <a:xfrm>
            <a:off x="4347381" y="495363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 w="25400">
            <a:solidFill>
              <a:schemeClr val="accent5"/>
            </a:solidFill>
            <a:prstDash val="lgDashDot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1" name="Oval 60"/>
          <p:cNvSpPr/>
          <p:nvPr/>
        </p:nvSpPr>
        <p:spPr>
          <a:xfrm>
            <a:off x="4347381" y="399415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25400">
            <a:solidFill>
              <a:srgbClr val="FFFF00"/>
            </a:solidFill>
            <a:prstDash val="lgDashDot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2" name="Oval 61"/>
          <p:cNvSpPr/>
          <p:nvPr/>
        </p:nvSpPr>
        <p:spPr>
          <a:xfrm>
            <a:off x="2507093" y="399415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25400">
            <a:solidFill>
              <a:srgbClr val="7030A0"/>
            </a:solidFill>
            <a:prstDash val="lgDash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3" name="Oval 62"/>
          <p:cNvSpPr/>
          <p:nvPr/>
        </p:nvSpPr>
        <p:spPr>
          <a:xfrm>
            <a:off x="2507093" y="5095270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 w="25400">
            <a:solidFill>
              <a:schemeClr val="bg2">
                <a:lumMod val="50000"/>
              </a:schemeClr>
            </a:solidFill>
            <a:prstDash val="dash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0" name="Oval 59"/>
          <p:cNvSpPr/>
          <p:nvPr/>
        </p:nvSpPr>
        <p:spPr>
          <a:xfrm>
            <a:off x="-756592" y="4653136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29000"/>
            </a:schemeClr>
          </a:solidFill>
          <a:ln w="25400">
            <a:prstDash val="dash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64" name="Oval 63"/>
          <p:cNvSpPr/>
          <p:nvPr/>
        </p:nvSpPr>
        <p:spPr>
          <a:xfrm>
            <a:off x="5868220" y="4378038"/>
            <a:ext cx="3710489" cy="2622420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lgDashDotDot"/>
          </a:ln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pic>
        <p:nvPicPr>
          <p:cNvPr id="17416" name="Picture 33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863" y="5949950"/>
            <a:ext cx="5032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35" descr="C:\Users\Yaniv\AppData\Local\Microsoft\Windows\Temporary Internet Files\Content.IE5\DFDH1GXD\MC90023403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451725" y="5429250"/>
            <a:ext cx="5429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36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4325" y="5013325"/>
            <a:ext cx="504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9" name="Picture 37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6488" y="5972175"/>
            <a:ext cx="5032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Picture 38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00" y="6115050"/>
            <a:ext cx="5032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1" name="Picture 39" descr="C:\Users\Yaniv\AppData\Local\Microsoft\Windows\Temporary Internet Files\Content.IE5\DFDH1GXD\MC90019746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5825" y="5005388"/>
            <a:ext cx="5032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>
            <a:stCxn id="36" idx="3"/>
            <a:endCxn id="37" idx="3"/>
          </p:cNvCxnSpPr>
          <p:nvPr/>
        </p:nvCxnSpPr>
        <p:spPr>
          <a:xfrm flipH="1" flipV="1">
            <a:off x="4628564" y="5305360"/>
            <a:ext cx="2823756" cy="383888"/>
          </a:xfrm>
          <a:prstGeom prst="straightConnector1">
            <a:avLst/>
          </a:prstGeom>
          <a:ln w="76200">
            <a:prstDash val="lgDashDotDot"/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3"/>
            <a:endCxn id="40" idx="1"/>
          </p:cNvCxnSpPr>
          <p:nvPr/>
        </p:nvCxnSpPr>
        <p:spPr>
          <a:xfrm flipV="1">
            <a:off x="1297866" y="5297140"/>
            <a:ext cx="4667939" cy="552133"/>
          </a:xfrm>
          <a:prstGeom prst="straightConnector1">
            <a:avLst/>
          </a:prstGeom>
          <a:ln w="76200">
            <a:prstDash val="lgDashDotDot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Input: Nodes + real-time video transmission requests:</a:t>
            </a:r>
          </a:p>
          <a:p>
            <a:pPr marL="800100" lvl="1" indent="-342900" rtl="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Source , Destination , Bandwidth</a:t>
            </a:r>
          </a:p>
          <a:p>
            <a:pPr lvl="1" rtl="0"/>
            <a:r>
              <a:rPr lang="en-US" sz="2600" dirty="0" smtClean="0">
                <a:solidFill>
                  <a:schemeClr val="tx1"/>
                </a:solidFill>
                <a:cs typeface="Gisha"/>
              </a:rPr>
              <a:t>(Source and destinations are not neighbors)</a:t>
            </a:r>
          </a:p>
          <a:p>
            <a:pPr marL="342900" indent="-342900" rtl="0"/>
            <a:r>
              <a:rPr lang="en-US" sz="3400" dirty="0" smtClean="0">
                <a:cs typeface="Gisha"/>
              </a:rPr>
              <a:t>Goal: serve requests (max-min throughput)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175351" cy="1008111"/>
          </a:xfrm>
        </p:spPr>
        <p:txBody>
          <a:bodyPr/>
          <a:lstStyle/>
          <a:p>
            <a:pPr algn="ctr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Problem Definition II </a:t>
            </a:r>
            <a:endParaRPr lang="he-IL" sz="3600" dirty="0">
              <a:ea typeface="+mj-ea"/>
            </a:endParaRPr>
          </a:p>
        </p:txBody>
      </p:sp>
      <p:pic>
        <p:nvPicPr>
          <p:cNvPr id="17426" name="Picture 34" descr="C:\Users\Yaniv\AppData\Local\Microsoft\Windows\Temporary Internet Files\Content.IE5\DFDH1GXD\MC90023403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5589588"/>
            <a:ext cx="542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7428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50BDB60F-CE8F-4807-8C23-86C2188CF752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4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908050"/>
            <a:ext cx="8393112" cy="2952750"/>
          </a:xfrm>
        </p:spPr>
        <p:txBody>
          <a:bodyPr rtlCol="0">
            <a:noAutofit/>
          </a:bodyPr>
          <a:lstStyle/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NP Hard problem in general 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Formalize constraints: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Flow in equals flow out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Radio is not used simultaneously for transmit and receive and not used in more than one channel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Flow is smaller or equal edge capacity</a:t>
            </a:r>
          </a:p>
          <a:p>
            <a:pPr marL="800100" lvl="1" indent="-342900" algn="l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1"/>
                </a:solidFill>
                <a:ea typeface="+mn-ea"/>
              </a:rPr>
              <a:t>No conflict between transmitting nodes - by interfering edges induces by graph </a:t>
            </a:r>
            <a:r>
              <a:rPr lang="en-US" sz="3000" u="sng" dirty="0" smtClean="0">
                <a:solidFill>
                  <a:schemeClr val="tx1"/>
                </a:solidFill>
                <a:ea typeface="+mn-ea"/>
              </a:rPr>
              <a:t>interference model </a:t>
            </a:r>
            <a:r>
              <a:rPr lang="en-US" sz="2400" dirty="0" smtClean="0">
                <a:solidFill>
                  <a:schemeClr val="tx1"/>
                </a:solidFill>
                <a:ea typeface="+mn-ea"/>
              </a:rPr>
              <a:t>(adjusted for WiFi- both ends transmit and multiple MCS)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2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lvl="1" algn="l" rtl="0" fontAlgn="auto">
              <a:buClr>
                <a:schemeClr val="accent6">
                  <a:lumMod val="75000"/>
                </a:schemeClr>
              </a:buClr>
              <a:defRPr/>
            </a:pPr>
            <a:endParaRPr lang="en-US" sz="3000" dirty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Routing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867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45F5152-CA0D-4E26-80B3-1FE0FC1C4E7D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40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4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506290"/>
            <a:ext cx="8784976" cy="6217078"/>
          </a:xfrm>
        </p:spPr>
      </p:pic>
      <p:sp>
        <p:nvSpPr>
          <p:cNvPr id="6" name="TextBox 5"/>
          <p:cNvSpPr txBox="1"/>
          <p:nvPr/>
        </p:nvSpPr>
        <p:spPr>
          <a:xfrm>
            <a:off x="3462714" y="44624"/>
            <a:ext cx="229742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Routing result </a:t>
            </a:r>
          </a:p>
        </p:txBody>
      </p:sp>
    </p:spTree>
    <p:extLst>
      <p:ext uri="{BB962C8B-B14F-4D97-AF65-F5344CB8AC3E}">
        <p14:creationId xmlns:p14="http://schemas.microsoft.com/office/powerpoint/2010/main" xmlns="" val="651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Throughput per stream</a:t>
            </a:r>
            <a:endParaRPr lang="en-US" sz="3600" dirty="0"/>
          </a:p>
        </p:txBody>
      </p:sp>
      <p:pic>
        <p:nvPicPr>
          <p:cNvPr id="9" name="Picture 8" descr="throughput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4499992" cy="41764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5652120" y="623731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F7CC1-964C-4779-8AE7-5C6996B34255}" type="slidenum">
              <a:rPr lang="he-IL" smtClean="0"/>
              <a:pPr algn="r"/>
              <a:t>42</a:t>
            </a:fld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736232" y="1052735"/>
            <a:ext cx="38164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Without flow control</a:t>
            </a:r>
            <a:endParaRPr lang="he-IL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023" y="1052736"/>
            <a:ext cx="38164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With flow control</a:t>
            </a:r>
            <a:endParaRPr lang="he-IL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6021591"/>
            <a:ext cx="482453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ctr" rtl="0">
              <a:buFont typeface="Arial" pitchFamily="34" charset="0"/>
              <a:buChar char="•"/>
            </a:pPr>
            <a:r>
              <a:rPr lang="en-US" sz="2400" b="1" dirty="0" smtClean="0"/>
              <a:t>May even increase ratio</a:t>
            </a:r>
            <a:endParaRPr lang="he-IL" sz="2400" b="1" dirty="0"/>
          </a:p>
        </p:txBody>
      </p:sp>
      <p:pic>
        <p:nvPicPr>
          <p:cNvPr id="2056" name="Picture 8" descr="C:\Users\Yaniv\pre\tp_no_flow_grid_12r.e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3" y="1556793"/>
            <a:ext cx="500404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6374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End-to-end delay histogram   (</a:t>
            </a:r>
            <a:r>
              <a:rPr lang="en-US" sz="3600" dirty="0"/>
              <a:t>one stream)</a:t>
            </a:r>
          </a:p>
        </p:txBody>
      </p:sp>
      <p:pic>
        <p:nvPicPr>
          <p:cNvPr id="5" name="Picture 4" descr="e2e_delay_hist_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4824537" cy="453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e2e_delay_hist_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942152"/>
            <a:ext cx="4211960" cy="48691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4870" y="6494885"/>
            <a:ext cx="1828800" cy="365125"/>
          </a:xfrm>
        </p:spPr>
        <p:txBody>
          <a:bodyPr/>
          <a:lstStyle/>
          <a:p>
            <a:fld id="{D886A887-22D8-462F-A33E-9E81DC2329B5}" type="slidenum">
              <a:rPr lang="he-IL" smtClean="0"/>
              <a:pPr/>
              <a:t>43</a:t>
            </a:fld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1514401"/>
            <a:ext cx="269176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With flow </a:t>
            </a:r>
            <a:r>
              <a:rPr lang="en-US" sz="2400" b="1" dirty="0"/>
              <a:t>control</a:t>
            </a:r>
            <a:endParaRPr lang="he-IL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78655" y="1480487"/>
            <a:ext cx="316835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Without flow control</a:t>
            </a:r>
            <a:endParaRPr lang="he-IL" sz="2400" b="1" dirty="0"/>
          </a:p>
        </p:txBody>
      </p:sp>
      <p:sp>
        <p:nvSpPr>
          <p:cNvPr id="11" name="Oval 10"/>
          <p:cNvSpPr/>
          <p:nvPr/>
        </p:nvSpPr>
        <p:spPr>
          <a:xfrm>
            <a:off x="4644008" y="6165304"/>
            <a:ext cx="360040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8698337" y="6309320"/>
            <a:ext cx="532302" cy="288032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5880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2952328"/>
          </a:xfrm>
        </p:spPr>
        <p:txBody>
          <a:bodyPr>
            <a:noAutofit/>
          </a:bodyPr>
          <a:lstStyle/>
          <a:p>
            <a:pPr rtl="0"/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/>
            <a:r>
              <a:rPr lang="en-US" sz="3600" dirty="0" smtClean="0"/>
              <a:t>Packet-Error-Rate / Signal-to-Noise Ratio</a:t>
            </a:r>
            <a:endParaRPr lang="en-US" sz="36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82318158"/>
              </p:ext>
            </p:extLst>
          </p:nvPr>
        </p:nvGraphicFramePr>
        <p:xfrm>
          <a:off x="0" y="1052736"/>
          <a:ext cx="8892480" cy="5805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2120" y="6237312"/>
            <a:ext cx="3352801" cy="365125"/>
          </a:xfrm>
        </p:spPr>
        <p:txBody>
          <a:bodyPr/>
          <a:lstStyle/>
          <a:p>
            <a:pPr algn="r"/>
            <a:fld id="{DDBF7CC1-964C-4779-8AE7-5C6996B34255}" type="slidenum">
              <a:rPr lang="he-IL" smtClean="0"/>
              <a:pPr algn="r"/>
              <a:t>44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433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2151657"/>
              </p:ext>
            </p:extLst>
          </p:nvPr>
        </p:nvGraphicFramePr>
        <p:xfrm>
          <a:off x="127826" y="332657"/>
          <a:ext cx="9032143" cy="5112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827584" y="116633"/>
            <a:ext cx="7560840" cy="1008111"/>
          </a:xfrm>
          <a:prstGeom prst="rect">
            <a:avLst/>
          </a:prstGeom>
        </p:spPr>
        <p:txBody>
          <a:bodyPr/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 rtl="0"/>
            <a:r>
              <a:rPr lang="en-US" sz="3600" dirty="0" smtClean="0"/>
              <a:t>Raw Rate vs. Actual Rate</a:t>
            </a:r>
            <a:endParaRPr lang="en-US" sz="36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52120" y="6237312"/>
            <a:ext cx="3352801" cy="365125"/>
          </a:xfrm>
        </p:spPr>
        <p:txBody>
          <a:bodyPr/>
          <a:lstStyle/>
          <a:p>
            <a:pPr algn="r"/>
            <a:fld id="{DDBF7CC1-964C-4779-8AE7-5C6996B34255}" type="slidenum">
              <a:rPr lang="he-IL" smtClean="0"/>
              <a:pPr algn="r"/>
              <a:t>45</a:t>
            </a:fld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1004947" y="6237312"/>
            <a:ext cx="21166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Payload size 1KB</a:t>
            </a:r>
            <a:r>
              <a:rPr lang="he-IL" dirty="0" smtClean="0"/>
              <a:t> *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3719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>
            <a:noAutofit/>
          </a:bodyPr>
          <a:lstStyle/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High-bandwidth 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~1Mbps after encoding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Require: low end-to-end delay 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cs typeface="Gisha"/>
              </a:rPr>
              <a:t>Few seconds at most</a:t>
            </a:r>
          </a:p>
          <a:p>
            <a:pPr marL="342900" indent="-342900" rtl="0">
              <a:buFont typeface="Arial" charset="0"/>
              <a:buChar char="•"/>
            </a:pPr>
            <a:r>
              <a:rPr lang="en-US" sz="3200" dirty="0" smtClean="0">
                <a:cs typeface="Gisha"/>
              </a:rPr>
              <a:t>Require: small packet-loss </a:t>
            </a:r>
          </a:p>
          <a:p>
            <a:pPr marL="800100" lvl="1" indent="-342900" algn="l" rtl="0"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cs typeface="Gisha"/>
              </a:rPr>
              <a:t>&lt; 5%</a:t>
            </a:r>
          </a:p>
          <a:p>
            <a:pPr marL="342900" indent="-342900" rtl="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B050"/>
                </a:solidFill>
                <a:cs typeface="Gisha"/>
              </a:rPr>
              <a:t>Adjustable bit rate because encoder can be controlled (variable quality and compression ratio)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>
                <a:ea typeface="+mj-ea"/>
              </a:rPr>
              <a:t>Real-Time Video </a:t>
            </a:r>
            <a:r>
              <a:rPr lang="en-US" sz="3600" dirty="0" smtClean="0">
                <a:ea typeface="+mj-ea"/>
              </a:rPr>
              <a:t>characteristics</a:t>
            </a:r>
            <a:endParaRPr lang="en-US" sz="3600" dirty="0">
              <a:ea typeface="+mj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8436" name="Footer Placeholder 3"/>
          <p:cNvSpPr txBox="1">
            <a:spLocks/>
          </p:cNvSpPr>
          <p:nvPr/>
        </p:nvSpPr>
        <p:spPr bwMode="auto">
          <a:xfrm>
            <a:off x="5651500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9C99C0B5-1CBE-45DD-A0ED-6A0F7003E3F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5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 rtlCol="0">
            <a:noAutofit/>
          </a:bodyPr>
          <a:lstStyle/>
          <a:p>
            <a:pPr rtl="0" fontAlgn="auto">
              <a:buClr>
                <a:schemeClr val="accent6">
                  <a:lumMod val="75000"/>
                </a:schemeClr>
              </a:buClr>
              <a:defRPr/>
            </a:pPr>
            <a:r>
              <a:rPr lang="en-US" sz="3200" dirty="0" smtClean="0">
                <a:ea typeface="+mn-ea"/>
              </a:rPr>
              <a:t>Carrier </a:t>
            </a:r>
            <a:r>
              <a:rPr lang="en-US" sz="3200" dirty="0">
                <a:ea typeface="+mn-ea"/>
              </a:rPr>
              <a:t>sense multiple access with collision </a:t>
            </a:r>
            <a:r>
              <a:rPr lang="en-US" sz="3200" dirty="0" smtClean="0">
                <a:ea typeface="+mn-ea"/>
              </a:rPr>
              <a:t>detection (CSMA/CD)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Transmitter sends Request To Send (RTS)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19461" name="Footer Placeholder 3"/>
          <p:cNvSpPr txBox="1">
            <a:spLocks/>
          </p:cNvSpPr>
          <p:nvPr/>
        </p:nvSpPr>
        <p:spPr bwMode="auto">
          <a:xfrm>
            <a:off x="5795963" y="6303963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6077437-6FC1-4B63-8C99-1E48E411A43E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6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 rtlCol="0">
            <a:noAutofit/>
          </a:bodyPr>
          <a:lstStyle/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Receiver sends “Clear To Send” (CTS) </a:t>
            </a:r>
          </a:p>
          <a:p>
            <a:pPr marL="457200" indent="-4572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3200" dirty="0" smtClean="0">
                <a:ea typeface="+mn-ea"/>
              </a:rPr>
              <a:t>All other nodes remain “quiet” throughout packet transmission</a:t>
            </a: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  <a:p>
            <a:pPr marL="342900" indent="-342900" rtl="0" fontAlgn="auto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0485" name="Footer Placeholder 3"/>
          <p:cNvSpPr txBox="1">
            <a:spLocks/>
          </p:cNvSpPr>
          <p:nvPr/>
        </p:nvSpPr>
        <p:spPr bwMode="auto">
          <a:xfrm>
            <a:off x="5827713" y="6237288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D8F045AF-0BA0-4805-BB15-2610130016A4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7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/>
          <a:lstStyle/>
          <a:p>
            <a:pPr marL="342900" indent="-342900" rtl="0">
              <a:buFont typeface="Arial" charset="0"/>
              <a:buChar char="•"/>
            </a:pPr>
            <a:r>
              <a:rPr lang="en-US" sz="3200" smtClean="0">
                <a:cs typeface="Gisha"/>
              </a:rPr>
              <a:t>Transmitter sends frame with payload data (large frame – several KB) </a:t>
            </a: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1509" name="Footer Placeholder 3"/>
          <p:cNvSpPr txBox="1">
            <a:spLocks/>
          </p:cNvSpPr>
          <p:nvPr/>
        </p:nvSpPr>
        <p:spPr bwMode="auto">
          <a:xfrm>
            <a:off x="5827713" y="6303963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FD2E8BEF-D728-4E2E-8DE1-C79971A73CAB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8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ubtitle 1"/>
          <p:cNvSpPr>
            <a:spLocks noGrp="1"/>
          </p:cNvSpPr>
          <p:nvPr>
            <p:ph type="subTitle" idx="1"/>
          </p:nvPr>
        </p:nvSpPr>
        <p:spPr>
          <a:xfrm>
            <a:off x="611188" y="1196975"/>
            <a:ext cx="8208962" cy="2952750"/>
          </a:xfrm>
        </p:spPr>
        <p:txBody>
          <a:bodyPr/>
          <a:lstStyle/>
          <a:p>
            <a:pPr marL="342900" indent="-342900" rtl="0">
              <a:buFont typeface="Arial" charset="0"/>
              <a:buChar char="•"/>
            </a:pPr>
            <a:r>
              <a:rPr lang="en-US" sz="3200" smtClean="0">
                <a:cs typeface="Gisha"/>
              </a:rPr>
              <a:t>Receiver sends “Acknowledge” (ACK) packet once complete</a:t>
            </a: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  <a:p>
            <a:pPr marL="342900" indent="-342900" rtl="0">
              <a:buFont typeface="Arial" charset="0"/>
              <a:buChar char="•"/>
            </a:pPr>
            <a:endParaRPr lang="en-US" sz="3000" smtClean="0">
              <a:cs typeface="Gish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16633"/>
            <a:ext cx="7560840" cy="1008111"/>
          </a:xfrm>
        </p:spPr>
        <p:txBody>
          <a:bodyPr/>
          <a:lstStyle/>
          <a:p>
            <a:pPr marL="342900" indent="-342900" rtl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3600" dirty="0" smtClean="0">
                <a:ea typeface="+mj-ea"/>
              </a:rPr>
              <a:t>IEEE 802.11g (WiFi)</a:t>
            </a:r>
            <a:endParaRPr lang="en-US" sz="3600" dirty="0">
              <a:ea typeface="+mj-ea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22533" name="Footer Placeholder 3"/>
          <p:cNvSpPr txBox="1">
            <a:spLocks/>
          </p:cNvSpPr>
          <p:nvPr/>
        </p:nvSpPr>
        <p:spPr bwMode="auto">
          <a:xfrm>
            <a:off x="5827713" y="6448425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2E2A07E1-337C-4021-AF9F-2218F5234120}" type="slidenum">
              <a:rPr lang="he-IL" sz="1100" b="1">
                <a:solidFill>
                  <a:srgbClr val="7F7F7F"/>
                </a:solidFill>
                <a:latin typeface="Trebuchet MS" pitchFamily="34" charset="0"/>
                <a:cs typeface="Gisha"/>
              </a:rPr>
              <a:pPr/>
              <a:t>9</a:t>
            </a:fld>
            <a:endParaRPr lang="he-IL" sz="1100" b="1">
              <a:solidFill>
                <a:srgbClr val="7F7F7F"/>
              </a:solidFill>
              <a:latin typeface="Trebuchet MS" pitchFamily="34" charset="0"/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14737</TotalTime>
  <Words>1185</Words>
  <Application>Microsoft Office PowerPoint</Application>
  <PresentationFormat>On-screen Show (4:3)</PresentationFormat>
  <Paragraphs>336</Paragraphs>
  <Slides>45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Slipstream</vt:lpstr>
      <vt:lpstr>Real Time       Video Streaming in    Multi hop Ad-Hoc Wireless networks</vt:lpstr>
      <vt:lpstr>Agenda</vt:lpstr>
      <vt:lpstr>Problem Definition </vt:lpstr>
      <vt:lpstr>Problem Definition II </vt:lpstr>
      <vt:lpstr>Real-Time Video characteristics</vt:lpstr>
      <vt:lpstr>IEEE 802.11g (WiFi)</vt:lpstr>
      <vt:lpstr>IEEE 802.11g (WiFi)</vt:lpstr>
      <vt:lpstr>IEEE 802.11g (WiFi)</vt:lpstr>
      <vt:lpstr>IEEE 802.11g (WiFi)</vt:lpstr>
      <vt:lpstr>IEEE 802.11g (WiFi)</vt:lpstr>
      <vt:lpstr>Solution sketch – Time division</vt:lpstr>
      <vt:lpstr>Wireless interference model</vt:lpstr>
      <vt:lpstr>Graph model - problems</vt:lpstr>
      <vt:lpstr>Wireless interference model</vt:lpstr>
      <vt:lpstr>Routing &amp; Scheduling</vt:lpstr>
      <vt:lpstr>Linear Program (cont.)</vt:lpstr>
      <vt:lpstr>Conflict constraint</vt:lpstr>
      <vt:lpstr>Routing &amp; Scheduling algorithm</vt:lpstr>
      <vt:lpstr>Path-peeling scheduler</vt:lpstr>
      <vt:lpstr>Routing &amp; Scheduling</vt:lpstr>
      <vt:lpstr>Simulator</vt:lpstr>
      <vt:lpstr>Flow Control</vt:lpstr>
      <vt:lpstr>Flow Control algorithm</vt:lpstr>
      <vt:lpstr>Flow Control algorithm - definitions</vt:lpstr>
      <vt:lpstr>Flow Control algorithm prelim.</vt:lpstr>
      <vt:lpstr>Flow Control algorithm</vt:lpstr>
      <vt:lpstr>Flow Control algorithm</vt:lpstr>
      <vt:lpstr>Slide 28</vt:lpstr>
      <vt:lpstr>End-to-End delay                   (per scheduler)</vt:lpstr>
      <vt:lpstr>Queue size  (one stream/different nodes)</vt:lpstr>
      <vt:lpstr>End-to-end delay (one stream)</vt:lpstr>
      <vt:lpstr>Flow-control rate changes over time</vt:lpstr>
      <vt:lpstr>Drop rate (worse stream)</vt:lpstr>
      <vt:lpstr>Summary</vt:lpstr>
      <vt:lpstr>Questions ?  </vt:lpstr>
      <vt:lpstr>Backup slides </vt:lpstr>
      <vt:lpstr>Video playback example </vt:lpstr>
      <vt:lpstr>WiFi adjusted interference model </vt:lpstr>
      <vt:lpstr>Hidden node problem</vt:lpstr>
      <vt:lpstr>Routing</vt:lpstr>
      <vt:lpstr>Slide 41</vt:lpstr>
      <vt:lpstr>Throughput per stream</vt:lpstr>
      <vt:lpstr>End-to-end delay histogram   (one stream)</vt:lpstr>
      <vt:lpstr>Packet-Error-Rate / Signal-to-Noise Ratio</vt:lpstr>
      <vt:lpstr>Slide 45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Yaniv</dc:creator>
  <cp:lastModifiedBy>Yaniv Fais</cp:lastModifiedBy>
  <cp:revision>147</cp:revision>
  <dcterms:created xsi:type="dcterms:W3CDTF">2011-03-14T20:22:45Z</dcterms:created>
  <dcterms:modified xsi:type="dcterms:W3CDTF">2011-06-21T13:50:23Z</dcterms:modified>
</cp:coreProperties>
</file>