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49"/>
  </p:notesMasterIdLst>
  <p:sldIdLst>
    <p:sldId id="256" r:id="rId2"/>
    <p:sldId id="261" r:id="rId3"/>
    <p:sldId id="263" r:id="rId4"/>
    <p:sldId id="262" r:id="rId5"/>
    <p:sldId id="264" r:id="rId6"/>
    <p:sldId id="265" r:id="rId7"/>
    <p:sldId id="280" r:id="rId8"/>
    <p:sldId id="278" r:id="rId9"/>
    <p:sldId id="277" r:id="rId10"/>
    <p:sldId id="276" r:id="rId11"/>
    <p:sldId id="341" r:id="rId12"/>
    <p:sldId id="286" r:id="rId13"/>
    <p:sldId id="285" r:id="rId14"/>
    <p:sldId id="266" r:id="rId15"/>
    <p:sldId id="301" r:id="rId16"/>
    <p:sldId id="297" r:id="rId17"/>
    <p:sldId id="323" r:id="rId18"/>
    <p:sldId id="340" r:id="rId19"/>
    <p:sldId id="324" r:id="rId20"/>
    <p:sldId id="325" r:id="rId21"/>
    <p:sldId id="342" r:id="rId22"/>
    <p:sldId id="326" r:id="rId23"/>
    <p:sldId id="270" r:id="rId24"/>
    <p:sldId id="302" r:id="rId25"/>
    <p:sldId id="331" r:id="rId26"/>
    <p:sldId id="336" r:id="rId27"/>
    <p:sldId id="337" r:id="rId28"/>
    <p:sldId id="338" r:id="rId29"/>
    <p:sldId id="339" r:id="rId30"/>
    <p:sldId id="307" r:id="rId31"/>
    <p:sldId id="309" r:id="rId32"/>
    <p:sldId id="310" r:id="rId33"/>
    <p:sldId id="333" r:id="rId34"/>
    <p:sldId id="311" r:id="rId35"/>
    <p:sldId id="335" r:id="rId36"/>
    <p:sldId id="314" r:id="rId37"/>
    <p:sldId id="315" r:id="rId38"/>
    <p:sldId id="316" r:id="rId39"/>
    <p:sldId id="313" r:id="rId40"/>
    <p:sldId id="317" r:id="rId41"/>
    <p:sldId id="318" r:id="rId42"/>
    <p:sldId id="322" r:id="rId43"/>
    <p:sldId id="319" r:id="rId44"/>
    <p:sldId id="334" r:id="rId45"/>
    <p:sldId id="332" r:id="rId46"/>
    <p:sldId id="320" r:id="rId47"/>
    <p:sldId id="321" r:id="rId4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806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3.8000000000000013E-2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0.38000000000000017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9.5000000000000057E-2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2.6000000000000006E-2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0.14000000000000001</c:v>
                </c:pt>
                <c:pt idx="14">
                  <c:v>0.31000000000000016</c:v>
                </c:pt>
                <c:pt idx="15">
                  <c:v>0.74000000000000032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1.000000000000001E-4</c:v>
                </c:pt>
                <c:pt idx="14">
                  <c:v>1.000000000000001E-4</c:v>
                </c:pt>
                <c:pt idx="15">
                  <c:v>1.000000000000001E-4</c:v>
                </c:pt>
                <c:pt idx="16">
                  <c:v>1.000000000000001E-4</c:v>
                </c:pt>
                <c:pt idx="17">
                  <c:v>0.9600000000000003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1.000000000000001E-4</c:v>
                </c:pt>
                <c:pt idx="14">
                  <c:v>1.000000000000001E-4</c:v>
                </c:pt>
                <c:pt idx="15">
                  <c:v>1.000000000000001E-4</c:v>
                </c:pt>
                <c:pt idx="16">
                  <c:v>1.000000000000001E-4</c:v>
                </c:pt>
                <c:pt idx="17">
                  <c:v>1.000000000000001E-4</c:v>
                </c:pt>
                <c:pt idx="18">
                  <c:v>4.0000000000000029E-2</c:v>
                </c:pt>
                <c:pt idx="19">
                  <c:v>0.14500000000000007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1.7000000000000008E-2</c:v>
                </c:pt>
                <c:pt idx="1">
                  <c:v>1.7000000000000008E-2</c:v>
                </c:pt>
                <c:pt idx="2">
                  <c:v>1.7000000000000008E-2</c:v>
                </c:pt>
                <c:pt idx="3">
                  <c:v>1.7000000000000008E-2</c:v>
                </c:pt>
                <c:pt idx="4">
                  <c:v>1.7000000000000008E-2</c:v>
                </c:pt>
                <c:pt idx="5">
                  <c:v>1.7000000000000008E-2</c:v>
                </c:pt>
                <c:pt idx="6">
                  <c:v>1.7000000000000008E-2</c:v>
                </c:pt>
                <c:pt idx="7">
                  <c:v>1.7000000000000008E-2</c:v>
                </c:pt>
                <c:pt idx="8">
                  <c:v>1.7000000000000008E-2</c:v>
                </c:pt>
                <c:pt idx="9">
                  <c:v>1.7000000000000008E-2</c:v>
                </c:pt>
                <c:pt idx="10">
                  <c:v>1.7000000000000008E-2</c:v>
                </c:pt>
                <c:pt idx="11">
                  <c:v>1.7000000000000008E-2</c:v>
                </c:pt>
                <c:pt idx="12">
                  <c:v>1.7000000000000008E-2</c:v>
                </c:pt>
                <c:pt idx="13">
                  <c:v>1.7000000000000008E-2</c:v>
                </c:pt>
                <c:pt idx="14">
                  <c:v>1.7000000000000008E-2</c:v>
                </c:pt>
                <c:pt idx="15">
                  <c:v>1.7000000000000008E-2</c:v>
                </c:pt>
                <c:pt idx="16">
                  <c:v>1.7000000000000008E-2</c:v>
                </c:pt>
                <c:pt idx="17">
                  <c:v>1.7000000000000008E-2</c:v>
                </c:pt>
                <c:pt idx="18">
                  <c:v>1.7000000000000008E-2</c:v>
                </c:pt>
                <c:pt idx="19">
                  <c:v>1.7000000000000008E-2</c:v>
                </c:pt>
                <c:pt idx="20">
                  <c:v>1.7000000000000008E-2</c:v>
                </c:pt>
                <c:pt idx="21">
                  <c:v>1.7000000000000008E-2</c:v>
                </c:pt>
                <c:pt idx="22">
                  <c:v>1</c:v>
                </c:pt>
              </c:numCache>
            </c:numRef>
          </c:val>
        </c:ser>
        <c:dLbls/>
        <c:marker val="1"/>
        <c:axId val="149429632"/>
        <c:axId val="149609088"/>
      </c:lineChart>
      <c:catAx>
        <c:axId val="149429632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</c:title>
        <c:numFmt formatCode="#,##0.00" sourceLinked="0"/>
        <c:tickLblPos val="nextTo"/>
        <c:crossAx val="149609088"/>
        <c:crosses val="autoZero"/>
        <c:auto val="1"/>
        <c:lblAlgn val="ctr"/>
        <c:lblOffset val="100"/>
      </c:catAx>
      <c:valAx>
        <c:axId val="14960908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49429632"/>
        <c:crosses val="autoZero"/>
        <c:crossBetween val="between"/>
      </c:valAx>
    </c:plotArea>
    <c:legend>
      <c:legendPos val="l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94"/>
          <c:h val="0.74732052820204808"/>
        </c:manualLayout>
      </c:layout>
      <c:scatterChart>
        <c:scatterStyle val="lineMarker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4.0628110589716986</c:v>
                </c:pt>
                <c:pt idx="1">
                  <c:v>5.3863348684387677</c:v>
                </c:pt>
                <c:pt idx="2">
                  <c:v>7.1163740650863545</c:v>
                </c:pt>
                <c:pt idx="3">
                  <c:v>9.3073472198953908</c:v>
                </c:pt>
                <c:pt idx="4">
                  <c:v>11.427918404662583</c:v>
                </c:pt>
                <c:pt idx="5">
                  <c:v>14.228900319438813</c:v>
                </c:pt>
                <c:pt idx="6">
                  <c:v>15.462044546150349</c:v>
                </c:pt>
                <c:pt idx="7">
                  <c:v>16.570241668689615</c:v>
                </c:pt>
              </c:numCache>
            </c:numRef>
          </c:yVal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4.1197787526225467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10.816224336504762</c:v>
                </c:pt>
                <c:pt idx="5">
                  <c:v>13.200244448971278</c:v>
                </c:pt>
                <c:pt idx="6">
                  <c:v>14.835164835164845</c:v>
                </c:pt>
                <c:pt idx="7">
                  <c:v>15.474010984637422</c:v>
                </c:pt>
              </c:numCache>
            </c:numRef>
          </c:yVal>
        </c:ser>
        <c:dLbls/>
        <c:axId val="157054464"/>
        <c:axId val="157102080"/>
      </c:scatterChart>
      <c:valAx>
        <c:axId val="157054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spPr>
            <a:noFill/>
            <a:ln w="25373">
              <a:noFill/>
            </a:ln>
          </c:spPr>
        </c:title>
        <c:numFmt formatCode="General" sourceLinked="1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57102080"/>
        <c:crosses val="autoZero"/>
        <c:crossBetween val="midCat"/>
      </c:valAx>
      <c:valAx>
        <c:axId val="157102080"/>
        <c:scaling>
          <c:orientation val="minMax"/>
        </c:scaling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spPr>
            <a:noFill/>
            <a:ln w="25373">
              <a:noFill/>
            </a:ln>
          </c:spPr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7054464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39"/>
          <c:y val="0.45822676747123997"/>
          <c:w val="0.26273443633476584"/>
          <c:h val="0.33240169220818522"/>
        </c:manualLayout>
      </c:layout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י"ט/סיון/תשע"א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4437063"/>
            <a:ext cx="6267450" cy="19446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 b="1" smtClean="0">
                <a:cs typeface="Gisha"/>
              </a:rPr>
              <a:t>Yaniv Fais</a:t>
            </a:r>
          </a:p>
          <a:p>
            <a:pPr algn="ctr">
              <a:lnSpc>
                <a:spcPct val="80000"/>
              </a:lnSpc>
            </a:pPr>
            <a:r>
              <a:rPr lang="en-US" sz="2400" smtClean="0">
                <a:cs typeface="Gisha"/>
              </a:rPr>
              <a:t>Under supervision of Prof. Guy Even</a:t>
            </a:r>
          </a:p>
          <a:p>
            <a:pPr algn="ctr">
              <a:lnSpc>
                <a:spcPct val="80000"/>
              </a:lnSpc>
            </a:pPr>
            <a:endParaRPr lang="en-US" sz="140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Joint work with Prof. Guy Even, Moti Medina, </a:t>
            </a: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Moni Shachar and Alexander Zadorojniy</a:t>
            </a:r>
            <a:endParaRPr lang="he-IL" sz="16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Real Time       Video Streaming in    Multi hop Ad-Hoc Wireless networks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568D11"/>
                </a:solidFill>
                <a:cs typeface="Gisha"/>
              </a:rPr>
              <a:t>Distributed protocol that avoids collisions</a:t>
            </a:r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solidFill>
                  <a:srgbClr val="F14124"/>
                </a:solidFill>
                <a:cs typeface="Gisha"/>
              </a:rPr>
              <a:t>But: (In multi-hop setting)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Large overhead (for each packet)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Unpredictable: no quality of service guarantee (throughput, end-to-end delay)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Unfair (starvation)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Unstable (unbounded queues)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2800" dirty="0" smtClean="0">
                <a:solidFill>
                  <a:schemeClr val="tx1"/>
                </a:solidFill>
                <a:cs typeface="Gisha"/>
              </a:rPr>
              <a:t>Full system solution for 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specific 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video streaming problem:</a:t>
            </a:r>
          </a:p>
          <a:p>
            <a:pPr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Inputs gathering</a:t>
            </a:r>
          </a:p>
          <a:p>
            <a:pPr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Scheduling &amp; Routing computation</a:t>
            </a:r>
          </a:p>
          <a:p>
            <a:pPr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Flow control</a:t>
            </a:r>
          </a:p>
          <a:p>
            <a:pPr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Simulation</a:t>
            </a:r>
          </a:p>
          <a:p>
            <a:pPr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Results analysis</a:t>
            </a:r>
          </a:p>
          <a:p>
            <a:pPr rtl="0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cs typeface="Gisha"/>
            </a:endParaRPr>
          </a:p>
          <a:p>
            <a:pPr rtl="0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Research goals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1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Divide time unit into slots and in each time slot schedule a </a:t>
            </a:r>
            <a:r>
              <a:rPr lang="en-US" sz="2800" u="sng" dirty="0" smtClean="0">
                <a:cs typeface="Gisha"/>
              </a:rPr>
              <a:t>non-interfering</a:t>
            </a:r>
            <a:r>
              <a:rPr lang="en-US" sz="2800" dirty="0" smtClean="0">
                <a:cs typeface="Gisha"/>
              </a:rPr>
              <a:t> set of links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Example: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 send to node 22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48Mbps in stream 3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10 send to node 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6Mbps in stream 5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Slot 2: …. 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Compute schedule table from node locations in a central node and broadcast to all nodes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Nodes follow schedule periodically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Solution sketch – Time division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458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87FA8C0-C5B0-4FAC-A4DA-B782248E7CB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u="sng" dirty="0" smtClean="0">
                <a:cs typeface="Gisha"/>
              </a:rPr>
              <a:t>Protocol (Graph) model </a:t>
            </a:r>
          </a:p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* Reception radius – upper bound on distance of transmitter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Interference radius – reception is successful only if no other transmitter within interference radius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 But in reality signal goes beyond this range!</a:t>
            </a: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Wireless interference model</a:t>
            </a:r>
            <a:endParaRPr lang="en-US" sz="3600" dirty="0">
              <a:ea typeface="+mj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7" y="3717032"/>
            <a:ext cx="4032449" cy="3054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973263" y="4221088"/>
            <a:ext cx="2886769" cy="209082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4863" y="511175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946400" y="5210175"/>
            <a:ext cx="509588" cy="981075"/>
          </a:xfrm>
          <a:prstGeom prst="straightConnector1">
            <a:avLst/>
          </a:prstGeom>
          <a:noFill/>
          <a:ln w="53975" algn="ctr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3532188" y="5210175"/>
            <a:ext cx="1079500" cy="1303338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1973263" y="528955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Reception 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radius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3600450" y="5013325"/>
            <a:ext cx="1547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rebuchet MS" pitchFamily="34" charset="0"/>
                <a:cs typeface="Gisha"/>
              </a:rPr>
              <a:t>Interference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radius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</a:t>
            </a:r>
            <a:endParaRPr lang="he-IL" b="1" i="1">
              <a:latin typeface="Trebuchet MS" pitchFamily="34" charset="0"/>
              <a:cs typeface="Gisha"/>
            </a:endParaRPr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710238" y="44973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Actual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Interference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765175"/>
            <a:ext cx="4752528" cy="2951163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Optimistic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Ignores the additive effect  of multiple interferences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  <a:cs typeface="Gisha"/>
            </a:endParaRPr>
          </a:p>
          <a:p>
            <a:pPr lvl="1" algn="l" rtl="0"/>
            <a:endParaRPr lang="en-US" sz="3000" dirty="0">
              <a:solidFill>
                <a:schemeClr val="tx1"/>
              </a:solidFill>
              <a:cs typeface="Gisha"/>
            </a:endParaRP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Pessimistic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Excludes concurrent communication of two neighboring links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663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Graph model - problems</a:t>
            </a:r>
            <a:endParaRPr lang="en-US" sz="3600" dirty="0"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3625" y="885078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6444208" y="1268761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5908289" y="4202507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6" name="Oval 35"/>
          <p:cNvSpPr/>
          <p:nvPr/>
        </p:nvSpPr>
        <p:spPr>
          <a:xfrm>
            <a:off x="6412582" y="4610372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849940" y="5402460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8391" y="4425589"/>
            <a:ext cx="356686" cy="334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4861" y="516827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2898" y="280277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6098" y="82259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286" y="43891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0106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9518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1152" y="183776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957" y="285293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7780" y="86848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0299" y="411148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3566" y="453712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9486" y="5631743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:r>
                  <a:rPr lang="en-US" sz="2400" i="1" dirty="0"/>
                  <a:t>u</a:t>
                </a:r>
                <a:r>
                  <a:rPr lang="en-US" sz="2400" dirty="0" smtClean="0"/>
                  <a:t> transmits to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while group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also transmits: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 cstate="print"/>
                <a:stretch>
                  <a:fillRect l="-2227" t="-2680" b="-109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47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162" y="2703859"/>
            <a:ext cx="84486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373162" y="3466058"/>
            <a:ext cx="1656184" cy="10801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33"/>
              <a:gd name="adj6" fmla="val -7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611560" y="2487835"/>
            <a:ext cx="936104" cy="378042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138829"/>
              <a:gd name="adj6" fmla="val -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i </a:t>
            </a:r>
            <a:r>
              <a:rPr lang="el-GR" i="1" dirty="0" smtClean="0"/>
              <a:t>Ρ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3" name="Line Callout 2 12"/>
          <p:cNvSpPr/>
          <p:nvPr/>
        </p:nvSpPr>
        <p:spPr>
          <a:xfrm rot="10800000" flipV="1">
            <a:off x="373162" y="1785256"/>
            <a:ext cx="1534542" cy="576565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205295"/>
              <a:gd name="adj6" fmla="val -1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2’nd target constant</a:t>
            </a:r>
            <a:endParaRPr lang="he-IL" dirty="0"/>
          </a:p>
        </p:txBody>
      </p:sp>
      <p:sp>
        <p:nvSpPr>
          <p:cNvPr id="14" name="Line Callout 2 13"/>
          <p:cNvSpPr/>
          <p:nvPr/>
        </p:nvSpPr>
        <p:spPr>
          <a:xfrm rot="10800000" flipV="1">
            <a:off x="2195736" y="1785256"/>
            <a:ext cx="1163166" cy="774585"/>
          </a:xfrm>
          <a:prstGeom prst="borderCallout2">
            <a:avLst>
              <a:gd name="adj1" fmla="val 102593"/>
              <a:gd name="adj2" fmla="val 48724"/>
              <a:gd name="adj3" fmla="val 128506"/>
              <a:gd name="adj4" fmla="val 44582"/>
              <a:gd name="adj5" fmla="val 146339"/>
              <a:gd name="adj6" fmla="val 3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Demand for stream i</a:t>
            </a:r>
            <a:endParaRPr lang="he-IL" dirty="0"/>
          </a:p>
        </p:txBody>
      </p:sp>
      <p:sp>
        <p:nvSpPr>
          <p:cNvPr id="15" name="Line Callout 2 14"/>
          <p:cNvSpPr/>
          <p:nvPr/>
        </p:nvSpPr>
        <p:spPr>
          <a:xfrm rot="10800000" flipV="1">
            <a:off x="4499992" y="1785257"/>
            <a:ext cx="2592288" cy="1080619"/>
          </a:xfrm>
          <a:prstGeom prst="borderCallout2">
            <a:avLst>
              <a:gd name="adj1" fmla="val 49611"/>
              <a:gd name="adj2" fmla="val 100268"/>
              <a:gd name="adj3" fmla="val 70767"/>
              <a:gd name="adj4" fmla="val 115832"/>
              <a:gd name="adj5" fmla="val 122388"/>
              <a:gd name="adj6" fmla="val 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Supply ratio for stream i, fraction of supplied demand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809625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75436" y="1844824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0" y="2204864"/>
            <a:ext cx="2448272" cy="792088"/>
          </a:xfrm>
          <a:prstGeom prst="wedgeEllipseCallout">
            <a:avLst>
              <a:gd name="adj1" fmla="val 33071"/>
              <a:gd name="adj2" fmla="val -1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  <p:sp>
        <p:nvSpPr>
          <p:cNvPr id="9" name="Oval Callout 8"/>
          <p:cNvSpPr/>
          <p:nvPr/>
        </p:nvSpPr>
        <p:spPr>
          <a:xfrm>
            <a:off x="179512" y="4221088"/>
            <a:ext cx="1728812" cy="612068"/>
          </a:xfrm>
          <a:prstGeom prst="wedgeEllipseCallout">
            <a:avLst>
              <a:gd name="adj1" fmla="val 11084"/>
              <a:gd name="adj2" fmla="val 10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Conflict constraint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flow/capacity -&gt; used time slice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Summarize all used time slices over neighboring edges such that they are feasible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Conflict constraint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989"/>
          <a:stretch>
            <a:fillRect/>
          </a:stretch>
        </p:blipFill>
        <p:spPr bwMode="auto">
          <a:xfrm>
            <a:off x="0" y="1052736"/>
            <a:ext cx="9144000" cy="89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Formulate linear program (LP) for max-min throughput (graph model).</a:t>
                </a:r>
              </a:p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cs typeface="Gisha"/>
                  </a:rPr>
                  <a:t>O</a:t>
                </a: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utput: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𝑓𝑙𝑜𝑤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𝑝𝑎𝑐𝑘𝑒𝑡𝑠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𝑝𝑒𝑟𝑖𝑜𝑑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]− </m:t>
                    </m:r>
                    <m:sSubSup>
                      <m:sSub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r>
                  <a:rPr lang="en-US" sz="3200" dirty="0" smtClean="0">
                    <a:solidFill>
                      <a:schemeClr val="tx1"/>
                    </a:solidFill>
                  </a:rPr>
                  <a:t>Need to compute scheduling table that supports the flow.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6405" b="-683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 algorithm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56372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Problem Definition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Real-Time Video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WiFi introduction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Routing &amp; Scheduling 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Interference models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Simulator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Flow Control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Experimental results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Video transmission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Agenda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Greedy schedule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611188" y="908050"/>
            <a:ext cx="8208962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Gisha"/>
                <a:cs typeface="Gisha"/>
              </a:rPr>
              <a:t>Multi commodity flow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Gisha"/>
                <a:cs typeface="Gisha"/>
              </a:rPr>
              <a:t>Greedy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Gisha"/>
                <a:cs typeface="Gisha"/>
              </a:rPr>
              <a:t> coloring of routes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pitchFamily="34" charset="0"/>
              <a:buChar char="•"/>
              <a:tabLst/>
              <a:defRPr/>
            </a:pPr>
            <a:endParaRPr lang="en-US" sz="3200" baseline="0" dirty="0" smtClean="0">
              <a:solidFill>
                <a:schemeClr val="tx2"/>
              </a:solidFill>
              <a:latin typeface="+mn-lt"/>
              <a:cs typeface="Gish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Gisha"/>
              <a:cs typeface="Gish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solidFill>
                  <a:schemeClr val="tx2"/>
                </a:solidFill>
                <a:latin typeface="+mn-lt"/>
                <a:cs typeface="Gisha"/>
              </a:rPr>
              <a:t>Increases end-to-end</a:t>
            </a:r>
            <a:r>
              <a:rPr lang="en-US" sz="3200" dirty="0" smtClean="0">
                <a:solidFill>
                  <a:schemeClr val="tx2"/>
                </a:solidFill>
                <a:latin typeface="+mn-lt"/>
                <a:cs typeface="Gisha"/>
              </a:rPr>
              <a:t> delay</a:t>
            </a:r>
          </a:p>
          <a:p>
            <a:pPr marL="914400" lvl="1" indent="-457200" algn="l" rtl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Gisha"/>
                <a:cs typeface="Gisha"/>
              </a:rPr>
              <a:t>Each hop one table duration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charset="0"/>
              <a:buChar char="•"/>
              <a:tabLst/>
              <a:defRPr/>
            </a:pPr>
            <a:endParaRPr kumimoji="0" 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Gisha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dirty="0" smtClean="0"/>
                  <a:t>Decomposes </a:t>
                </a:r>
                <a:r>
                  <a:rPr lang="en-US" sz="2800" dirty="0"/>
                  <a:t>each </a:t>
                </a:r>
                <a:r>
                  <a:rPr lang="en-US" sz="2800" dirty="0" smtClean="0"/>
                  <a:t>flow into flow </a:t>
                </a:r>
                <a:r>
                  <a:rPr lang="en-US" sz="2800" dirty="0"/>
                  <a:t>paths such that the </a:t>
                </a:r>
                <a:r>
                  <a:rPr lang="en-US" sz="2800" dirty="0" smtClean="0"/>
                  <a:t>flow </a:t>
                </a:r>
                <a:r>
                  <a:rPr lang="en-US" sz="2800" dirty="0"/>
                  <a:t>along each path </a:t>
                </a:r>
                <a:r>
                  <a:rPr lang="en-US" sz="2800" dirty="0" smtClean="0"/>
                  <a:t>equals the </a:t>
                </a:r>
                <a:r>
                  <a:rPr lang="en-US" sz="2800" dirty="0"/>
                  <a:t>bottleneck, i.e., the minimum </a:t>
                </a:r>
                <a:r>
                  <a:rPr lang="en-US" sz="2800" dirty="0" smtClean="0"/>
                  <a:t>packets-per-slot(e</a:t>
                </a:r>
                <a:r>
                  <a:rPr lang="en-US" sz="2800" dirty="0"/>
                  <a:t>) along the </a:t>
                </a:r>
                <a:r>
                  <a:rPr lang="en-US" sz="2800" dirty="0" smtClean="0"/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𝐿𝑒𝑡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denote the decomposition.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While </a:t>
                </a:r>
                <a:r>
                  <a:rPr lang="en-US" sz="3200" dirty="0"/>
                  <a:t>not all the </a:t>
                </a:r>
                <a:r>
                  <a:rPr lang="en-US" sz="3200" dirty="0" smtClean="0"/>
                  <a:t>flow </a:t>
                </a:r>
                <a:r>
                  <a:rPr lang="en-US" sz="3200" dirty="0"/>
                  <a:t>is </a:t>
                </a:r>
                <a:r>
                  <a:rPr lang="en-US" sz="3200" dirty="0" smtClean="0"/>
                  <a:t>scheduled:</a:t>
                </a:r>
                <a:endParaRPr lang="en-US" sz="3200" dirty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pl-PL" sz="3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pl-PL" sz="3000" dirty="0">
                    <a:solidFill>
                      <a:schemeClr val="tx1"/>
                    </a:solidFill>
                  </a:rPr>
                  <a:t>i = 1 to k do:</a:t>
                </a: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3000" dirty="0">
                    <a:solidFill>
                      <a:schemeClr val="tx1"/>
                    </a:solidFill>
                  </a:rPr>
                  <a:t>P(i)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≠</a:t>
                </a:r>
                <a:r>
                  <a:rPr lang="en-US" sz="30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then schedule a path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P(i</a:t>
                </a:r>
                <a:r>
                  <a:rPr lang="en-US" sz="3000" dirty="0">
                    <a:solidFill>
                      <a:schemeClr val="tx1"/>
                    </a:solidFill>
                  </a:rPr>
                  <a:t>) and remove p from P(i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Minimizes end-to-end</a:t>
                </a:r>
              </a:p>
              <a:p>
                <a:pPr rtl="0"/>
                <a:endParaRPr lang="en-US" sz="3200" dirty="0" smtClean="0">
                  <a:cs typeface="Gisha"/>
                </a:endParaRPr>
              </a:p>
              <a:p>
                <a:pPr rtl="0">
                  <a:buFont typeface="Arial" charset="0"/>
                  <a:buChar char="•"/>
                </a:pPr>
                <a:endParaRPr lang="en-US" sz="3300" dirty="0" smtClean="0">
                  <a:solidFill>
                    <a:srgbClr val="898989"/>
                  </a:solidFill>
                  <a:cs typeface="Gisha"/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5372" r="-297" b="-1239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Path-peeling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cs typeface="Gisha"/>
              </a:rPr>
              <a:t>Computed in graph model and achieves a constant approximation ratio.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cs typeface="Gisha"/>
              </a:rPr>
              <a:t>Does the result work in the physical (SINR) model ?</a:t>
            </a: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OMNET++/MiXiM – event driven network simulator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Extensible (C++)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Built-In wireless protocols (802.11b-Mac / Phy 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Wireless signal model (noise , interference , fading)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Mobility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Fast - Models packets (not symbols)</a:t>
            </a:r>
            <a:endParaRPr lang="en-US" sz="32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Simulator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3072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8D53699-BDA6-4152-A1D2-575324C9BFC6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Successful delivery is a random variable.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/>
              <a:t>Real channel </a:t>
            </a:r>
            <a:r>
              <a:rPr lang="en-US" sz="3200" dirty="0" smtClean="0"/>
              <a:t>suffers from white noise - different </a:t>
            </a:r>
            <a:r>
              <a:rPr lang="en-US" sz="3200" dirty="0"/>
              <a:t>than channel </a:t>
            </a:r>
            <a:r>
              <a:rPr lang="en-US" sz="3200" dirty="0" smtClean="0"/>
              <a:t>with fixed flow-capacity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in number of packets sent in each slot incur instable queue lengths</a:t>
            </a:r>
          </a:p>
          <a:p>
            <a:pPr rtl="0"/>
            <a:r>
              <a:rPr lang="en-US" sz="3200" dirty="0" smtClean="0"/>
              <a:t>Goal: stabilize queue size.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251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At the end of each schedule period each node (per stream):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Counts  #packets transmitted along outgoing &amp; incoming edges.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Sends updated requests for incoming link rates.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Drops the </a:t>
            </a:r>
            <a:r>
              <a:rPr lang="en-US" sz="3000" dirty="0">
                <a:solidFill>
                  <a:schemeClr val="tx1"/>
                </a:solidFill>
              </a:rPr>
              <a:t>oldest packets from </a:t>
            </a:r>
            <a:r>
              <a:rPr lang="en-US" sz="3000" dirty="0" smtClean="0">
                <a:solidFill>
                  <a:schemeClr val="tx1"/>
                </a:solidFill>
              </a:rPr>
              <a:t>queue so that all pending packets are delivered within the next period.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702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 cstate="print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1508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3713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 cstate="print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9310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rates and queues using minor changes according to what the wireless channels and queues can 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1314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2951162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4000" dirty="0" smtClean="0">
                <a:cs typeface="Gisha"/>
              </a:rPr>
              <a:t>Ad-Hoc Wireless Network model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in the plane with single radio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Multiple radio channels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Interference is an important issue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know location and time (using GPS)</a:t>
            </a:r>
            <a:endParaRPr lang="en-US" sz="3600" dirty="0" smtClean="0">
              <a:solidFill>
                <a:schemeClr val="tx2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</a:t>
            </a:r>
            <a:endParaRPr lang="he-IL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638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A6FF5AC-0EDC-412E-987E-04CCE031628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22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                  (per scheduler)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31</a:t>
            </a:fld>
            <a:endParaRPr lang="he-IL" dirty="0"/>
          </a:p>
        </p:txBody>
      </p:sp>
      <p:pic>
        <p:nvPicPr>
          <p:cNvPr id="3074" name="Picture 2" descr="C:\Users\Yaniv\pre\Abstract\Figs\max_delay_greedy_vs_smart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76221" cy="44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7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20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 smtClean="0"/>
              <a:t>Flow-control rate changes </a:t>
            </a:r>
            <a:r>
              <a:rPr lang="en-US" sz="3600" dirty="0"/>
              <a:t>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34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0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26288" cy="1143000"/>
          </a:xfrm>
        </p:spPr>
        <p:txBody>
          <a:bodyPr/>
          <a:lstStyle/>
          <a:p>
            <a:pPr algn="l" rtl="0"/>
            <a:r>
              <a:rPr lang="en-US" dirty="0" smtClean="0"/>
              <a:t>Drop rate (worse stream)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A566B0-5DB2-4293-8411-06E403DC9353}" type="slidenum">
              <a:rPr lang="he-IL" smtClean="0"/>
              <a:pPr>
                <a:defRPr/>
              </a:pPr>
              <a:t>35</a:t>
            </a:fld>
            <a:endParaRPr lang="he-IL"/>
          </a:p>
        </p:txBody>
      </p:sp>
      <p:pic>
        <p:nvPicPr>
          <p:cNvPr id="6" name="Picture 5" descr="max_drop_in_tim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44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Routing &amp;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 real-time video streaming requirements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032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261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89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6296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17416" name="Picture 33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949950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5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51725" y="5429250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6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5013325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37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5972175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8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6115050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39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500538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Input: Nodes + real-time video transmission requests:</a:t>
            </a:r>
          </a:p>
          <a:p>
            <a:pPr marL="800100" lvl="1" indent="-342900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Source , Destination , Bandwidth</a:t>
            </a:r>
          </a:p>
          <a:p>
            <a:pPr lvl="1" rtl="0"/>
            <a:r>
              <a:rPr lang="en-US" sz="2600" dirty="0" smtClean="0">
                <a:solidFill>
                  <a:schemeClr val="tx1"/>
                </a:solidFill>
                <a:cs typeface="Gisha"/>
              </a:rPr>
              <a:t>(Source and destinations are not neighbors)</a:t>
            </a:r>
          </a:p>
          <a:p>
            <a:pPr marL="342900" indent="-342900" rtl="0"/>
            <a:r>
              <a:rPr lang="en-US" sz="3400" dirty="0" smtClean="0">
                <a:cs typeface="Gisha"/>
              </a:rPr>
              <a:t>Goal: serve requests (max-min throughput)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II </a:t>
            </a:r>
            <a:endParaRPr lang="he-IL" sz="3600" dirty="0">
              <a:ea typeface="+mj-ea"/>
            </a:endParaRPr>
          </a:p>
        </p:txBody>
      </p:sp>
      <p:pic>
        <p:nvPicPr>
          <p:cNvPr id="17426" name="Picture 34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5895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742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0BDB60F-CE8F-4807-8C23-86C2188CF7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attempt to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41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709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NP Hard problem in general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Formalize constraints: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in equals flow out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Radio is not used simultaneously for transmit and receive and not used in more than one channel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is smaller or equal edge capacity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  <a:ea typeface="+mn-ea"/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(adjusted for WiFi- both ends transmit and multiple MCS)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lvl="1" algn="l" rtl="0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xmlns="" val="65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44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3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45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58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82318158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43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2151657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47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High-bandwidth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~1Mbps after encoding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low end-to-end delay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Few seconds at most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small packet-loss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&lt; 5%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cs typeface="Gisha"/>
              </a:rPr>
              <a:t>Adjustable bit rate because encoder can be controlled (variable quality and compression ratio)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>
                <a:ea typeface="+mj-ea"/>
              </a:rPr>
              <a:t>Real-Time Video </a:t>
            </a:r>
            <a:r>
              <a:rPr lang="en-US" sz="3600" dirty="0" smtClean="0">
                <a:ea typeface="+mj-ea"/>
              </a:rPr>
              <a:t>characteristics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843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C99C0B5-1CBE-45DD-A0ED-6A0F7003E3F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Carrier </a:t>
            </a:r>
            <a:r>
              <a:rPr lang="en-US" sz="3200" dirty="0">
                <a:ea typeface="+mn-ea"/>
              </a:rPr>
              <a:t>sense multiple access with collision </a:t>
            </a:r>
            <a:r>
              <a:rPr lang="en-US" sz="3200" dirty="0" smtClean="0">
                <a:ea typeface="+mn-ea"/>
              </a:rPr>
              <a:t>detection (CSMA/CD)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Transmitter sends Request To Send (RTS)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9461" name="Footer Placeholder 3"/>
          <p:cNvSpPr txBox="1">
            <a:spLocks/>
          </p:cNvSpPr>
          <p:nvPr/>
        </p:nvSpPr>
        <p:spPr bwMode="auto">
          <a:xfrm>
            <a:off x="579596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6077437-6FC1-4B63-8C99-1E48E411A43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Receiver sends “Clear To Send” (CTS)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All other nodes remain “quiet” throughout packet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0485" name="Footer Placeholder 3"/>
          <p:cNvSpPr txBox="1">
            <a:spLocks/>
          </p:cNvSpPr>
          <p:nvPr/>
        </p:nvSpPr>
        <p:spPr bwMode="auto">
          <a:xfrm>
            <a:off x="5827713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8F045AF-0BA0-4805-BB15-2610130016A4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Transmitter sends frame with payload data (large frame – several KB) 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1509" name="Footer Placeholder 3"/>
          <p:cNvSpPr txBox="1">
            <a:spLocks/>
          </p:cNvSpPr>
          <p:nvPr/>
        </p:nvSpPr>
        <p:spPr bwMode="auto">
          <a:xfrm>
            <a:off x="582771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D2E8BEF-D728-4E2E-8DE1-C79971A73CA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Receiver sends “Acknowledge” (ACK) packet once complete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2533" name="Footer Placeholder 3"/>
          <p:cNvSpPr txBox="1">
            <a:spLocks/>
          </p:cNvSpPr>
          <p:nvPr/>
        </p:nvSpPr>
        <p:spPr bwMode="auto">
          <a:xfrm>
            <a:off x="5827713" y="6448425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E2A07E1-337C-4021-AF9F-2218F5234120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14747</TotalTime>
  <Words>1226</Words>
  <Application>Microsoft Office PowerPoint</Application>
  <PresentationFormat>On-screen Show (4:3)</PresentationFormat>
  <Paragraphs>352</Paragraphs>
  <Slides>47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Slipstream</vt:lpstr>
      <vt:lpstr>Real Time       Video Streaming in    Multi hop Ad-Hoc Wireless networks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Research goals</vt:lpstr>
      <vt:lpstr>Solution sketch – Time division</vt:lpstr>
      <vt:lpstr>Wireless interference model</vt:lpstr>
      <vt:lpstr>Graph model - problems</vt:lpstr>
      <vt:lpstr>Wireless interference model</vt:lpstr>
      <vt:lpstr>Routing &amp; Scheduling</vt:lpstr>
      <vt:lpstr>Linear Program (cont.)</vt:lpstr>
      <vt:lpstr>Conflict constraint</vt:lpstr>
      <vt:lpstr>Routing &amp; Scheduling algorithm</vt:lpstr>
      <vt:lpstr>Greedy schedule</vt:lpstr>
      <vt:lpstr>Path-peeling scheduler</vt:lpstr>
      <vt:lpstr>Routing &amp; Scheduling</vt:lpstr>
      <vt:lpstr>Simulator</vt:lpstr>
      <vt:lpstr>Flow Control</vt:lpstr>
      <vt:lpstr>Flow Control algorithm</vt:lpstr>
      <vt:lpstr>Flow Control algorithm - definitions</vt:lpstr>
      <vt:lpstr>Flow Control algorithm prelim.</vt:lpstr>
      <vt:lpstr>Flow Control algorithm</vt:lpstr>
      <vt:lpstr>Flow Control algorithm</vt:lpstr>
      <vt:lpstr>Slide 30</vt:lpstr>
      <vt:lpstr>End-to-End delay                   (per scheduler)</vt:lpstr>
      <vt:lpstr>Queue size  (one stream/different nodes)</vt:lpstr>
      <vt:lpstr>End-to-end delay (one stream)</vt:lpstr>
      <vt:lpstr>Flow-control rate changes over time</vt:lpstr>
      <vt:lpstr>Drop rate (worse stream)</vt:lpstr>
      <vt:lpstr>Summary</vt:lpstr>
      <vt:lpstr>Questions ?  </vt:lpstr>
      <vt:lpstr>Backup slides </vt:lpstr>
      <vt:lpstr>Video playback example </vt:lpstr>
      <vt:lpstr>WiFi adjusted interference model </vt:lpstr>
      <vt:lpstr>Hidden node problem</vt:lpstr>
      <vt:lpstr>Routing</vt:lpstr>
      <vt:lpstr>Slide 43</vt:lpstr>
      <vt:lpstr>Throughput per stream</vt:lpstr>
      <vt:lpstr>End-to-end delay histogram   (one stream)</vt:lpstr>
      <vt:lpstr>Packet-Error-Rate / Signal-to-Noise Ratio</vt:lpstr>
      <vt:lpstr>Slide 47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 Fais</cp:lastModifiedBy>
  <cp:revision>150</cp:revision>
  <dcterms:created xsi:type="dcterms:W3CDTF">2011-03-14T20:22:45Z</dcterms:created>
  <dcterms:modified xsi:type="dcterms:W3CDTF">2011-06-21T13:59:55Z</dcterms:modified>
</cp:coreProperties>
</file>