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arlow Condensed Bold" pitchFamily="2" charset="77"/>
      <p:regular r:id="rId11"/>
      <p:bold r:id="rId12"/>
    </p:embeddedFont>
    <p:embeddedFont>
      <p:font typeface="Open Sans" panose="020B0606030504020204" pitchFamily="34" charset="0"/>
      <p:regular r:id="rId13"/>
      <p:bold r:id="rId14"/>
    </p:embeddedFont>
    <p:embeddedFont>
      <p:font typeface="Open Sans Bold"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39319" y="3035914"/>
            <a:ext cx="4215172" cy="4215172"/>
          </a:xfrm>
          <a:custGeom>
            <a:avLst/>
            <a:gdLst/>
            <a:ahLst/>
            <a:cxnLst/>
            <a:rect l="l" t="t" r="r" b="b"/>
            <a:pathLst>
              <a:path w="4215172" h="4215172">
                <a:moveTo>
                  <a:pt x="0" y="0"/>
                </a:moveTo>
                <a:lnTo>
                  <a:pt x="4215173" y="0"/>
                </a:lnTo>
                <a:lnTo>
                  <a:pt x="4215173" y="4215172"/>
                </a:lnTo>
                <a:lnTo>
                  <a:pt x="0" y="4215172"/>
                </a:lnTo>
                <a:lnTo>
                  <a:pt x="0" y="0"/>
                </a:lnTo>
                <a:close/>
              </a:path>
            </a:pathLst>
          </a:custGeom>
          <a:blipFill>
            <a:blip r:embed="rId2"/>
            <a:stretch>
              <a:fillRect/>
            </a:stretch>
          </a:blipFill>
        </p:spPr>
        <p:txBody>
          <a:bodyPr/>
          <a:lstStyle/>
          <a:p>
            <a:endParaRPr lang="en-IL"/>
          </a:p>
        </p:txBody>
      </p:sp>
      <p:grpSp>
        <p:nvGrpSpPr>
          <p:cNvPr id="3" name="Group 3"/>
          <p:cNvGrpSpPr/>
          <p:nvPr/>
        </p:nvGrpSpPr>
        <p:grpSpPr>
          <a:xfrm>
            <a:off x="17749838" y="7527480"/>
            <a:ext cx="47625" cy="1740345"/>
            <a:chOff x="0" y="0"/>
            <a:chExt cx="12543" cy="458362"/>
          </a:xfrm>
        </p:grpSpPr>
        <p:sp>
          <p:nvSpPr>
            <p:cNvPr id="4" name="Freeform 4"/>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5" name="TextBox 5"/>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59300" y="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259300" y="925830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49714" y="0"/>
            <a:ext cx="4054177" cy="2131713"/>
          </a:xfrm>
          <a:custGeom>
            <a:avLst/>
            <a:gdLst/>
            <a:ahLst/>
            <a:cxnLst/>
            <a:rect l="l" t="t" r="r" b="b"/>
            <a:pathLst>
              <a:path w="4054177" h="2131713">
                <a:moveTo>
                  <a:pt x="0" y="0"/>
                </a:moveTo>
                <a:lnTo>
                  <a:pt x="4054177" y="0"/>
                </a:lnTo>
                <a:lnTo>
                  <a:pt x="4054177" y="2131713"/>
                </a:lnTo>
                <a:lnTo>
                  <a:pt x="0" y="2131713"/>
                </a:lnTo>
                <a:lnTo>
                  <a:pt x="0" y="0"/>
                </a:lnTo>
                <a:close/>
              </a:path>
            </a:pathLst>
          </a:custGeom>
          <a:blipFill>
            <a:blip r:embed="rId3"/>
            <a:stretch>
              <a:fillRect/>
            </a:stretch>
          </a:blipFill>
        </p:spPr>
        <p:txBody>
          <a:bodyPr/>
          <a:lstStyle/>
          <a:p>
            <a:endParaRPr lang="en-IL"/>
          </a:p>
        </p:txBody>
      </p:sp>
      <p:sp>
        <p:nvSpPr>
          <p:cNvPr id="13" name="Freeform 13"/>
          <p:cNvSpPr/>
          <p:nvPr/>
        </p:nvSpPr>
        <p:spPr>
          <a:xfrm>
            <a:off x="11475569" y="154168"/>
            <a:ext cx="5449086" cy="1707447"/>
          </a:xfrm>
          <a:custGeom>
            <a:avLst/>
            <a:gdLst/>
            <a:ahLst/>
            <a:cxnLst/>
            <a:rect l="l" t="t" r="r" b="b"/>
            <a:pathLst>
              <a:path w="5449086" h="1707447">
                <a:moveTo>
                  <a:pt x="0" y="0"/>
                </a:moveTo>
                <a:lnTo>
                  <a:pt x="5449086" y="0"/>
                </a:lnTo>
                <a:lnTo>
                  <a:pt x="5449086" y="1707447"/>
                </a:lnTo>
                <a:lnTo>
                  <a:pt x="0" y="1707447"/>
                </a:lnTo>
                <a:lnTo>
                  <a:pt x="0" y="0"/>
                </a:lnTo>
                <a:close/>
              </a:path>
            </a:pathLst>
          </a:custGeom>
          <a:blipFill>
            <a:blip r:embed="rId4"/>
            <a:stretch>
              <a:fillRect l="-6474"/>
            </a:stretch>
          </a:blipFill>
        </p:spPr>
        <p:txBody>
          <a:bodyPr/>
          <a:lstStyle/>
          <a:p>
            <a:endParaRPr lang="en-IL"/>
          </a:p>
        </p:txBody>
      </p:sp>
      <p:sp>
        <p:nvSpPr>
          <p:cNvPr id="14" name="TextBox 14"/>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01</a:t>
            </a:r>
          </a:p>
        </p:txBody>
      </p:sp>
      <p:sp>
        <p:nvSpPr>
          <p:cNvPr id="15" name="TextBox 15"/>
          <p:cNvSpPr txBox="1"/>
          <p:nvPr/>
        </p:nvSpPr>
        <p:spPr>
          <a:xfrm>
            <a:off x="6370530" y="2731114"/>
            <a:ext cx="10210078" cy="2712602"/>
          </a:xfrm>
          <a:prstGeom prst="rect">
            <a:avLst/>
          </a:prstGeom>
        </p:spPr>
        <p:txBody>
          <a:bodyPr lIns="0" tIns="0" rIns="0" bIns="0" rtlCol="0" anchor="t">
            <a:spAutoFit/>
          </a:bodyPr>
          <a:lstStyle/>
          <a:p>
            <a:pPr algn="l">
              <a:lnSpc>
                <a:spcPts val="22161"/>
              </a:lnSpc>
              <a:spcBef>
                <a:spcPct val="0"/>
              </a:spcBef>
            </a:pPr>
            <a:r>
              <a:rPr lang="en-US" sz="15829" b="1">
                <a:solidFill>
                  <a:srgbClr val="1F2020"/>
                </a:solidFill>
                <a:latin typeface="Barlow Condensed Bold"/>
                <a:ea typeface="Barlow Condensed Bold"/>
                <a:cs typeface="Barlow Condensed Bold"/>
                <a:sym typeface="Barlow Condensed Bold"/>
              </a:rPr>
              <a:t>Noisier2Noise</a:t>
            </a:r>
          </a:p>
        </p:txBody>
      </p:sp>
      <p:sp>
        <p:nvSpPr>
          <p:cNvPr id="16" name="TextBox 16"/>
          <p:cNvSpPr txBox="1"/>
          <p:nvPr/>
        </p:nvSpPr>
        <p:spPr>
          <a:xfrm>
            <a:off x="6370530" y="4770721"/>
            <a:ext cx="10210078" cy="2752085"/>
          </a:xfrm>
          <a:prstGeom prst="rect">
            <a:avLst/>
          </a:prstGeom>
        </p:spPr>
        <p:txBody>
          <a:bodyPr lIns="0" tIns="0" rIns="0" bIns="0" rtlCol="0" anchor="t">
            <a:spAutoFit/>
          </a:bodyPr>
          <a:lstStyle/>
          <a:p>
            <a:pPr algn="ctr">
              <a:lnSpc>
                <a:spcPts val="11060"/>
              </a:lnSpc>
              <a:spcBef>
                <a:spcPct val="0"/>
              </a:spcBef>
            </a:pPr>
            <a:r>
              <a:rPr lang="en-US" sz="7900" b="1">
                <a:solidFill>
                  <a:srgbClr val="02CDFF"/>
                </a:solidFill>
                <a:latin typeface="Barlow Condensed Bold"/>
                <a:ea typeface="Barlow Condensed Bold"/>
                <a:cs typeface="Barlow Condensed Bold"/>
                <a:sym typeface="Barlow Condensed Bold"/>
              </a:rPr>
              <a:t>Learning to Denoise from Unpaired Noisy Data</a:t>
            </a:r>
          </a:p>
        </p:txBody>
      </p:sp>
      <p:sp>
        <p:nvSpPr>
          <p:cNvPr id="17" name="TextBox 17"/>
          <p:cNvSpPr txBox="1"/>
          <p:nvPr/>
        </p:nvSpPr>
        <p:spPr>
          <a:xfrm>
            <a:off x="753462" y="8877088"/>
            <a:ext cx="6502001" cy="435958"/>
          </a:xfrm>
          <a:prstGeom prst="rect">
            <a:avLst/>
          </a:prstGeom>
        </p:spPr>
        <p:txBody>
          <a:bodyPr lIns="0" tIns="0" rIns="0" bIns="0" rtlCol="0" anchor="t">
            <a:spAutoFit/>
          </a:bodyPr>
          <a:lstStyle/>
          <a:p>
            <a:pPr algn="l">
              <a:lnSpc>
                <a:spcPts val="3500"/>
              </a:lnSpc>
              <a:spcBef>
                <a:spcPct val="0"/>
              </a:spcBef>
            </a:pPr>
            <a:r>
              <a:rPr lang="en-US" sz="2500" b="1">
                <a:solidFill>
                  <a:srgbClr val="02CDFF"/>
                </a:solidFill>
                <a:latin typeface="Open Sans Bold"/>
                <a:ea typeface="Open Sans Bold"/>
                <a:cs typeface="Open Sans Bold"/>
                <a:sym typeface="Open Sans Bold"/>
              </a:rPr>
              <a:t>Samy Nehmad</a:t>
            </a:r>
          </a:p>
        </p:txBody>
      </p:sp>
      <p:sp>
        <p:nvSpPr>
          <p:cNvPr id="18" name="TextBox 18"/>
          <p:cNvSpPr txBox="1"/>
          <p:nvPr/>
        </p:nvSpPr>
        <p:spPr>
          <a:xfrm>
            <a:off x="753462" y="9442700"/>
            <a:ext cx="6502001" cy="435958"/>
          </a:xfrm>
          <a:prstGeom prst="rect">
            <a:avLst/>
          </a:prstGeom>
        </p:spPr>
        <p:txBody>
          <a:bodyPr lIns="0" tIns="0" rIns="0" bIns="0" rtlCol="0" anchor="t">
            <a:spAutoFit/>
          </a:bodyPr>
          <a:lstStyle/>
          <a:p>
            <a:pPr algn="l">
              <a:lnSpc>
                <a:spcPts val="3500"/>
              </a:lnSpc>
              <a:spcBef>
                <a:spcPct val="0"/>
              </a:spcBef>
            </a:pPr>
            <a:r>
              <a:rPr lang="en-US" sz="2500" b="1">
                <a:solidFill>
                  <a:srgbClr val="02CDFF"/>
                </a:solidFill>
                <a:latin typeface="Open Sans Bold"/>
                <a:ea typeface="Open Sans Bold"/>
                <a:cs typeface="Open Sans Bold"/>
                <a:sym typeface="Open Sans Bold"/>
              </a:rPr>
              <a:t>Yaniv Hajaj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02</a:t>
            </a:r>
          </a:p>
        </p:txBody>
      </p:sp>
      <p:sp>
        <p:nvSpPr>
          <p:cNvPr id="12" name="TextBox 12"/>
          <p:cNvSpPr txBox="1"/>
          <p:nvPr/>
        </p:nvSpPr>
        <p:spPr>
          <a:xfrm>
            <a:off x="4108301" y="601662"/>
            <a:ext cx="9645468"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Introduction to Image Denoising</a:t>
            </a:r>
          </a:p>
        </p:txBody>
      </p:sp>
      <p:sp>
        <p:nvSpPr>
          <p:cNvPr id="13" name="TextBox 13"/>
          <p:cNvSpPr txBox="1"/>
          <p:nvPr/>
        </p:nvSpPr>
        <p:spPr>
          <a:xfrm>
            <a:off x="1282900" y="2655854"/>
            <a:ext cx="14989891" cy="1323736"/>
          </a:xfrm>
          <a:prstGeom prst="rect">
            <a:avLst/>
          </a:prstGeom>
        </p:spPr>
        <p:txBody>
          <a:bodyPr lIns="0" tIns="0" rIns="0" bIns="0" rtlCol="0" anchor="t">
            <a:spAutoFit/>
          </a:bodyPr>
          <a:lstStyle/>
          <a:p>
            <a:pPr algn="l">
              <a:lnSpc>
                <a:spcPts val="3535"/>
              </a:lnSpc>
              <a:spcBef>
                <a:spcPct val="0"/>
              </a:spcBef>
            </a:pPr>
            <a:r>
              <a:rPr lang="en-US" sz="2525">
                <a:solidFill>
                  <a:srgbClr val="1F2020"/>
                </a:solidFill>
                <a:latin typeface="Open Sans"/>
                <a:ea typeface="Open Sans"/>
                <a:cs typeface="Open Sans"/>
                <a:sym typeface="Open Sans"/>
              </a:rPr>
              <a:t>Image denoising is a critical task in various fields, including medical imaging, satellite imagery, and photography. It involves removing noise from an image to reveal the true content, which is often obscured by random variations in brightness or color.</a:t>
            </a:r>
          </a:p>
        </p:txBody>
      </p:sp>
      <p:sp>
        <p:nvSpPr>
          <p:cNvPr id="14" name="TextBox 14"/>
          <p:cNvSpPr txBox="1"/>
          <p:nvPr/>
        </p:nvSpPr>
        <p:spPr>
          <a:xfrm>
            <a:off x="1621762" y="6002887"/>
            <a:ext cx="5133129" cy="2105735"/>
          </a:xfrm>
          <a:prstGeom prst="rect">
            <a:avLst/>
          </a:prstGeom>
        </p:spPr>
        <p:txBody>
          <a:bodyPr lIns="0" tIns="0" rIns="0" bIns="0" rtlCol="0" anchor="t">
            <a:spAutoFit/>
          </a:bodyPr>
          <a:lstStyle/>
          <a:p>
            <a:pPr algn="l">
              <a:lnSpc>
                <a:spcPts val="2833"/>
              </a:lnSpc>
              <a:spcBef>
                <a:spcPct val="0"/>
              </a:spcBef>
            </a:pPr>
            <a:r>
              <a:rPr lang="en-US" sz="2024">
                <a:solidFill>
                  <a:srgbClr val="1F2020"/>
                </a:solidFill>
                <a:latin typeface="Open Sans"/>
                <a:ea typeface="Open Sans"/>
                <a:cs typeface="Open Sans"/>
                <a:sym typeface="Open Sans"/>
              </a:rPr>
              <a:t>Traditional denoising techniques require large datasets of paired noisy and clean images. However, obtaining clean images is often impractical, especially in real-world scenarios like space photography and medical imaging.</a:t>
            </a:r>
          </a:p>
        </p:txBody>
      </p:sp>
      <p:sp>
        <p:nvSpPr>
          <p:cNvPr id="15" name="TextBox 15"/>
          <p:cNvSpPr txBox="1"/>
          <p:nvPr/>
        </p:nvSpPr>
        <p:spPr>
          <a:xfrm>
            <a:off x="1621762" y="5280633"/>
            <a:ext cx="6502001" cy="435958"/>
          </a:xfrm>
          <a:prstGeom prst="rect">
            <a:avLst/>
          </a:prstGeom>
        </p:spPr>
        <p:txBody>
          <a:bodyPr lIns="0" tIns="0" rIns="0" bIns="0" rtlCol="0" anchor="t">
            <a:spAutoFit/>
          </a:bodyPr>
          <a:lstStyle/>
          <a:p>
            <a:pPr algn="l">
              <a:lnSpc>
                <a:spcPts val="3500"/>
              </a:lnSpc>
              <a:spcBef>
                <a:spcPct val="0"/>
              </a:spcBef>
            </a:pPr>
            <a:r>
              <a:rPr lang="en-US" sz="2500" b="1">
                <a:solidFill>
                  <a:srgbClr val="02CDFF"/>
                </a:solidFill>
                <a:latin typeface="Open Sans Bold"/>
                <a:ea typeface="Open Sans Bold"/>
                <a:cs typeface="Open Sans Bold"/>
                <a:sym typeface="Open Sans Bold"/>
              </a:rPr>
              <a:t>Challenges with Traditional Methods</a:t>
            </a:r>
          </a:p>
        </p:txBody>
      </p:sp>
      <p:sp>
        <p:nvSpPr>
          <p:cNvPr id="16" name="TextBox 16"/>
          <p:cNvSpPr txBox="1"/>
          <p:nvPr/>
        </p:nvSpPr>
        <p:spPr>
          <a:xfrm>
            <a:off x="1282900" y="2080543"/>
            <a:ext cx="3195282" cy="356235"/>
          </a:xfrm>
          <a:prstGeom prst="rect">
            <a:avLst/>
          </a:prstGeom>
        </p:spPr>
        <p:txBody>
          <a:bodyPr lIns="0" tIns="0" rIns="0" bIns="0" rtlCol="0" anchor="t">
            <a:spAutoFit/>
          </a:bodyPr>
          <a:lstStyle/>
          <a:p>
            <a:pPr algn="l">
              <a:lnSpc>
                <a:spcPts val="2939"/>
              </a:lnSpc>
              <a:spcBef>
                <a:spcPct val="0"/>
              </a:spcBef>
            </a:pPr>
            <a:r>
              <a:rPr lang="en-US" sz="2099" b="1">
                <a:solidFill>
                  <a:srgbClr val="02CDFF"/>
                </a:solidFill>
                <a:latin typeface="Open Sans Bold"/>
                <a:ea typeface="Open Sans Bold"/>
                <a:cs typeface="Open Sans Bold"/>
                <a:sym typeface="Open Sans Bold"/>
              </a:rPr>
              <a:t>Introduction</a:t>
            </a:r>
          </a:p>
        </p:txBody>
      </p:sp>
      <p:sp>
        <p:nvSpPr>
          <p:cNvPr id="17" name="TextBox 17"/>
          <p:cNvSpPr txBox="1"/>
          <p:nvPr/>
        </p:nvSpPr>
        <p:spPr>
          <a:xfrm>
            <a:off x="9685800" y="6002887"/>
            <a:ext cx="5133129" cy="2105735"/>
          </a:xfrm>
          <a:prstGeom prst="rect">
            <a:avLst/>
          </a:prstGeom>
        </p:spPr>
        <p:txBody>
          <a:bodyPr lIns="0" tIns="0" rIns="0" bIns="0" rtlCol="0" anchor="t">
            <a:spAutoFit/>
          </a:bodyPr>
          <a:lstStyle/>
          <a:p>
            <a:pPr algn="l">
              <a:lnSpc>
                <a:spcPts val="2833"/>
              </a:lnSpc>
              <a:spcBef>
                <a:spcPct val="0"/>
              </a:spcBef>
            </a:pPr>
            <a:r>
              <a:rPr lang="en-US" sz="2024">
                <a:solidFill>
                  <a:srgbClr val="1F2020"/>
                </a:solidFill>
                <a:latin typeface="Open Sans"/>
                <a:ea typeface="Open Sans"/>
                <a:cs typeface="Open Sans"/>
                <a:sym typeface="Open Sans"/>
              </a:rPr>
              <a:t>Noisier2Noise addresses these challenges by using only a single noisy image and a statistical noise model, eliminating the need for clean images. This method allows for effective denoising even when clean data is unavailable.</a:t>
            </a:r>
          </a:p>
        </p:txBody>
      </p:sp>
      <p:sp>
        <p:nvSpPr>
          <p:cNvPr id="18" name="TextBox 18"/>
          <p:cNvSpPr txBox="1"/>
          <p:nvPr/>
        </p:nvSpPr>
        <p:spPr>
          <a:xfrm>
            <a:off x="9685800" y="5280633"/>
            <a:ext cx="6502001" cy="435958"/>
          </a:xfrm>
          <a:prstGeom prst="rect">
            <a:avLst/>
          </a:prstGeom>
        </p:spPr>
        <p:txBody>
          <a:bodyPr lIns="0" tIns="0" rIns="0" bIns="0" rtlCol="0" anchor="t">
            <a:spAutoFit/>
          </a:bodyPr>
          <a:lstStyle/>
          <a:p>
            <a:pPr algn="l">
              <a:lnSpc>
                <a:spcPts val="3500"/>
              </a:lnSpc>
              <a:spcBef>
                <a:spcPct val="0"/>
              </a:spcBef>
            </a:pPr>
            <a:r>
              <a:rPr lang="en-US" sz="2500" b="1">
                <a:solidFill>
                  <a:srgbClr val="02CDFF"/>
                </a:solidFill>
                <a:latin typeface="Open Sans Bold"/>
                <a:ea typeface="Open Sans Bold"/>
                <a:cs typeface="Open Sans Bold"/>
                <a:sym typeface="Open Sans Bold"/>
              </a:rPr>
              <a:t>Innovation with Noisier2Noise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2" name="TextBox 12"/>
          <p:cNvSpPr txBox="1"/>
          <p:nvPr/>
        </p:nvSpPr>
        <p:spPr>
          <a:xfrm>
            <a:off x="4459973" y="601662"/>
            <a:ext cx="9368055"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The Noisier2Noise Method</a:t>
            </a:r>
          </a:p>
        </p:txBody>
      </p:sp>
      <p:grpSp>
        <p:nvGrpSpPr>
          <p:cNvPr id="13" name="Group 13"/>
          <p:cNvGrpSpPr/>
          <p:nvPr/>
        </p:nvGrpSpPr>
        <p:grpSpPr>
          <a:xfrm>
            <a:off x="1606912" y="2678253"/>
            <a:ext cx="1048857" cy="1048857"/>
            <a:chOff x="0" y="0"/>
            <a:chExt cx="178502" cy="178502"/>
          </a:xfrm>
        </p:grpSpPr>
        <p:sp>
          <p:nvSpPr>
            <p:cNvPr id="14" name="Freeform 14"/>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5" name="TextBox 15"/>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3150011" y="3201033"/>
            <a:ext cx="5419521" cy="2251437"/>
          </a:xfrm>
          <a:prstGeom prst="rect">
            <a:avLst/>
          </a:prstGeom>
        </p:spPr>
        <p:txBody>
          <a:bodyPr lIns="0" tIns="0" rIns="0" bIns="0" rtlCol="0" anchor="t">
            <a:spAutoFit/>
          </a:bodyPr>
          <a:lstStyle/>
          <a:p>
            <a:pPr algn="l">
              <a:lnSpc>
                <a:spcPts val="2599"/>
              </a:lnSpc>
              <a:spcBef>
                <a:spcPct val="0"/>
              </a:spcBef>
            </a:pPr>
            <a:r>
              <a:rPr lang="en-US" sz="1857">
                <a:solidFill>
                  <a:srgbClr val="1F2020"/>
                </a:solidFill>
                <a:latin typeface="Open Sans"/>
                <a:ea typeface="Open Sans"/>
                <a:cs typeface="Open Sans"/>
                <a:sym typeface="Open Sans"/>
              </a:rPr>
              <a:t>The Noisier2Noise method was developed to overcome the limitations of previous denoising techniques by requiring only a single noisy image and a statistical model of the noise. It is particularly useful in situations where multiple noisy images or clean images are impractical to obtain.</a:t>
            </a:r>
          </a:p>
        </p:txBody>
      </p:sp>
      <p:sp>
        <p:nvSpPr>
          <p:cNvPr id="17" name="TextBox 17"/>
          <p:cNvSpPr txBox="1"/>
          <p:nvPr/>
        </p:nvSpPr>
        <p:spPr>
          <a:xfrm>
            <a:off x="1747461" y="2947216"/>
            <a:ext cx="767758" cy="463306"/>
          </a:xfrm>
          <a:prstGeom prst="rect">
            <a:avLst/>
          </a:prstGeom>
        </p:spPr>
        <p:txBody>
          <a:bodyPr lIns="0" tIns="0" rIns="0" bIns="0" rtlCol="0" anchor="t">
            <a:spAutoFit/>
          </a:bodyPr>
          <a:lstStyle/>
          <a:p>
            <a:pPr algn="ctr">
              <a:lnSpc>
                <a:spcPts val="3899"/>
              </a:lnSpc>
              <a:spcBef>
                <a:spcPct val="0"/>
              </a:spcBef>
            </a:pPr>
            <a:r>
              <a:rPr lang="en-US" sz="2785" b="1">
                <a:solidFill>
                  <a:srgbClr val="FFFFFF"/>
                </a:solidFill>
                <a:latin typeface="Open Sans Bold"/>
                <a:ea typeface="Open Sans Bold"/>
                <a:cs typeface="Open Sans Bold"/>
                <a:sym typeface="Open Sans Bold"/>
              </a:rPr>
              <a:t>01</a:t>
            </a:r>
          </a:p>
        </p:txBody>
      </p:sp>
      <p:sp>
        <p:nvSpPr>
          <p:cNvPr id="18" name="TextBox 18"/>
          <p:cNvSpPr txBox="1"/>
          <p:nvPr/>
        </p:nvSpPr>
        <p:spPr>
          <a:xfrm>
            <a:off x="3150011" y="2640153"/>
            <a:ext cx="3113709" cy="366321"/>
          </a:xfrm>
          <a:prstGeom prst="rect">
            <a:avLst/>
          </a:prstGeom>
        </p:spPr>
        <p:txBody>
          <a:bodyPr lIns="0" tIns="0" rIns="0" bIns="0" rtlCol="0" anchor="t">
            <a:spAutoFit/>
          </a:bodyPr>
          <a:lstStyle/>
          <a:p>
            <a:pPr algn="l">
              <a:lnSpc>
                <a:spcPts val="3033"/>
              </a:lnSpc>
              <a:spcBef>
                <a:spcPct val="0"/>
              </a:spcBef>
            </a:pPr>
            <a:r>
              <a:rPr lang="en-US" sz="2166" b="1">
                <a:solidFill>
                  <a:srgbClr val="02CDFF"/>
                </a:solidFill>
                <a:latin typeface="Open Sans Bold"/>
                <a:ea typeface="Open Sans Bold"/>
                <a:cs typeface="Open Sans Bold"/>
                <a:sym typeface="Open Sans Bold"/>
              </a:rPr>
              <a:t>Problem Statement</a:t>
            </a:r>
          </a:p>
        </p:txBody>
      </p:sp>
      <p:sp>
        <p:nvSpPr>
          <p:cNvPr id="19" name="TextBox 19"/>
          <p:cNvSpPr txBox="1"/>
          <p:nvPr/>
        </p:nvSpPr>
        <p:spPr>
          <a:xfrm>
            <a:off x="9677210" y="2971060"/>
            <a:ext cx="848681" cy="516645"/>
          </a:xfrm>
          <a:prstGeom prst="rect">
            <a:avLst/>
          </a:prstGeom>
        </p:spPr>
        <p:txBody>
          <a:bodyPr lIns="0" tIns="0" rIns="0" bIns="0" rtlCol="0" anchor="t">
            <a:spAutoFit/>
          </a:bodyPr>
          <a:lstStyle/>
          <a:p>
            <a:pPr algn="ctr">
              <a:lnSpc>
                <a:spcPts val="4310"/>
              </a:lnSpc>
              <a:spcBef>
                <a:spcPct val="0"/>
              </a:spcBef>
            </a:pPr>
            <a:r>
              <a:rPr lang="en-US" sz="3079" b="1">
                <a:solidFill>
                  <a:srgbClr val="FFFFFF"/>
                </a:solidFill>
                <a:latin typeface="Open Sans Bold"/>
                <a:ea typeface="Open Sans Bold"/>
                <a:cs typeface="Open Sans Bold"/>
                <a:sym typeface="Open Sans Bold"/>
              </a:rPr>
              <a:t>02</a:t>
            </a:r>
          </a:p>
        </p:txBody>
      </p:sp>
      <p:grpSp>
        <p:nvGrpSpPr>
          <p:cNvPr id="20" name="Group 20"/>
          <p:cNvGrpSpPr/>
          <p:nvPr/>
        </p:nvGrpSpPr>
        <p:grpSpPr>
          <a:xfrm>
            <a:off x="9677210" y="2678253"/>
            <a:ext cx="1048857" cy="1048857"/>
            <a:chOff x="0" y="0"/>
            <a:chExt cx="178502" cy="178502"/>
          </a:xfrm>
        </p:grpSpPr>
        <p:sp>
          <p:nvSpPr>
            <p:cNvPr id="21" name="Freeform 21"/>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22" name="TextBox 22"/>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9817759" y="2947216"/>
            <a:ext cx="767758" cy="463306"/>
          </a:xfrm>
          <a:prstGeom prst="rect">
            <a:avLst/>
          </a:prstGeom>
        </p:spPr>
        <p:txBody>
          <a:bodyPr lIns="0" tIns="0" rIns="0" bIns="0" rtlCol="0" anchor="t">
            <a:spAutoFit/>
          </a:bodyPr>
          <a:lstStyle/>
          <a:p>
            <a:pPr algn="ctr">
              <a:lnSpc>
                <a:spcPts val="3899"/>
              </a:lnSpc>
              <a:spcBef>
                <a:spcPct val="0"/>
              </a:spcBef>
            </a:pPr>
            <a:r>
              <a:rPr lang="en-US" sz="2785" b="1">
                <a:solidFill>
                  <a:srgbClr val="FFFFFF"/>
                </a:solidFill>
                <a:latin typeface="Open Sans Bold"/>
                <a:ea typeface="Open Sans Bold"/>
                <a:cs typeface="Open Sans Bold"/>
                <a:sym typeface="Open Sans Bold"/>
              </a:rPr>
              <a:t>02</a:t>
            </a:r>
          </a:p>
        </p:txBody>
      </p:sp>
      <p:sp>
        <p:nvSpPr>
          <p:cNvPr id="24" name="TextBox 24"/>
          <p:cNvSpPr txBox="1"/>
          <p:nvPr/>
        </p:nvSpPr>
        <p:spPr>
          <a:xfrm>
            <a:off x="11221367" y="3201033"/>
            <a:ext cx="5419521" cy="1927147"/>
          </a:xfrm>
          <a:prstGeom prst="rect">
            <a:avLst/>
          </a:prstGeom>
        </p:spPr>
        <p:txBody>
          <a:bodyPr lIns="0" tIns="0" rIns="0" bIns="0" rtlCol="0" anchor="t">
            <a:spAutoFit/>
          </a:bodyPr>
          <a:lstStyle/>
          <a:p>
            <a:pPr algn="l">
              <a:lnSpc>
                <a:spcPts val="2599"/>
              </a:lnSpc>
              <a:spcBef>
                <a:spcPct val="0"/>
              </a:spcBef>
            </a:pPr>
            <a:r>
              <a:rPr lang="en-US" sz="1857">
                <a:solidFill>
                  <a:srgbClr val="1F2020"/>
                </a:solidFill>
                <a:latin typeface="Open Sans"/>
                <a:ea typeface="Open Sans"/>
                <a:cs typeface="Open Sans"/>
                <a:sym typeface="Open Sans"/>
              </a:rPr>
              <a:t>Noisier2Noise adds synthetic noise to an already noisy image and trains a neural network to predict the original noisy image. The network learns to distinguish between the original and synthetic noise, allowing it to reconstruct a cleaner image.</a:t>
            </a:r>
          </a:p>
        </p:txBody>
      </p:sp>
      <p:sp>
        <p:nvSpPr>
          <p:cNvPr id="25" name="TextBox 25"/>
          <p:cNvSpPr txBox="1"/>
          <p:nvPr/>
        </p:nvSpPr>
        <p:spPr>
          <a:xfrm>
            <a:off x="11221367" y="2640153"/>
            <a:ext cx="3113709" cy="366321"/>
          </a:xfrm>
          <a:prstGeom prst="rect">
            <a:avLst/>
          </a:prstGeom>
        </p:spPr>
        <p:txBody>
          <a:bodyPr lIns="0" tIns="0" rIns="0" bIns="0" rtlCol="0" anchor="t">
            <a:spAutoFit/>
          </a:bodyPr>
          <a:lstStyle/>
          <a:p>
            <a:pPr algn="l">
              <a:lnSpc>
                <a:spcPts val="3033"/>
              </a:lnSpc>
              <a:spcBef>
                <a:spcPct val="0"/>
              </a:spcBef>
            </a:pPr>
            <a:r>
              <a:rPr lang="en-US" sz="2166" b="1">
                <a:solidFill>
                  <a:srgbClr val="02CDFF"/>
                </a:solidFill>
                <a:latin typeface="Open Sans Bold"/>
                <a:ea typeface="Open Sans Bold"/>
                <a:cs typeface="Open Sans Bold"/>
                <a:sym typeface="Open Sans Bold"/>
              </a:rPr>
              <a:t>Methodology</a:t>
            </a:r>
          </a:p>
        </p:txBody>
      </p:sp>
      <p:pic>
        <p:nvPicPr>
          <p:cNvPr id="26" name="Picture 25">
            <a:extLst>
              <a:ext uri="{FF2B5EF4-FFF2-40B4-BE49-F238E27FC236}">
                <a16:creationId xmlns:a16="http://schemas.microsoft.com/office/drawing/2014/main" id="{EA85CC83-F20B-0FD8-2206-23D164F19C16}"/>
              </a:ext>
            </a:extLst>
          </p:cNvPr>
          <p:cNvPicPr>
            <a:picLocks noChangeAspect="1"/>
          </p:cNvPicPr>
          <p:nvPr/>
        </p:nvPicPr>
        <p:blipFill>
          <a:blip r:embed="rId2"/>
          <a:stretch>
            <a:fillRect/>
          </a:stretch>
        </p:blipFill>
        <p:spPr>
          <a:xfrm>
            <a:off x="3933825" y="6187379"/>
            <a:ext cx="9894203" cy="3520957"/>
          </a:xfrm>
          <a:prstGeom prst="rect">
            <a:avLst/>
          </a:prstGeom>
        </p:spPr>
      </p:pic>
      <p:pic>
        <p:nvPicPr>
          <p:cNvPr id="27" name="Picture 26">
            <a:extLst>
              <a:ext uri="{FF2B5EF4-FFF2-40B4-BE49-F238E27FC236}">
                <a16:creationId xmlns:a16="http://schemas.microsoft.com/office/drawing/2014/main" id="{B3AC859A-29E0-4A79-8EC2-758F78DB1F57}"/>
              </a:ext>
            </a:extLst>
          </p:cNvPr>
          <p:cNvPicPr>
            <a:picLocks noChangeAspect="1"/>
          </p:cNvPicPr>
          <p:nvPr/>
        </p:nvPicPr>
        <p:blipFill>
          <a:blip r:embed="rId3"/>
          <a:stretch>
            <a:fillRect/>
          </a:stretch>
        </p:blipFill>
        <p:spPr>
          <a:xfrm>
            <a:off x="7464876" y="5462496"/>
            <a:ext cx="2832100" cy="647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04</a:t>
            </a:r>
          </a:p>
        </p:txBody>
      </p:sp>
      <p:sp>
        <p:nvSpPr>
          <p:cNvPr id="12" name="TextBox 12"/>
          <p:cNvSpPr txBox="1"/>
          <p:nvPr/>
        </p:nvSpPr>
        <p:spPr>
          <a:xfrm>
            <a:off x="4513937" y="601662"/>
            <a:ext cx="9260126"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Improvements on the Method</a:t>
            </a:r>
          </a:p>
        </p:txBody>
      </p:sp>
      <p:sp>
        <p:nvSpPr>
          <p:cNvPr id="13" name="TextBox 13"/>
          <p:cNvSpPr txBox="1"/>
          <p:nvPr/>
        </p:nvSpPr>
        <p:spPr>
          <a:xfrm>
            <a:off x="2152695" y="3370571"/>
            <a:ext cx="12400257" cy="2008110"/>
          </a:xfrm>
          <a:prstGeom prst="rect">
            <a:avLst/>
          </a:prstGeom>
        </p:spPr>
        <p:txBody>
          <a:bodyPr lIns="0" tIns="0" rIns="0" bIns="0" rtlCol="0" anchor="t">
            <a:spAutoFit/>
          </a:bodyPr>
          <a:lstStyle/>
          <a:p>
            <a:pPr algn="l">
              <a:lnSpc>
                <a:spcPts val="4057"/>
              </a:lnSpc>
              <a:spcBef>
                <a:spcPct val="0"/>
              </a:spcBef>
            </a:pPr>
            <a:r>
              <a:rPr lang="en-US" sz="2898">
                <a:solidFill>
                  <a:srgbClr val="1F2020"/>
                </a:solidFill>
                <a:latin typeface="Open Sans"/>
                <a:ea typeface="Open Sans"/>
                <a:cs typeface="Open Sans"/>
                <a:sym typeface="Open Sans"/>
              </a:rPr>
              <a:t>We introduced an overlapping technique during testing to refine the denoising process. This technique involves generating multiple predictions of the denoised image and then aggregating these predictions using mean or median operations to produce a final result.</a:t>
            </a:r>
          </a:p>
        </p:txBody>
      </p:sp>
      <p:sp>
        <p:nvSpPr>
          <p:cNvPr id="14" name="TextBox 14"/>
          <p:cNvSpPr txBox="1"/>
          <p:nvPr/>
        </p:nvSpPr>
        <p:spPr>
          <a:xfrm>
            <a:off x="9910219" y="394435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5" name="TextBox 15"/>
          <p:cNvSpPr txBox="1"/>
          <p:nvPr/>
        </p:nvSpPr>
        <p:spPr>
          <a:xfrm>
            <a:off x="2152695" y="2500502"/>
            <a:ext cx="7291849" cy="578955"/>
          </a:xfrm>
          <a:prstGeom prst="rect">
            <a:avLst/>
          </a:prstGeom>
        </p:spPr>
        <p:txBody>
          <a:bodyPr lIns="0" tIns="0" rIns="0" bIns="0" rtlCol="0" anchor="t">
            <a:spAutoFit/>
          </a:bodyPr>
          <a:lstStyle/>
          <a:p>
            <a:pPr algn="l">
              <a:lnSpc>
                <a:spcPts val="4734"/>
              </a:lnSpc>
              <a:spcBef>
                <a:spcPct val="0"/>
              </a:spcBef>
            </a:pPr>
            <a:r>
              <a:rPr lang="en-US" sz="3381" b="1">
                <a:solidFill>
                  <a:srgbClr val="02CDFF"/>
                </a:solidFill>
                <a:latin typeface="Open Sans Bold"/>
                <a:ea typeface="Open Sans Bold"/>
                <a:cs typeface="Open Sans Bold"/>
                <a:sym typeface="Open Sans Bold"/>
              </a:rPr>
              <a:t>Overlap Image Technique</a:t>
            </a:r>
          </a:p>
        </p:txBody>
      </p:sp>
      <p:sp>
        <p:nvSpPr>
          <p:cNvPr id="16" name="TextBox 16"/>
          <p:cNvSpPr txBox="1"/>
          <p:nvPr/>
        </p:nvSpPr>
        <p:spPr>
          <a:xfrm>
            <a:off x="2152695" y="6827852"/>
            <a:ext cx="12400257" cy="2008110"/>
          </a:xfrm>
          <a:prstGeom prst="rect">
            <a:avLst/>
          </a:prstGeom>
        </p:spPr>
        <p:txBody>
          <a:bodyPr lIns="0" tIns="0" rIns="0" bIns="0" rtlCol="0" anchor="t">
            <a:spAutoFit/>
          </a:bodyPr>
          <a:lstStyle/>
          <a:p>
            <a:pPr algn="l">
              <a:lnSpc>
                <a:spcPts val="4057"/>
              </a:lnSpc>
            </a:pPr>
            <a:r>
              <a:rPr lang="en-US" sz="2898">
                <a:solidFill>
                  <a:srgbClr val="1F2020"/>
                </a:solidFill>
                <a:latin typeface="Open Sans"/>
                <a:ea typeface="Open Sans"/>
                <a:cs typeface="Open Sans"/>
                <a:sym typeface="Open Sans"/>
              </a:rPr>
              <a:t>Feeding the network less noisy images during inference to improve visual quality, though this resulted in smoother but less detailed images.</a:t>
            </a:r>
          </a:p>
          <a:p>
            <a:pPr algn="l">
              <a:lnSpc>
                <a:spcPts val="4057"/>
              </a:lnSpc>
              <a:spcBef>
                <a:spcPct val="0"/>
              </a:spcBef>
            </a:pPr>
            <a:r>
              <a:rPr lang="en-US" sz="2898">
                <a:solidFill>
                  <a:srgbClr val="1F2020"/>
                </a:solidFill>
                <a:latin typeface="Open Sans"/>
                <a:ea typeface="Open Sans"/>
                <a:cs typeface="Open Sans"/>
                <a:sym typeface="Open Sans"/>
              </a:rPr>
              <a:t>At the end this approach was abandoned since it did not improved the output.</a:t>
            </a:r>
          </a:p>
        </p:txBody>
      </p:sp>
      <p:sp>
        <p:nvSpPr>
          <p:cNvPr id="17" name="TextBox 17"/>
          <p:cNvSpPr txBox="1"/>
          <p:nvPr/>
        </p:nvSpPr>
        <p:spPr>
          <a:xfrm>
            <a:off x="2152695" y="5957783"/>
            <a:ext cx="7291849" cy="578955"/>
          </a:xfrm>
          <a:prstGeom prst="rect">
            <a:avLst/>
          </a:prstGeom>
        </p:spPr>
        <p:txBody>
          <a:bodyPr lIns="0" tIns="0" rIns="0" bIns="0" rtlCol="0" anchor="t">
            <a:spAutoFit/>
          </a:bodyPr>
          <a:lstStyle/>
          <a:p>
            <a:pPr algn="l">
              <a:lnSpc>
                <a:spcPts val="4734"/>
              </a:lnSpc>
              <a:spcBef>
                <a:spcPct val="0"/>
              </a:spcBef>
            </a:pPr>
            <a:r>
              <a:rPr lang="en-US" sz="3381" b="1">
                <a:solidFill>
                  <a:srgbClr val="02CDFF"/>
                </a:solidFill>
                <a:latin typeface="Open Sans Bold"/>
                <a:ea typeface="Open Sans Bold"/>
                <a:cs typeface="Open Sans Bold"/>
                <a:sym typeface="Open Sans Bold"/>
              </a:rPr>
              <a:t>Unaugmented Noise Input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05</a:t>
            </a:r>
          </a:p>
        </p:txBody>
      </p:sp>
      <p:sp>
        <p:nvSpPr>
          <p:cNvPr id="12" name="TextBox 12"/>
          <p:cNvSpPr txBox="1"/>
          <p:nvPr/>
        </p:nvSpPr>
        <p:spPr>
          <a:xfrm>
            <a:off x="4621306" y="601662"/>
            <a:ext cx="9045387"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Experiments and Results</a:t>
            </a:r>
          </a:p>
        </p:txBody>
      </p:sp>
      <p:sp>
        <p:nvSpPr>
          <p:cNvPr id="13" name="TextBox 13"/>
          <p:cNvSpPr txBox="1"/>
          <p:nvPr/>
        </p:nvSpPr>
        <p:spPr>
          <a:xfrm>
            <a:off x="1720278" y="3758866"/>
            <a:ext cx="4449130" cy="1207768"/>
          </a:xfrm>
          <a:prstGeom prst="rect">
            <a:avLst/>
          </a:prstGeom>
        </p:spPr>
        <p:txBody>
          <a:bodyPr lIns="0" tIns="0" rIns="0" bIns="0" rtlCol="0" anchor="t">
            <a:spAutoFit/>
          </a:bodyPr>
          <a:lstStyle/>
          <a:p>
            <a:pPr algn="l">
              <a:lnSpc>
                <a:spcPts val="1947"/>
              </a:lnSpc>
              <a:spcBef>
                <a:spcPct val="0"/>
              </a:spcBef>
            </a:pPr>
            <a:r>
              <a:rPr lang="en-US" sz="1391">
                <a:solidFill>
                  <a:srgbClr val="1F2020"/>
                </a:solidFill>
                <a:latin typeface="Open Sans"/>
                <a:ea typeface="Open Sans"/>
                <a:cs typeface="Open Sans"/>
                <a:sym typeface="Open Sans"/>
              </a:rPr>
              <a:t>We introduced a trimmed mean technique where the lowest and highest percentages of predictions are discarded before calculating the mean. This approach helps in reducing the impact of outliers and enhances the overall denoising quality.</a:t>
            </a:r>
          </a:p>
        </p:txBody>
      </p:sp>
      <p:sp>
        <p:nvSpPr>
          <p:cNvPr id="14" name="TextBox 14"/>
          <p:cNvSpPr txBox="1"/>
          <p:nvPr/>
        </p:nvSpPr>
        <p:spPr>
          <a:xfrm>
            <a:off x="1720278" y="3279635"/>
            <a:ext cx="2332279" cy="274424"/>
          </a:xfrm>
          <a:prstGeom prst="rect">
            <a:avLst/>
          </a:prstGeom>
        </p:spPr>
        <p:txBody>
          <a:bodyPr lIns="0" tIns="0" rIns="0" bIns="0" rtlCol="0" anchor="t">
            <a:spAutoFit/>
          </a:bodyPr>
          <a:lstStyle/>
          <a:p>
            <a:pPr algn="l">
              <a:lnSpc>
                <a:spcPts val="2271"/>
              </a:lnSpc>
              <a:spcBef>
                <a:spcPct val="0"/>
              </a:spcBef>
            </a:pPr>
            <a:r>
              <a:rPr lang="en-US" sz="1622" b="1">
                <a:solidFill>
                  <a:srgbClr val="02CDFF"/>
                </a:solidFill>
                <a:latin typeface="Open Sans Bold"/>
                <a:ea typeface="Open Sans Bold"/>
                <a:cs typeface="Open Sans Bold"/>
                <a:sym typeface="Open Sans Bold"/>
              </a:rPr>
              <a:t>Trimmed Mean</a:t>
            </a:r>
          </a:p>
        </p:txBody>
      </p:sp>
      <p:sp>
        <p:nvSpPr>
          <p:cNvPr id="15" name="TextBox 15"/>
          <p:cNvSpPr txBox="1"/>
          <p:nvPr/>
        </p:nvSpPr>
        <p:spPr>
          <a:xfrm>
            <a:off x="7598374" y="3881791"/>
            <a:ext cx="4449130" cy="721958"/>
          </a:xfrm>
          <a:prstGeom prst="rect">
            <a:avLst/>
          </a:prstGeom>
        </p:spPr>
        <p:txBody>
          <a:bodyPr lIns="0" tIns="0" rIns="0" bIns="0" rtlCol="0" anchor="t">
            <a:spAutoFit/>
          </a:bodyPr>
          <a:lstStyle/>
          <a:p>
            <a:pPr algn="l">
              <a:lnSpc>
                <a:spcPts val="1947"/>
              </a:lnSpc>
              <a:spcBef>
                <a:spcPct val="0"/>
              </a:spcBef>
            </a:pPr>
            <a:r>
              <a:rPr lang="en-US" sz="1391">
                <a:solidFill>
                  <a:srgbClr val="1F2020"/>
                </a:solidFill>
                <a:latin typeface="Open Sans"/>
                <a:ea typeface="Open Sans"/>
                <a:cs typeface="Open Sans"/>
                <a:sym typeface="Open Sans"/>
              </a:rPr>
              <a:t>The mean aggregation method was tested as a baseline for combining multiple predictions during overlap. </a:t>
            </a:r>
          </a:p>
        </p:txBody>
      </p:sp>
      <p:sp>
        <p:nvSpPr>
          <p:cNvPr id="16" name="TextBox 16"/>
          <p:cNvSpPr txBox="1"/>
          <p:nvPr/>
        </p:nvSpPr>
        <p:spPr>
          <a:xfrm>
            <a:off x="7598374" y="3402560"/>
            <a:ext cx="2332279" cy="274424"/>
          </a:xfrm>
          <a:prstGeom prst="rect">
            <a:avLst/>
          </a:prstGeom>
        </p:spPr>
        <p:txBody>
          <a:bodyPr lIns="0" tIns="0" rIns="0" bIns="0" rtlCol="0" anchor="t">
            <a:spAutoFit/>
          </a:bodyPr>
          <a:lstStyle/>
          <a:p>
            <a:pPr algn="l">
              <a:lnSpc>
                <a:spcPts val="2271"/>
              </a:lnSpc>
              <a:spcBef>
                <a:spcPct val="0"/>
              </a:spcBef>
            </a:pPr>
            <a:r>
              <a:rPr lang="en-US" sz="1622" b="1">
                <a:solidFill>
                  <a:srgbClr val="02CDFF"/>
                </a:solidFill>
                <a:latin typeface="Open Sans Bold"/>
                <a:ea typeface="Open Sans Bold"/>
                <a:cs typeface="Open Sans Bold"/>
                <a:sym typeface="Open Sans Bold"/>
              </a:rPr>
              <a:t>Mean</a:t>
            </a:r>
          </a:p>
        </p:txBody>
      </p:sp>
      <p:grpSp>
        <p:nvGrpSpPr>
          <p:cNvPr id="17" name="Group 17"/>
          <p:cNvGrpSpPr/>
          <p:nvPr/>
        </p:nvGrpSpPr>
        <p:grpSpPr>
          <a:xfrm>
            <a:off x="564441" y="3308210"/>
            <a:ext cx="785631" cy="785631"/>
            <a:chOff x="0" y="0"/>
            <a:chExt cx="178502" cy="178502"/>
          </a:xfrm>
        </p:grpSpPr>
        <p:sp>
          <p:nvSpPr>
            <p:cNvPr id="18" name="Freeform 18"/>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9" name="TextBox 19"/>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669717" y="3507245"/>
            <a:ext cx="575078" cy="349460"/>
          </a:xfrm>
          <a:prstGeom prst="rect">
            <a:avLst/>
          </a:prstGeom>
        </p:spPr>
        <p:txBody>
          <a:bodyPr lIns="0" tIns="0" rIns="0" bIns="0" rtlCol="0" anchor="t">
            <a:spAutoFit/>
          </a:bodyPr>
          <a:lstStyle/>
          <a:p>
            <a:pPr algn="ctr">
              <a:lnSpc>
                <a:spcPts val="2921"/>
              </a:lnSpc>
              <a:spcBef>
                <a:spcPct val="0"/>
              </a:spcBef>
            </a:pPr>
            <a:r>
              <a:rPr lang="en-US" sz="2086" b="1">
                <a:solidFill>
                  <a:srgbClr val="FFFFFF"/>
                </a:solidFill>
                <a:latin typeface="Open Sans Bold"/>
                <a:ea typeface="Open Sans Bold"/>
                <a:cs typeface="Open Sans Bold"/>
                <a:sym typeface="Open Sans Bold"/>
              </a:rPr>
              <a:t>01</a:t>
            </a:r>
          </a:p>
        </p:txBody>
      </p:sp>
      <p:grpSp>
        <p:nvGrpSpPr>
          <p:cNvPr id="21" name="Group 21"/>
          <p:cNvGrpSpPr/>
          <p:nvPr/>
        </p:nvGrpSpPr>
        <p:grpSpPr>
          <a:xfrm>
            <a:off x="6442537" y="3431135"/>
            <a:ext cx="785631" cy="785631"/>
            <a:chOff x="0" y="0"/>
            <a:chExt cx="178502" cy="178502"/>
          </a:xfrm>
        </p:grpSpPr>
        <p:sp>
          <p:nvSpPr>
            <p:cNvPr id="22" name="Freeform 22"/>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23" name="TextBox 23"/>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6547814" y="3630170"/>
            <a:ext cx="575078" cy="349460"/>
          </a:xfrm>
          <a:prstGeom prst="rect">
            <a:avLst/>
          </a:prstGeom>
        </p:spPr>
        <p:txBody>
          <a:bodyPr lIns="0" tIns="0" rIns="0" bIns="0" rtlCol="0" anchor="t">
            <a:spAutoFit/>
          </a:bodyPr>
          <a:lstStyle/>
          <a:p>
            <a:pPr algn="ctr">
              <a:lnSpc>
                <a:spcPts val="2921"/>
              </a:lnSpc>
              <a:spcBef>
                <a:spcPct val="0"/>
              </a:spcBef>
            </a:pPr>
            <a:r>
              <a:rPr lang="en-US" sz="2086" b="1">
                <a:solidFill>
                  <a:srgbClr val="FFFFFF"/>
                </a:solidFill>
                <a:latin typeface="Open Sans Bold"/>
                <a:ea typeface="Open Sans Bold"/>
                <a:cs typeface="Open Sans Bold"/>
                <a:sym typeface="Open Sans Bold"/>
              </a:rPr>
              <a:t>02</a:t>
            </a:r>
          </a:p>
        </p:txBody>
      </p:sp>
      <p:sp>
        <p:nvSpPr>
          <p:cNvPr id="25" name="TextBox 25"/>
          <p:cNvSpPr txBox="1"/>
          <p:nvPr/>
        </p:nvSpPr>
        <p:spPr>
          <a:xfrm>
            <a:off x="13476470" y="3836738"/>
            <a:ext cx="4449130" cy="964863"/>
          </a:xfrm>
          <a:prstGeom prst="rect">
            <a:avLst/>
          </a:prstGeom>
        </p:spPr>
        <p:txBody>
          <a:bodyPr lIns="0" tIns="0" rIns="0" bIns="0" rtlCol="0" anchor="t">
            <a:spAutoFit/>
          </a:bodyPr>
          <a:lstStyle/>
          <a:p>
            <a:pPr algn="l">
              <a:lnSpc>
                <a:spcPts val="1947"/>
              </a:lnSpc>
              <a:spcBef>
                <a:spcPct val="0"/>
              </a:spcBef>
            </a:pPr>
            <a:r>
              <a:rPr lang="en-US" sz="1391">
                <a:solidFill>
                  <a:srgbClr val="1F2020"/>
                </a:solidFill>
                <a:latin typeface="Open Sans"/>
                <a:ea typeface="Open Sans"/>
                <a:cs typeface="Open Sans"/>
                <a:sym typeface="Open Sans"/>
              </a:rPr>
              <a:t>The median technique, which takes the middle value of the predictions, was also evaluated. This method provided a good balance between preserving details and reducing noise.</a:t>
            </a:r>
          </a:p>
        </p:txBody>
      </p:sp>
      <p:sp>
        <p:nvSpPr>
          <p:cNvPr id="26" name="TextBox 26"/>
          <p:cNvSpPr txBox="1"/>
          <p:nvPr/>
        </p:nvSpPr>
        <p:spPr>
          <a:xfrm>
            <a:off x="13476470" y="3357506"/>
            <a:ext cx="2332279" cy="274424"/>
          </a:xfrm>
          <a:prstGeom prst="rect">
            <a:avLst/>
          </a:prstGeom>
        </p:spPr>
        <p:txBody>
          <a:bodyPr lIns="0" tIns="0" rIns="0" bIns="0" rtlCol="0" anchor="t">
            <a:spAutoFit/>
          </a:bodyPr>
          <a:lstStyle/>
          <a:p>
            <a:pPr algn="l">
              <a:lnSpc>
                <a:spcPts val="2271"/>
              </a:lnSpc>
              <a:spcBef>
                <a:spcPct val="0"/>
              </a:spcBef>
            </a:pPr>
            <a:r>
              <a:rPr lang="en-US" sz="1622" b="1">
                <a:solidFill>
                  <a:srgbClr val="02CDFF"/>
                </a:solidFill>
                <a:latin typeface="Open Sans Bold"/>
                <a:ea typeface="Open Sans Bold"/>
                <a:cs typeface="Open Sans Bold"/>
                <a:sym typeface="Open Sans Bold"/>
              </a:rPr>
              <a:t>Median</a:t>
            </a:r>
          </a:p>
        </p:txBody>
      </p:sp>
      <p:grpSp>
        <p:nvGrpSpPr>
          <p:cNvPr id="27" name="Group 27"/>
          <p:cNvGrpSpPr/>
          <p:nvPr/>
        </p:nvGrpSpPr>
        <p:grpSpPr>
          <a:xfrm>
            <a:off x="12320634" y="3386081"/>
            <a:ext cx="785631" cy="785631"/>
            <a:chOff x="0" y="0"/>
            <a:chExt cx="178502" cy="178502"/>
          </a:xfrm>
        </p:grpSpPr>
        <p:sp>
          <p:nvSpPr>
            <p:cNvPr id="28" name="Freeform 28"/>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29" name="TextBox 29"/>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12425910" y="3585117"/>
            <a:ext cx="575078" cy="349460"/>
          </a:xfrm>
          <a:prstGeom prst="rect">
            <a:avLst/>
          </a:prstGeom>
        </p:spPr>
        <p:txBody>
          <a:bodyPr lIns="0" tIns="0" rIns="0" bIns="0" rtlCol="0" anchor="t">
            <a:spAutoFit/>
          </a:bodyPr>
          <a:lstStyle/>
          <a:p>
            <a:pPr algn="ctr">
              <a:lnSpc>
                <a:spcPts val="2921"/>
              </a:lnSpc>
              <a:spcBef>
                <a:spcPct val="0"/>
              </a:spcBef>
            </a:pPr>
            <a:r>
              <a:rPr lang="en-US" sz="2086" b="1">
                <a:solidFill>
                  <a:srgbClr val="FFFFFF"/>
                </a:solidFill>
                <a:latin typeface="Open Sans Bold"/>
                <a:ea typeface="Open Sans Bold"/>
                <a:cs typeface="Open Sans Bold"/>
                <a:sym typeface="Open Sans Bold"/>
              </a:rPr>
              <a:t>03</a:t>
            </a:r>
          </a:p>
        </p:txBody>
      </p:sp>
      <p:sp>
        <p:nvSpPr>
          <p:cNvPr id="31" name="TextBox 31"/>
          <p:cNvSpPr txBox="1"/>
          <p:nvPr/>
        </p:nvSpPr>
        <p:spPr>
          <a:xfrm>
            <a:off x="4526325" y="7132716"/>
            <a:ext cx="9738790" cy="1330016"/>
          </a:xfrm>
          <a:prstGeom prst="rect">
            <a:avLst/>
          </a:prstGeom>
        </p:spPr>
        <p:txBody>
          <a:bodyPr lIns="0" tIns="0" rIns="0" bIns="0" rtlCol="0" anchor="t">
            <a:spAutoFit/>
          </a:bodyPr>
          <a:lstStyle/>
          <a:p>
            <a:pPr algn="l">
              <a:lnSpc>
                <a:spcPts val="2687"/>
              </a:lnSpc>
              <a:spcBef>
                <a:spcPct val="0"/>
              </a:spcBef>
            </a:pPr>
            <a:r>
              <a:rPr lang="en-US" sz="1919">
                <a:solidFill>
                  <a:srgbClr val="1F2020"/>
                </a:solidFill>
                <a:latin typeface="Open Sans"/>
                <a:ea typeface="Open Sans"/>
                <a:cs typeface="Open Sans"/>
                <a:sym typeface="Open Sans"/>
              </a:rPr>
              <a:t>We also tested the impact of using unaugmented noise input during inference, where the "noisier" input was set equal to the "noisy" image (noisier = noisy). This approach aimed to reduce the effect of synthetic noise added during training, providing the network with an input closer to what it was trained on. </a:t>
            </a:r>
          </a:p>
        </p:txBody>
      </p:sp>
      <p:sp>
        <p:nvSpPr>
          <p:cNvPr id="32" name="TextBox 32"/>
          <p:cNvSpPr txBox="1"/>
          <p:nvPr/>
        </p:nvSpPr>
        <p:spPr>
          <a:xfrm>
            <a:off x="4526325" y="6544604"/>
            <a:ext cx="3677518" cy="344444"/>
          </a:xfrm>
          <a:prstGeom prst="rect">
            <a:avLst/>
          </a:prstGeom>
        </p:spPr>
        <p:txBody>
          <a:bodyPr lIns="0" tIns="0" rIns="0" bIns="0" rtlCol="0" anchor="t">
            <a:spAutoFit/>
          </a:bodyPr>
          <a:lstStyle/>
          <a:p>
            <a:pPr algn="l">
              <a:lnSpc>
                <a:spcPts val="2743"/>
              </a:lnSpc>
              <a:spcBef>
                <a:spcPct val="0"/>
              </a:spcBef>
            </a:pPr>
            <a:r>
              <a:rPr lang="en-US" sz="1959" b="1">
                <a:solidFill>
                  <a:srgbClr val="02CDFF"/>
                </a:solidFill>
                <a:latin typeface="Open Sans Bold"/>
                <a:ea typeface="Open Sans Bold"/>
                <a:cs typeface="Open Sans Bold"/>
                <a:sym typeface="Open Sans Bold"/>
              </a:rPr>
              <a:t>Unaugmented Noise Input</a:t>
            </a:r>
          </a:p>
        </p:txBody>
      </p:sp>
      <p:grpSp>
        <p:nvGrpSpPr>
          <p:cNvPr id="33" name="Group 33"/>
          <p:cNvGrpSpPr/>
          <p:nvPr/>
        </p:nvGrpSpPr>
        <p:grpSpPr>
          <a:xfrm>
            <a:off x="3370489" y="6592229"/>
            <a:ext cx="785631" cy="785631"/>
            <a:chOff x="0" y="0"/>
            <a:chExt cx="178502" cy="178502"/>
          </a:xfrm>
        </p:grpSpPr>
        <p:sp>
          <p:nvSpPr>
            <p:cNvPr id="34" name="Freeform 34"/>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35" name="TextBox 35"/>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828733" y="1968805"/>
            <a:ext cx="13133975" cy="456418"/>
          </a:xfrm>
          <a:prstGeom prst="rect">
            <a:avLst/>
          </a:prstGeom>
        </p:spPr>
        <p:txBody>
          <a:bodyPr lIns="0" tIns="0" rIns="0" bIns="0" rtlCol="0" anchor="t">
            <a:spAutoFit/>
          </a:bodyPr>
          <a:lstStyle/>
          <a:p>
            <a:pPr algn="ctr">
              <a:lnSpc>
                <a:spcPts val="3718"/>
              </a:lnSpc>
              <a:spcBef>
                <a:spcPct val="0"/>
              </a:spcBef>
            </a:pPr>
            <a:r>
              <a:rPr lang="en-US" sz="2655">
                <a:solidFill>
                  <a:srgbClr val="1F2020"/>
                </a:solidFill>
                <a:latin typeface="Open Sans"/>
                <a:ea typeface="Open Sans"/>
                <a:cs typeface="Open Sans"/>
                <a:sym typeface="Open Sans"/>
              </a:rPr>
              <a:t>We experimented with different overlap techniques to refine the denoising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3051963" y="2715821"/>
            <a:ext cx="10974614" cy="7316409"/>
          </a:xfrm>
          <a:custGeom>
            <a:avLst/>
            <a:gdLst/>
            <a:ahLst/>
            <a:cxnLst/>
            <a:rect l="l" t="t" r="r" b="b"/>
            <a:pathLst>
              <a:path w="10974614" h="7316409">
                <a:moveTo>
                  <a:pt x="0" y="0"/>
                </a:moveTo>
                <a:lnTo>
                  <a:pt x="10974614" y="0"/>
                </a:lnTo>
                <a:lnTo>
                  <a:pt x="10974614" y="7316409"/>
                </a:lnTo>
                <a:lnTo>
                  <a:pt x="0" y="7316409"/>
                </a:lnTo>
                <a:lnTo>
                  <a:pt x="0" y="0"/>
                </a:lnTo>
                <a:close/>
              </a:path>
            </a:pathLst>
          </a:custGeom>
          <a:blipFill>
            <a:blip r:embed="rId2"/>
            <a:stretch>
              <a:fillRect/>
            </a:stretch>
          </a:blipFill>
        </p:spPr>
        <p:txBody>
          <a:bodyPr/>
          <a:lstStyle/>
          <a:p>
            <a:endParaRPr lang="en-IL"/>
          </a:p>
        </p:txBody>
      </p:sp>
      <p:sp>
        <p:nvSpPr>
          <p:cNvPr id="12" name="TextBox 12"/>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06</a:t>
            </a:r>
          </a:p>
        </p:txBody>
      </p:sp>
      <p:sp>
        <p:nvSpPr>
          <p:cNvPr id="13" name="TextBox 13"/>
          <p:cNvSpPr txBox="1"/>
          <p:nvPr/>
        </p:nvSpPr>
        <p:spPr>
          <a:xfrm>
            <a:off x="4621306" y="601662"/>
            <a:ext cx="9045387"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Visual Results </a:t>
            </a:r>
          </a:p>
        </p:txBody>
      </p:sp>
      <p:sp>
        <p:nvSpPr>
          <p:cNvPr id="14" name="TextBox 14"/>
          <p:cNvSpPr txBox="1"/>
          <p:nvPr/>
        </p:nvSpPr>
        <p:spPr>
          <a:xfrm>
            <a:off x="1028700" y="1474788"/>
            <a:ext cx="15295902" cy="898794"/>
          </a:xfrm>
          <a:prstGeom prst="rect">
            <a:avLst/>
          </a:prstGeom>
        </p:spPr>
        <p:txBody>
          <a:bodyPr lIns="0" tIns="0" rIns="0" bIns="0" rtlCol="0" anchor="t">
            <a:spAutoFit/>
          </a:bodyPr>
          <a:lstStyle/>
          <a:p>
            <a:pPr algn="l">
              <a:lnSpc>
                <a:spcPts val="3679"/>
              </a:lnSpc>
              <a:spcBef>
                <a:spcPct val="0"/>
              </a:spcBef>
            </a:pPr>
            <a:r>
              <a:rPr lang="en-US" sz="2628">
                <a:solidFill>
                  <a:srgbClr val="1F2020"/>
                </a:solidFill>
                <a:latin typeface="Open Sans"/>
                <a:ea typeface="Open Sans"/>
                <a:cs typeface="Open Sans"/>
                <a:sym typeface="Open Sans"/>
              </a:rPr>
              <a:t>Comparative visual results demonstrated that Noisier2Noise, especially with the overlap technique, provided superior denoising, with clearer and more detailed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168441" y="3695971"/>
            <a:ext cx="9951118" cy="5970671"/>
          </a:xfrm>
          <a:custGeom>
            <a:avLst/>
            <a:gdLst/>
            <a:ahLst/>
            <a:cxnLst/>
            <a:rect l="l" t="t" r="r" b="b"/>
            <a:pathLst>
              <a:path w="9951118" h="5970671">
                <a:moveTo>
                  <a:pt x="0" y="0"/>
                </a:moveTo>
                <a:lnTo>
                  <a:pt x="9951118" y="0"/>
                </a:lnTo>
                <a:lnTo>
                  <a:pt x="9951118" y="5970671"/>
                </a:lnTo>
                <a:lnTo>
                  <a:pt x="0" y="5970671"/>
                </a:lnTo>
                <a:lnTo>
                  <a:pt x="0" y="0"/>
                </a:lnTo>
                <a:close/>
              </a:path>
            </a:pathLst>
          </a:custGeom>
          <a:blipFill>
            <a:blip r:embed="rId2"/>
            <a:stretch>
              <a:fillRect/>
            </a:stretch>
          </a:blipFill>
        </p:spPr>
        <p:txBody>
          <a:bodyPr/>
          <a:lstStyle/>
          <a:p>
            <a:endParaRPr lang="en-IL"/>
          </a:p>
        </p:txBody>
      </p:sp>
      <p:sp>
        <p:nvSpPr>
          <p:cNvPr id="12" name="TextBox 12"/>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07</a:t>
            </a:r>
          </a:p>
        </p:txBody>
      </p:sp>
      <p:sp>
        <p:nvSpPr>
          <p:cNvPr id="13" name="TextBox 13"/>
          <p:cNvSpPr txBox="1"/>
          <p:nvPr/>
        </p:nvSpPr>
        <p:spPr>
          <a:xfrm>
            <a:off x="4621306" y="601662"/>
            <a:ext cx="9045387"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Graphs: PSNR</a:t>
            </a:r>
          </a:p>
        </p:txBody>
      </p:sp>
      <p:sp>
        <p:nvSpPr>
          <p:cNvPr id="14" name="TextBox 14"/>
          <p:cNvSpPr txBox="1"/>
          <p:nvPr/>
        </p:nvSpPr>
        <p:spPr>
          <a:xfrm>
            <a:off x="1028700" y="2116065"/>
            <a:ext cx="8115300" cy="975467"/>
          </a:xfrm>
          <a:prstGeom prst="rect">
            <a:avLst/>
          </a:prstGeom>
        </p:spPr>
        <p:txBody>
          <a:bodyPr lIns="0" tIns="0" rIns="0" bIns="0" rtlCol="0" anchor="t">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
        <p:nvSpPr>
          <p:cNvPr id="15" name="TextBox 15"/>
          <p:cNvSpPr txBox="1"/>
          <p:nvPr/>
        </p:nvSpPr>
        <p:spPr>
          <a:xfrm>
            <a:off x="1028700" y="1484313"/>
            <a:ext cx="3120910" cy="367080"/>
          </a:xfrm>
          <a:prstGeom prst="rect">
            <a:avLst/>
          </a:prstGeom>
        </p:spPr>
        <p:txBody>
          <a:bodyPr lIns="0" tIns="0" rIns="0" bIns="0" rtlCol="0" anchor="t">
            <a:spAutoFit/>
          </a:bodyPr>
          <a:lstStyle/>
          <a:p>
            <a:pPr algn="l">
              <a:lnSpc>
                <a:spcPts val="3040"/>
              </a:lnSpc>
              <a:spcBef>
                <a:spcPct val="0"/>
              </a:spcBef>
            </a:pPr>
            <a:r>
              <a:rPr lang="en-US" sz="2171" b="1">
                <a:solidFill>
                  <a:srgbClr val="02CDFF"/>
                </a:solidFill>
                <a:latin typeface="Open Sans Bold"/>
                <a:ea typeface="Open Sans Bold"/>
                <a:cs typeface="Open Sans Bold"/>
                <a:sym typeface="Open Sans Bold"/>
              </a:rPr>
              <a:t>Performance Metrics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168441" y="3695971"/>
            <a:ext cx="9951118" cy="5970671"/>
          </a:xfrm>
          <a:custGeom>
            <a:avLst/>
            <a:gdLst/>
            <a:ahLst/>
            <a:cxnLst/>
            <a:rect l="l" t="t" r="r" b="b"/>
            <a:pathLst>
              <a:path w="9951118" h="5970671">
                <a:moveTo>
                  <a:pt x="0" y="0"/>
                </a:moveTo>
                <a:lnTo>
                  <a:pt x="9951118" y="0"/>
                </a:lnTo>
                <a:lnTo>
                  <a:pt x="9951118" y="5970671"/>
                </a:lnTo>
                <a:lnTo>
                  <a:pt x="0" y="5970671"/>
                </a:lnTo>
                <a:lnTo>
                  <a:pt x="0" y="0"/>
                </a:lnTo>
                <a:close/>
              </a:path>
            </a:pathLst>
          </a:custGeom>
          <a:blipFill>
            <a:blip r:embed="rId2"/>
            <a:stretch>
              <a:fillRect/>
            </a:stretch>
          </a:blipFill>
        </p:spPr>
        <p:txBody>
          <a:bodyPr/>
          <a:lstStyle/>
          <a:p>
            <a:endParaRPr lang="en-IL"/>
          </a:p>
        </p:txBody>
      </p:sp>
      <p:sp>
        <p:nvSpPr>
          <p:cNvPr id="12" name="TextBox 12"/>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3" name="TextBox 13"/>
          <p:cNvSpPr txBox="1"/>
          <p:nvPr/>
        </p:nvSpPr>
        <p:spPr>
          <a:xfrm>
            <a:off x="4621306" y="601662"/>
            <a:ext cx="9045387"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Graphs: SSIM</a:t>
            </a:r>
          </a:p>
        </p:txBody>
      </p:sp>
      <p:sp>
        <p:nvSpPr>
          <p:cNvPr id="14" name="TextBox 14"/>
          <p:cNvSpPr txBox="1"/>
          <p:nvPr/>
        </p:nvSpPr>
        <p:spPr>
          <a:xfrm>
            <a:off x="1028700" y="1484313"/>
            <a:ext cx="3120910" cy="367080"/>
          </a:xfrm>
          <a:prstGeom prst="rect">
            <a:avLst/>
          </a:prstGeom>
        </p:spPr>
        <p:txBody>
          <a:bodyPr lIns="0" tIns="0" rIns="0" bIns="0" rtlCol="0" anchor="t">
            <a:spAutoFit/>
          </a:bodyPr>
          <a:lstStyle/>
          <a:p>
            <a:pPr algn="l">
              <a:lnSpc>
                <a:spcPts val="3040"/>
              </a:lnSpc>
              <a:spcBef>
                <a:spcPct val="0"/>
              </a:spcBef>
            </a:pPr>
            <a:r>
              <a:rPr lang="en-US" sz="2171" b="1">
                <a:solidFill>
                  <a:srgbClr val="02CDFF"/>
                </a:solidFill>
                <a:latin typeface="Open Sans Bold"/>
                <a:ea typeface="Open Sans Bold"/>
                <a:cs typeface="Open Sans Bold"/>
                <a:sym typeface="Open Sans Bold"/>
              </a:rPr>
              <a:t>Performance Metrics</a:t>
            </a:r>
          </a:p>
        </p:txBody>
      </p:sp>
      <p:sp>
        <p:nvSpPr>
          <p:cNvPr id="15" name="TextBox 15"/>
          <p:cNvSpPr txBox="1"/>
          <p:nvPr/>
        </p:nvSpPr>
        <p:spPr>
          <a:xfrm>
            <a:off x="1028700" y="2116065"/>
            <a:ext cx="8115300" cy="975467"/>
          </a:xfrm>
          <a:prstGeom prst="rect">
            <a:avLst/>
          </a:prstGeom>
        </p:spPr>
        <p:txBody>
          <a:bodyPr lIns="0" tIns="0" rIns="0" bIns="0" rtlCol="0" anchor="t">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09</a:t>
            </a:r>
          </a:p>
        </p:txBody>
      </p:sp>
      <p:sp>
        <p:nvSpPr>
          <p:cNvPr id="12" name="TextBox 12"/>
          <p:cNvSpPr txBox="1"/>
          <p:nvPr/>
        </p:nvSpPr>
        <p:spPr>
          <a:xfrm>
            <a:off x="7081245" y="601662"/>
            <a:ext cx="4125510" cy="920750"/>
          </a:xfrm>
          <a:prstGeom prst="rect">
            <a:avLst/>
          </a:prstGeom>
        </p:spPr>
        <p:txBody>
          <a:bodyPr lIns="0" tIns="0" rIns="0" bIns="0" rtlCol="0" anchor="t">
            <a:spAutoFit/>
          </a:bodyPr>
          <a:lstStyle/>
          <a:p>
            <a:pPr algn="ctr">
              <a:lnSpc>
                <a:spcPts val="7150"/>
              </a:lnSpc>
            </a:pPr>
            <a:r>
              <a:rPr lang="en-US" sz="6500" b="1">
                <a:solidFill>
                  <a:srgbClr val="02CDFF"/>
                </a:solidFill>
                <a:latin typeface="Barlow Condensed Bold"/>
                <a:ea typeface="Barlow Condensed Bold"/>
                <a:cs typeface="Barlow Condensed Bold"/>
                <a:sym typeface="Barlow Condensed Bold"/>
              </a:rPr>
              <a:t>Conclusions</a:t>
            </a:r>
          </a:p>
        </p:txBody>
      </p:sp>
      <p:grpSp>
        <p:nvGrpSpPr>
          <p:cNvPr id="13" name="Group 13"/>
          <p:cNvGrpSpPr/>
          <p:nvPr/>
        </p:nvGrpSpPr>
        <p:grpSpPr>
          <a:xfrm>
            <a:off x="1831057" y="1994751"/>
            <a:ext cx="899792" cy="899792"/>
            <a:chOff x="0" y="0"/>
            <a:chExt cx="178502" cy="178502"/>
          </a:xfrm>
        </p:grpSpPr>
        <p:sp>
          <p:nvSpPr>
            <p:cNvPr id="14" name="Freeform 14"/>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15" name="TextBox 15"/>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3154849" y="2515045"/>
            <a:ext cx="3926396" cy="2183130"/>
          </a:xfrm>
          <a:prstGeom prst="rect">
            <a:avLst/>
          </a:prstGeom>
        </p:spPr>
        <p:txBody>
          <a:bodyPr lIns="0" tIns="0" rIns="0" bIns="0" rtlCol="0" anchor="t">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successfully denoises images using only a single noisy realization and a statistical noise model. It eliminates the need for clean training data, making it applicable to a wide range of real-world scenarios.</a:t>
            </a:r>
          </a:p>
        </p:txBody>
      </p:sp>
      <p:sp>
        <p:nvSpPr>
          <p:cNvPr id="17" name="TextBox 17"/>
          <p:cNvSpPr txBox="1"/>
          <p:nvPr/>
        </p:nvSpPr>
        <p:spPr>
          <a:xfrm>
            <a:off x="1951631" y="2218719"/>
            <a:ext cx="658643" cy="404229"/>
          </a:xfrm>
          <a:prstGeom prst="rect">
            <a:avLst/>
          </a:prstGeom>
        </p:spPr>
        <p:txBody>
          <a:bodyPr lIns="0" tIns="0" rIns="0" bIns="0" rtlCol="0" anchor="t">
            <a:spAutoFit/>
          </a:bodyPr>
          <a:lstStyle/>
          <a:p>
            <a:pPr algn="ctr">
              <a:lnSpc>
                <a:spcPts val="3345"/>
              </a:lnSpc>
              <a:spcBef>
                <a:spcPct val="0"/>
              </a:spcBef>
            </a:pPr>
            <a:r>
              <a:rPr lang="en-US" sz="2389" b="1">
                <a:solidFill>
                  <a:srgbClr val="FFFFFF"/>
                </a:solidFill>
                <a:latin typeface="Open Sans Bold"/>
                <a:ea typeface="Open Sans Bold"/>
                <a:cs typeface="Open Sans Bold"/>
                <a:sym typeface="Open Sans Bold"/>
              </a:rPr>
              <a:t>01</a:t>
            </a:r>
          </a:p>
        </p:txBody>
      </p:sp>
      <p:sp>
        <p:nvSpPr>
          <p:cNvPr id="18" name="TextBox 18"/>
          <p:cNvSpPr txBox="1"/>
          <p:nvPr/>
        </p:nvSpPr>
        <p:spPr>
          <a:xfrm>
            <a:off x="3154849" y="1956651"/>
            <a:ext cx="2671185" cy="319674"/>
          </a:xfrm>
          <a:prstGeom prst="rect">
            <a:avLst/>
          </a:prstGeom>
        </p:spPr>
        <p:txBody>
          <a:bodyPr lIns="0" tIns="0" rIns="0" bIns="0" rtlCol="0" anchor="t">
            <a:spAutoFit/>
          </a:bodyPr>
          <a:lstStyle/>
          <a:p>
            <a:pPr algn="l">
              <a:lnSpc>
                <a:spcPts val="2602"/>
              </a:lnSpc>
              <a:spcBef>
                <a:spcPct val="0"/>
              </a:spcBef>
            </a:pPr>
            <a:r>
              <a:rPr lang="en-US" sz="1858" b="1">
                <a:solidFill>
                  <a:srgbClr val="02CDFF"/>
                </a:solidFill>
                <a:latin typeface="Open Sans Bold"/>
                <a:ea typeface="Open Sans Bold"/>
                <a:cs typeface="Open Sans Bold"/>
                <a:sym typeface="Open Sans Bold"/>
              </a:rPr>
              <a:t>Summary of Findings</a:t>
            </a:r>
          </a:p>
        </p:txBody>
      </p:sp>
      <p:grpSp>
        <p:nvGrpSpPr>
          <p:cNvPr id="19" name="Group 19"/>
          <p:cNvGrpSpPr/>
          <p:nvPr/>
        </p:nvGrpSpPr>
        <p:grpSpPr>
          <a:xfrm>
            <a:off x="10511404" y="1994751"/>
            <a:ext cx="964045" cy="964045"/>
            <a:chOff x="0" y="0"/>
            <a:chExt cx="178502" cy="178502"/>
          </a:xfrm>
        </p:grpSpPr>
        <p:sp>
          <p:nvSpPr>
            <p:cNvPr id="20" name="Freeform 20"/>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21" name="TextBox 21"/>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11929727" y="2554239"/>
            <a:ext cx="4206776" cy="1868805"/>
          </a:xfrm>
          <a:prstGeom prst="rect">
            <a:avLst/>
          </a:prstGeom>
        </p:spPr>
        <p:txBody>
          <a:bodyPr lIns="0" tIns="0" rIns="0" bIns="0" rtlCol="0" anchor="t">
            <a:spAutoFit/>
          </a:bodyPr>
          <a:lstStyle/>
          <a:p>
            <a:pPr algn="l">
              <a:lnSpc>
                <a:spcPts val="2520"/>
              </a:lnSpc>
              <a:spcBef>
                <a:spcPct val="0"/>
              </a:spcBef>
            </a:pPr>
            <a:r>
              <a:rPr lang="en-US" sz="1800">
                <a:solidFill>
                  <a:srgbClr val="1F2020"/>
                </a:solidFill>
                <a:latin typeface="Open Sans"/>
                <a:ea typeface="Open Sans"/>
                <a:cs typeface="Open Sans"/>
                <a:sym typeface="Open Sans"/>
              </a:rPr>
              <a:t>The method's effectiveness depends heavily on the accuracy of the noise model used during training. Additionally, the computational complexity of the overlapping technique may limit its scalability.</a:t>
            </a:r>
          </a:p>
        </p:txBody>
      </p:sp>
      <p:sp>
        <p:nvSpPr>
          <p:cNvPr id="23" name="TextBox 23"/>
          <p:cNvSpPr txBox="1"/>
          <p:nvPr/>
        </p:nvSpPr>
        <p:spPr>
          <a:xfrm>
            <a:off x="10640589" y="2238114"/>
            <a:ext cx="705677" cy="429694"/>
          </a:xfrm>
          <a:prstGeom prst="rect">
            <a:avLst/>
          </a:prstGeom>
        </p:spPr>
        <p:txBody>
          <a:bodyPr lIns="0" tIns="0" rIns="0" bIns="0" rtlCol="0" anchor="t">
            <a:spAutoFit/>
          </a:bodyPr>
          <a:lstStyle/>
          <a:p>
            <a:pPr algn="ctr">
              <a:lnSpc>
                <a:spcPts val="3584"/>
              </a:lnSpc>
              <a:spcBef>
                <a:spcPct val="0"/>
              </a:spcBef>
            </a:pPr>
            <a:r>
              <a:rPr lang="en-US" sz="2560" b="1">
                <a:solidFill>
                  <a:srgbClr val="FFFFFF"/>
                </a:solidFill>
                <a:latin typeface="Open Sans Bold"/>
                <a:ea typeface="Open Sans Bold"/>
                <a:cs typeface="Open Sans Bold"/>
                <a:sym typeface="Open Sans Bold"/>
              </a:rPr>
              <a:t>02</a:t>
            </a:r>
          </a:p>
        </p:txBody>
      </p:sp>
      <p:sp>
        <p:nvSpPr>
          <p:cNvPr id="24" name="TextBox 24"/>
          <p:cNvSpPr txBox="1"/>
          <p:nvPr/>
        </p:nvSpPr>
        <p:spPr>
          <a:xfrm>
            <a:off x="11929727" y="1956651"/>
            <a:ext cx="4362696" cy="339781"/>
          </a:xfrm>
          <a:prstGeom prst="rect">
            <a:avLst/>
          </a:prstGeom>
        </p:spPr>
        <p:txBody>
          <a:bodyPr lIns="0" tIns="0" rIns="0" bIns="0" rtlCol="0" anchor="t">
            <a:spAutoFit/>
          </a:bodyPr>
          <a:lstStyle/>
          <a:p>
            <a:pPr algn="l">
              <a:lnSpc>
                <a:spcPts val="2787"/>
              </a:lnSpc>
              <a:spcBef>
                <a:spcPct val="0"/>
              </a:spcBef>
            </a:pPr>
            <a:r>
              <a:rPr lang="en-US" sz="1991" b="1">
                <a:solidFill>
                  <a:srgbClr val="02CDFF"/>
                </a:solidFill>
                <a:latin typeface="Open Sans Bold"/>
                <a:ea typeface="Open Sans Bold"/>
                <a:cs typeface="Open Sans Bold"/>
                <a:sym typeface="Open Sans Bold"/>
              </a:rPr>
              <a:t>Limitations</a:t>
            </a:r>
          </a:p>
        </p:txBody>
      </p:sp>
      <p:grpSp>
        <p:nvGrpSpPr>
          <p:cNvPr id="25" name="Group 25"/>
          <p:cNvGrpSpPr/>
          <p:nvPr/>
        </p:nvGrpSpPr>
        <p:grpSpPr>
          <a:xfrm>
            <a:off x="1831057" y="6255607"/>
            <a:ext cx="991351" cy="991351"/>
            <a:chOff x="0" y="0"/>
            <a:chExt cx="178502" cy="178502"/>
          </a:xfrm>
        </p:grpSpPr>
        <p:sp>
          <p:nvSpPr>
            <p:cNvPr id="26" name="Freeform 26"/>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27" name="TextBox 27"/>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3289553" y="6831751"/>
            <a:ext cx="4325929" cy="1554480"/>
          </a:xfrm>
          <a:prstGeom prst="rect">
            <a:avLst/>
          </a:prstGeom>
        </p:spPr>
        <p:txBody>
          <a:bodyPr lIns="0" tIns="0" rIns="0" bIns="0" rtlCol="0" anchor="t">
            <a:spAutoFit/>
          </a:bodyPr>
          <a:lstStyle/>
          <a:p>
            <a:pPr algn="l">
              <a:lnSpc>
                <a:spcPts val="2520"/>
              </a:lnSpc>
              <a:spcBef>
                <a:spcPct val="0"/>
              </a:spcBef>
            </a:pPr>
            <a:r>
              <a:rPr lang="en-US" sz="1800">
                <a:solidFill>
                  <a:srgbClr val="1F2020"/>
                </a:solidFill>
                <a:latin typeface="Open Sans"/>
                <a:ea typeface="Open Sans"/>
                <a:cs typeface="Open Sans"/>
                <a:sym typeface="Open Sans"/>
              </a:rPr>
              <a:t>To improve Noisier2Noise, future research could explore adaptive noise modeling, more efficient processing techniques, and enhanced generalization to diverse noise types.</a:t>
            </a:r>
          </a:p>
        </p:txBody>
      </p:sp>
      <p:sp>
        <p:nvSpPr>
          <p:cNvPr id="29" name="TextBox 29"/>
          <p:cNvSpPr txBox="1"/>
          <p:nvPr/>
        </p:nvSpPr>
        <p:spPr>
          <a:xfrm>
            <a:off x="1963900" y="6507212"/>
            <a:ext cx="725664" cy="440516"/>
          </a:xfrm>
          <a:prstGeom prst="rect">
            <a:avLst/>
          </a:prstGeom>
        </p:spPr>
        <p:txBody>
          <a:bodyPr lIns="0" tIns="0" rIns="0" bIns="0" rtlCol="0" anchor="t">
            <a:spAutoFit/>
          </a:bodyPr>
          <a:lstStyle/>
          <a:p>
            <a:pPr algn="ctr">
              <a:lnSpc>
                <a:spcPts val="3686"/>
              </a:lnSpc>
              <a:spcBef>
                <a:spcPct val="0"/>
              </a:spcBef>
            </a:pPr>
            <a:r>
              <a:rPr lang="en-US" sz="2632" b="1">
                <a:solidFill>
                  <a:srgbClr val="FFFFFF"/>
                </a:solidFill>
                <a:latin typeface="Open Sans Bold"/>
                <a:ea typeface="Open Sans Bold"/>
                <a:cs typeface="Open Sans Bold"/>
                <a:sym typeface="Open Sans Bold"/>
              </a:rPr>
              <a:t>03</a:t>
            </a:r>
          </a:p>
        </p:txBody>
      </p:sp>
      <p:sp>
        <p:nvSpPr>
          <p:cNvPr id="30" name="TextBox 30"/>
          <p:cNvSpPr txBox="1"/>
          <p:nvPr/>
        </p:nvSpPr>
        <p:spPr>
          <a:xfrm>
            <a:off x="3289553" y="6207982"/>
            <a:ext cx="4913508" cy="357850"/>
          </a:xfrm>
          <a:prstGeom prst="rect">
            <a:avLst/>
          </a:prstGeom>
        </p:spPr>
        <p:txBody>
          <a:bodyPr lIns="0" tIns="0" rIns="0" bIns="0" rtlCol="0" anchor="t">
            <a:spAutoFit/>
          </a:bodyPr>
          <a:lstStyle/>
          <a:p>
            <a:pPr algn="l">
              <a:lnSpc>
                <a:spcPts val="2866"/>
              </a:lnSpc>
              <a:spcBef>
                <a:spcPct val="0"/>
              </a:spcBef>
            </a:pPr>
            <a:r>
              <a:rPr lang="en-US" sz="2047" b="1">
                <a:solidFill>
                  <a:srgbClr val="02CDFF"/>
                </a:solidFill>
                <a:latin typeface="Open Sans Bold"/>
                <a:ea typeface="Open Sans Bold"/>
                <a:cs typeface="Open Sans Bold"/>
                <a:sym typeface="Open Sans Bold"/>
              </a:rPr>
              <a:t>Future Work</a:t>
            </a:r>
          </a:p>
        </p:txBody>
      </p:sp>
      <p:grpSp>
        <p:nvGrpSpPr>
          <p:cNvPr id="31" name="Group 31"/>
          <p:cNvGrpSpPr/>
          <p:nvPr/>
        </p:nvGrpSpPr>
        <p:grpSpPr>
          <a:xfrm>
            <a:off x="10511404" y="6255607"/>
            <a:ext cx="964045" cy="964045"/>
            <a:chOff x="0" y="0"/>
            <a:chExt cx="178502" cy="178502"/>
          </a:xfrm>
        </p:grpSpPr>
        <p:sp>
          <p:nvSpPr>
            <p:cNvPr id="32" name="Freeform 32"/>
            <p:cNvSpPr/>
            <p:nvPr/>
          </p:nvSpPr>
          <p:spPr>
            <a:xfrm>
              <a:off x="0" y="0"/>
              <a:ext cx="178502" cy="178502"/>
            </a:xfrm>
            <a:custGeom>
              <a:avLst/>
              <a:gdLst/>
              <a:ahLst/>
              <a:cxnLst/>
              <a:rect l="l" t="t" r="r" b="b"/>
              <a:pathLst>
                <a:path w="178502" h="178502">
                  <a:moveTo>
                    <a:pt x="0" y="0"/>
                  </a:moveTo>
                  <a:lnTo>
                    <a:pt x="178502" y="0"/>
                  </a:lnTo>
                  <a:lnTo>
                    <a:pt x="178502" y="178502"/>
                  </a:lnTo>
                  <a:lnTo>
                    <a:pt x="0" y="178502"/>
                  </a:lnTo>
                  <a:close/>
                </a:path>
              </a:pathLst>
            </a:custGeom>
            <a:gradFill rotWithShape="1">
              <a:gsLst>
                <a:gs pos="0">
                  <a:srgbClr val="45D0FC">
                    <a:alpha val="100000"/>
                  </a:srgbClr>
                </a:gs>
                <a:gs pos="100000">
                  <a:srgbClr val="085DA0">
                    <a:alpha val="100000"/>
                  </a:srgbClr>
                </a:gs>
              </a:gsLst>
              <a:lin ang="2700000"/>
            </a:gradFill>
          </p:spPr>
          <p:txBody>
            <a:bodyPr/>
            <a:lstStyle/>
            <a:p>
              <a:endParaRPr lang="en-IL"/>
            </a:p>
          </p:txBody>
        </p:sp>
        <p:sp>
          <p:nvSpPr>
            <p:cNvPr id="33" name="TextBox 33"/>
            <p:cNvSpPr txBox="1"/>
            <p:nvPr/>
          </p:nvSpPr>
          <p:spPr>
            <a:xfrm>
              <a:off x="0" y="-38100"/>
              <a:ext cx="178502" cy="216602"/>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11929727" y="6815095"/>
            <a:ext cx="4206776" cy="2497455"/>
          </a:xfrm>
          <a:prstGeom prst="rect">
            <a:avLst/>
          </a:prstGeom>
        </p:spPr>
        <p:txBody>
          <a:bodyPr lIns="0" tIns="0" rIns="0" bIns="0" rtlCol="0" anchor="t">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represents a significant advancement in image denoising, particularly in situations where clean data is unavailable. While there are challenges to address, such as noise model dependency and computational efficiency, the method shows great promise for practical applications.</a:t>
            </a:r>
          </a:p>
        </p:txBody>
      </p:sp>
      <p:sp>
        <p:nvSpPr>
          <p:cNvPr id="35" name="TextBox 35"/>
          <p:cNvSpPr txBox="1"/>
          <p:nvPr/>
        </p:nvSpPr>
        <p:spPr>
          <a:xfrm>
            <a:off x="10640589" y="6498970"/>
            <a:ext cx="705677" cy="429694"/>
          </a:xfrm>
          <a:prstGeom prst="rect">
            <a:avLst/>
          </a:prstGeom>
        </p:spPr>
        <p:txBody>
          <a:bodyPr lIns="0" tIns="0" rIns="0" bIns="0" rtlCol="0" anchor="t">
            <a:spAutoFit/>
          </a:bodyPr>
          <a:lstStyle/>
          <a:p>
            <a:pPr algn="ctr">
              <a:lnSpc>
                <a:spcPts val="3584"/>
              </a:lnSpc>
              <a:spcBef>
                <a:spcPct val="0"/>
              </a:spcBef>
            </a:pPr>
            <a:r>
              <a:rPr lang="en-US" sz="2560" b="1">
                <a:solidFill>
                  <a:srgbClr val="FFFFFF"/>
                </a:solidFill>
                <a:latin typeface="Open Sans Bold"/>
                <a:ea typeface="Open Sans Bold"/>
                <a:cs typeface="Open Sans Bold"/>
                <a:sym typeface="Open Sans Bold"/>
              </a:rPr>
              <a:t>02</a:t>
            </a:r>
          </a:p>
        </p:txBody>
      </p:sp>
      <p:sp>
        <p:nvSpPr>
          <p:cNvPr id="36" name="TextBox 36"/>
          <p:cNvSpPr txBox="1"/>
          <p:nvPr/>
        </p:nvSpPr>
        <p:spPr>
          <a:xfrm>
            <a:off x="11929727" y="6217507"/>
            <a:ext cx="4362696" cy="339781"/>
          </a:xfrm>
          <a:prstGeom prst="rect">
            <a:avLst/>
          </a:prstGeom>
        </p:spPr>
        <p:txBody>
          <a:bodyPr lIns="0" tIns="0" rIns="0" bIns="0" rtlCol="0" anchor="t">
            <a:spAutoFit/>
          </a:bodyPr>
          <a:lstStyle/>
          <a:p>
            <a:pPr algn="l">
              <a:lnSpc>
                <a:spcPts val="2787"/>
              </a:lnSpc>
              <a:spcBef>
                <a:spcPct val="0"/>
              </a:spcBef>
            </a:pPr>
            <a:r>
              <a:rPr lang="en-US" sz="1991" b="1">
                <a:solidFill>
                  <a:srgbClr val="02CDFF"/>
                </a:solidFill>
                <a:latin typeface="Open Sans Bold"/>
                <a:ea typeface="Open Sans Bold"/>
                <a:cs typeface="Open Sans Bold"/>
                <a:sym typeface="Open Sans Bold"/>
              </a:rPr>
              <a:t>Final Thoughts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742</Words>
  <Application>Microsoft Macintosh PowerPoint</Application>
  <PresentationFormat>Custom</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Open Sans Bold</vt:lpstr>
      <vt:lpstr>Open Sans</vt:lpstr>
      <vt:lpstr>Barlow Condensed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Noisier2Noise</dc:title>
  <cp:lastModifiedBy>Samy Nehmad</cp:lastModifiedBy>
  <cp:revision>4</cp:revision>
  <dcterms:created xsi:type="dcterms:W3CDTF">2006-08-16T00:00:00Z</dcterms:created>
  <dcterms:modified xsi:type="dcterms:W3CDTF">2024-09-04T06:31:41Z</dcterms:modified>
  <dc:identifier>DAGPouLmwHo</dc:identifier>
</cp:coreProperties>
</file>