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Open Sans Bold" charset="1" panose="00000000000000000000"/>
      <p:regular r:id="rId15"/>
    </p:embeddedFont>
    <p:embeddedFont>
      <p:font typeface="Barlow Condensed Bold" charset="1" panose="00000806000000000000"/>
      <p:regular r:id="rId16"/>
    </p:embeddedFont>
    <p:embeddedFont>
      <p:font typeface="Open Sans"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39319" y="3035914"/>
            <a:ext cx="4215172" cy="4215172"/>
          </a:xfrm>
          <a:custGeom>
            <a:avLst/>
            <a:gdLst/>
            <a:ahLst/>
            <a:cxnLst/>
            <a:rect r="r" b="b" t="t" l="l"/>
            <a:pathLst>
              <a:path h="4215172" w="4215172">
                <a:moveTo>
                  <a:pt x="0" y="0"/>
                </a:moveTo>
                <a:lnTo>
                  <a:pt x="4215173" y="0"/>
                </a:lnTo>
                <a:lnTo>
                  <a:pt x="4215173" y="4215172"/>
                </a:lnTo>
                <a:lnTo>
                  <a:pt x="0" y="4215172"/>
                </a:lnTo>
                <a:lnTo>
                  <a:pt x="0" y="0"/>
                </a:lnTo>
                <a:close/>
              </a:path>
            </a:pathLst>
          </a:custGeom>
          <a:blipFill>
            <a:blip r:embed="rId2"/>
            <a:stretch>
              <a:fillRect l="0" t="0" r="0" b="0"/>
            </a:stretch>
          </a:blipFill>
        </p:spPr>
      </p:sp>
      <p:grpSp>
        <p:nvGrpSpPr>
          <p:cNvPr name="Group 3" id="3"/>
          <p:cNvGrpSpPr/>
          <p:nvPr/>
        </p:nvGrpSpPr>
        <p:grpSpPr>
          <a:xfrm rot="0">
            <a:off x="17749838" y="7527480"/>
            <a:ext cx="47625" cy="1740345"/>
            <a:chOff x="0" y="0"/>
            <a:chExt cx="12543" cy="458362"/>
          </a:xfrm>
        </p:grpSpPr>
        <p:sp>
          <p:nvSpPr>
            <p:cNvPr name="Freeform 4" id="4"/>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gradFill rotWithShape="true">
              <a:gsLst>
                <a:gs pos="0">
                  <a:srgbClr val="45D0FC">
                    <a:alpha val="100000"/>
                  </a:srgbClr>
                </a:gs>
                <a:gs pos="100000">
                  <a:srgbClr val="085DA0">
                    <a:alpha val="100000"/>
                  </a:srgbClr>
                </a:gs>
              </a:gsLst>
              <a:lin ang="2700000"/>
            </a:gradFill>
          </p:spPr>
        </p:sp>
        <p:sp>
          <p:nvSpPr>
            <p:cNvPr name="TextBox 5" id="5"/>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259300" y="0"/>
            <a:ext cx="1028700" cy="1028700"/>
            <a:chOff x="0" y="0"/>
            <a:chExt cx="270933" cy="270933"/>
          </a:xfrm>
        </p:grpSpPr>
        <p:sp>
          <p:nvSpPr>
            <p:cNvPr name="Freeform 7" id="7"/>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8" id="8"/>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7259300" y="9258300"/>
            <a:ext cx="1028700" cy="1028700"/>
            <a:chOff x="0" y="0"/>
            <a:chExt cx="270933" cy="270933"/>
          </a:xfrm>
        </p:grpSpPr>
        <p:sp>
          <p:nvSpPr>
            <p:cNvPr name="Freeform 10" id="10"/>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11" id="11"/>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49714" y="0"/>
            <a:ext cx="4054177" cy="2131713"/>
          </a:xfrm>
          <a:custGeom>
            <a:avLst/>
            <a:gdLst/>
            <a:ahLst/>
            <a:cxnLst/>
            <a:rect r="r" b="b" t="t" l="l"/>
            <a:pathLst>
              <a:path h="2131713" w="4054177">
                <a:moveTo>
                  <a:pt x="0" y="0"/>
                </a:moveTo>
                <a:lnTo>
                  <a:pt x="4054177" y="0"/>
                </a:lnTo>
                <a:lnTo>
                  <a:pt x="4054177" y="2131713"/>
                </a:lnTo>
                <a:lnTo>
                  <a:pt x="0" y="2131713"/>
                </a:lnTo>
                <a:lnTo>
                  <a:pt x="0" y="0"/>
                </a:lnTo>
                <a:close/>
              </a:path>
            </a:pathLst>
          </a:custGeom>
          <a:blipFill>
            <a:blip r:embed="rId3"/>
            <a:stretch>
              <a:fillRect l="0" t="0" r="0" b="0"/>
            </a:stretch>
          </a:blipFill>
        </p:spPr>
      </p:sp>
      <p:sp>
        <p:nvSpPr>
          <p:cNvPr name="Freeform 13" id="13"/>
          <p:cNvSpPr/>
          <p:nvPr/>
        </p:nvSpPr>
        <p:spPr>
          <a:xfrm flipH="false" flipV="false" rot="0">
            <a:off x="11475569" y="154168"/>
            <a:ext cx="5449086" cy="1707447"/>
          </a:xfrm>
          <a:custGeom>
            <a:avLst/>
            <a:gdLst/>
            <a:ahLst/>
            <a:cxnLst/>
            <a:rect r="r" b="b" t="t" l="l"/>
            <a:pathLst>
              <a:path h="1707447" w="5449086">
                <a:moveTo>
                  <a:pt x="0" y="0"/>
                </a:moveTo>
                <a:lnTo>
                  <a:pt x="5449086" y="0"/>
                </a:lnTo>
                <a:lnTo>
                  <a:pt x="5449086" y="1707447"/>
                </a:lnTo>
                <a:lnTo>
                  <a:pt x="0" y="1707447"/>
                </a:lnTo>
                <a:lnTo>
                  <a:pt x="0" y="0"/>
                </a:lnTo>
                <a:close/>
              </a:path>
            </a:pathLst>
          </a:custGeom>
          <a:blipFill>
            <a:blip r:embed="rId4"/>
            <a:stretch>
              <a:fillRect l="-6474" t="0" r="0" b="0"/>
            </a:stretch>
          </a:blipFill>
        </p:spPr>
      </p:sp>
      <p:sp>
        <p:nvSpPr>
          <p:cNvPr name="TextBox 14" id="14"/>
          <p:cNvSpPr txBox="true"/>
          <p:nvPr/>
        </p:nvSpPr>
        <p:spPr>
          <a:xfrm rot="0">
            <a:off x="17499918" y="9638067"/>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01</a:t>
            </a:r>
          </a:p>
        </p:txBody>
      </p:sp>
      <p:sp>
        <p:nvSpPr>
          <p:cNvPr name="TextBox 15" id="15"/>
          <p:cNvSpPr txBox="true"/>
          <p:nvPr/>
        </p:nvSpPr>
        <p:spPr>
          <a:xfrm rot="0">
            <a:off x="6370530" y="2731114"/>
            <a:ext cx="10210078" cy="2712602"/>
          </a:xfrm>
          <a:prstGeom prst="rect">
            <a:avLst/>
          </a:prstGeom>
        </p:spPr>
        <p:txBody>
          <a:bodyPr anchor="t" rtlCol="false" tIns="0" lIns="0" bIns="0" rIns="0">
            <a:spAutoFit/>
          </a:bodyPr>
          <a:lstStyle/>
          <a:p>
            <a:pPr algn="l">
              <a:lnSpc>
                <a:spcPts val="22161"/>
              </a:lnSpc>
              <a:spcBef>
                <a:spcPct val="0"/>
              </a:spcBef>
            </a:pPr>
            <a:r>
              <a:rPr lang="en-US" b="true" sz="15829">
                <a:solidFill>
                  <a:srgbClr val="1F2020"/>
                </a:solidFill>
                <a:latin typeface="Barlow Condensed Bold"/>
                <a:ea typeface="Barlow Condensed Bold"/>
                <a:cs typeface="Barlow Condensed Bold"/>
                <a:sym typeface="Barlow Condensed Bold"/>
              </a:rPr>
              <a:t>Noisier2Noise</a:t>
            </a:r>
          </a:p>
        </p:txBody>
      </p:sp>
      <p:sp>
        <p:nvSpPr>
          <p:cNvPr name="TextBox 16" id="16"/>
          <p:cNvSpPr txBox="true"/>
          <p:nvPr/>
        </p:nvSpPr>
        <p:spPr>
          <a:xfrm rot="0">
            <a:off x="6370530" y="4770721"/>
            <a:ext cx="10210078" cy="2752085"/>
          </a:xfrm>
          <a:prstGeom prst="rect">
            <a:avLst/>
          </a:prstGeom>
        </p:spPr>
        <p:txBody>
          <a:bodyPr anchor="t" rtlCol="false" tIns="0" lIns="0" bIns="0" rIns="0">
            <a:spAutoFit/>
          </a:bodyPr>
          <a:lstStyle/>
          <a:p>
            <a:pPr algn="ctr">
              <a:lnSpc>
                <a:spcPts val="11060"/>
              </a:lnSpc>
              <a:spcBef>
                <a:spcPct val="0"/>
              </a:spcBef>
            </a:pPr>
            <a:r>
              <a:rPr lang="en-US" b="true" sz="7900">
                <a:solidFill>
                  <a:srgbClr val="02CDFF"/>
                </a:solidFill>
                <a:latin typeface="Barlow Condensed Bold"/>
                <a:ea typeface="Barlow Condensed Bold"/>
                <a:cs typeface="Barlow Condensed Bold"/>
                <a:sym typeface="Barlow Condensed Bold"/>
              </a:rPr>
              <a:t>Learning to Denoise from Unpaired Noisy Data</a:t>
            </a:r>
          </a:p>
        </p:txBody>
      </p:sp>
      <p:sp>
        <p:nvSpPr>
          <p:cNvPr name="TextBox 17" id="17"/>
          <p:cNvSpPr txBox="true"/>
          <p:nvPr/>
        </p:nvSpPr>
        <p:spPr>
          <a:xfrm rot="0">
            <a:off x="753462" y="8877088"/>
            <a:ext cx="6502001" cy="435958"/>
          </a:xfrm>
          <a:prstGeom prst="rect">
            <a:avLst/>
          </a:prstGeom>
        </p:spPr>
        <p:txBody>
          <a:bodyPr anchor="t" rtlCol="false" tIns="0" lIns="0" bIns="0" rIns="0">
            <a:spAutoFit/>
          </a:bodyPr>
          <a:lstStyle/>
          <a:p>
            <a:pPr algn="l">
              <a:lnSpc>
                <a:spcPts val="3500"/>
              </a:lnSpc>
              <a:spcBef>
                <a:spcPct val="0"/>
              </a:spcBef>
            </a:pPr>
            <a:r>
              <a:rPr lang="en-US" b="true" sz="2500">
                <a:solidFill>
                  <a:srgbClr val="02CDFF"/>
                </a:solidFill>
                <a:latin typeface="Open Sans Bold"/>
                <a:ea typeface="Open Sans Bold"/>
                <a:cs typeface="Open Sans Bold"/>
                <a:sym typeface="Open Sans Bold"/>
              </a:rPr>
              <a:t>Samy Nehmad</a:t>
            </a:r>
          </a:p>
        </p:txBody>
      </p:sp>
      <p:sp>
        <p:nvSpPr>
          <p:cNvPr name="TextBox 18" id="18"/>
          <p:cNvSpPr txBox="true"/>
          <p:nvPr/>
        </p:nvSpPr>
        <p:spPr>
          <a:xfrm rot="0">
            <a:off x="753462" y="9442700"/>
            <a:ext cx="6502001" cy="435958"/>
          </a:xfrm>
          <a:prstGeom prst="rect">
            <a:avLst/>
          </a:prstGeom>
        </p:spPr>
        <p:txBody>
          <a:bodyPr anchor="t" rtlCol="false" tIns="0" lIns="0" bIns="0" rIns="0">
            <a:spAutoFit/>
          </a:bodyPr>
          <a:lstStyle/>
          <a:p>
            <a:pPr algn="l">
              <a:lnSpc>
                <a:spcPts val="3500"/>
              </a:lnSpc>
              <a:spcBef>
                <a:spcPct val="0"/>
              </a:spcBef>
            </a:pPr>
            <a:r>
              <a:rPr lang="en-US" b="true" sz="2500">
                <a:solidFill>
                  <a:srgbClr val="02CDFF"/>
                </a:solidFill>
                <a:latin typeface="Open Sans Bold"/>
                <a:ea typeface="Open Sans Bold"/>
                <a:cs typeface="Open Sans Bold"/>
                <a:sym typeface="Open Sans Bold"/>
              </a:rPr>
              <a:t>Yaniv Hajaj</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749838" y="7527480"/>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gradFill rotWithShape="true">
              <a:gsLst>
                <a:gs pos="0">
                  <a:srgbClr val="45D0FC">
                    <a:alpha val="100000"/>
                  </a:srgbClr>
                </a:gs>
                <a:gs pos="100000">
                  <a:srgbClr val="085DA0">
                    <a:alpha val="100000"/>
                  </a:srgbClr>
                </a:gs>
              </a:gsLst>
              <a:lin ang="2700000"/>
            </a:gra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59300" y="0"/>
            <a:ext cx="1028700" cy="1028700"/>
            <a:chOff x="0" y="0"/>
            <a:chExt cx="270933" cy="270933"/>
          </a:xfrm>
        </p:grpSpPr>
        <p:sp>
          <p:nvSpPr>
            <p:cNvPr name="Freeform 6" id="6"/>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7" id="7"/>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259300" y="9258300"/>
            <a:ext cx="1028700" cy="1028700"/>
            <a:chOff x="0" y="0"/>
            <a:chExt cx="270933" cy="270933"/>
          </a:xfrm>
        </p:grpSpPr>
        <p:sp>
          <p:nvSpPr>
            <p:cNvPr name="Freeform 9" id="9"/>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10" id="10"/>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7499918" y="9638067"/>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02</a:t>
            </a:r>
          </a:p>
        </p:txBody>
      </p:sp>
      <p:sp>
        <p:nvSpPr>
          <p:cNvPr name="TextBox 12" id="12"/>
          <p:cNvSpPr txBox="true"/>
          <p:nvPr/>
        </p:nvSpPr>
        <p:spPr>
          <a:xfrm rot="0">
            <a:off x="4108301" y="601662"/>
            <a:ext cx="9645468" cy="920750"/>
          </a:xfrm>
          <a:prstGeom prst="rect">
            <a:avLst/>
          </a:prstGeom>
        </p:spPr>
        <p:txBody>
          <a:bodyPr anchor="t" rtlCol="false" tIns="0" lIns="0" bIns="0" rIns="0">
            <a:spAutoFit/>
          </a:bodyPr>
          <a:lstStyle/>
          <a:p>
            <a:pPr algn="ctr">
              <a:lnSpc>
                <a:spcPts val="7150"/>
              </a:lnSpc>
            </a:pPr>
            <a:r>
              <a:rPr lang="en-US" b="true" sz="6500">
                <a:solidFill>
                  <a:srgbClr val="02CDFF"/>
                </a:solidFill>
                <a:latin typeface="Barlow Condensed Bold"/>
                <a:ea typeface="Barlow Condensed Bold"/>
                <a:cs typeface="Barlow Condensed Bold"/>
                <a:sym typeface="Barlow Condensed Bold"/>
              </a:rPr>
              <a:t>Introduction to Image Denoising</a:t>
            </a:r>
          </a:p>
        </p:txBody>
      </p:sp>
      <p:sp>
        <p:nvSpPr>
          <p:cNvPr name="TextBox 13" id="13"/>
          <p:cNvSpPr txBox="true"/>
          <p:nvPr/>
        </p:nvSpPr>
        <p:spPr>
          <a:xfrm rot="0">
            <a:off x="1282900" y="2655854"/>
            <a:ext cx="14989891" cy="1323736"/>
          </a:xfrm>
          <a:prstGeom prst="rect">
            <a:avLst/>
          </a:prstGeom>
        </p:spPr>
        <p:txBody>
          <a:bodyPr anchor="t" rtlCol="false" tIns="0" lIns="0" bIns="0" rIns="0">
            <a:spAutoFit/>
          </a:bodyPr>
          <a:lstStyle/>
          <a:p>
            <a:pPr algn="l">
              <a:lnSpc>
                <a:spcPts val="3535"/>
              </a:lnSpc>
              <a:spcBef>
                <a:spcPct val="0"/>
              </a:spcBef>
            </a:pPr>
            <a:r>
              <a:rPr lang="en-US" sz="2525">
                <a:solidFill>
                  <a:srgbClr val="1F2020"/>
                </a:solidFill>
                <a:latin typeface="Open Sans"/>
                <a:ea typeface="Open Sans"/>
                <a:cs typeface="Open Sans"/>
                <a:sym typeface="Open Sans"/>
              </a:rPr>
              <a:t>Image denoising is a critical task in various fields, including medical imaging, satellite imagery, and photography. It involves removing noise from an image to reveal the true content, which is often obscured by random variations in brightness or color.</a:t>
            </a:r>
          </a:p>
        </p:txBody>
      </p:sp>
      <p:sp>
        <p:nvSpPr>
          <p:cNvPr name="TextBox 14" id="14"/>
          <p:cNvSpPr txBox="true"/>
          <p:nvPr/>
        </p:nvSpPr>
        <p:spPr>
          <a:xfrm rot="0">
            <a:off x="1621762" y="6002887"/>
            <a:ext cx="5133129" cy="2105735"/>
          </a:xfrm>
          <a:prstGeom prst="rect">
            <a:avLst/>
          </a:prstGeom>
        </p:spPr>
        <p:txBody>
          <a:bodyPr anchor="t" rtlCol="false" tIns="0" lIns="0" bIns="0" rIns="0">
            <a:spAutoFit/>
          </a:bodyPr>
          <a:lstStyle/>
          <a:p>
            <a:pPr algn="l">
              <a:lnSpc>
                <a:spcPts val="2833"/>
              </a:lnSpc>
              <a:spcBef>
                <a:spcPct val="0"/>
              </a:spcBef>
            </a:pPr>
            <a:r>
              <a:rPr lang="en-US" sz="2024">
                <a:solidFill>
                  <a:srgbClr val="1F2020"/>
                </a:solidFill>
                <a:latin typeface="Open Sans"/>
                <a:ea typeface="Open Sans"/>
                <a:cs typeface="Open Sans"/>
                <a:sym typeface="Open Sans"/>
              </a:rPr>
              <a:t>Traditional denoising techniques require large datasets of paired noisy and clean images. However, obtaining clean images is often impractical, especially in real-world scenarios like space photography and medical imaging.</a:t>
            </a:r>
          </a:p>
        </p:txBody>
      </p:sp>
      <p:sp>
        <p:nvSpPr>
          <p:cNvPr name="TextBox 15" id="15"/>
          <p:cNvSpPr txBox="true"/>
          <p:nvPr/>
        </p:nvSpPr>
        <p:spPr>
          <a:xfrm rot="0">
            <a:off x="1621762" y="5280633"/>
            <a:ext cx="6502001" cy="435958"/>
          </a:xfrm>
          <a:prstGeom prst="rect">
            <a:avLst/>
          </a:prstGeom>
        </p:spPr>
        <p:txBody>
          <a:bodyPr anchor="t" rtlCol="false" tIns="0" lIns="0" bIns="0" rIns="0">
            <a:spAutoFit/>
          </a:bodyPr>
          <a:lstStyle/>
          <a:p>
            <a:pPr algn="l">
              <a:lnSpc>
                <a:spcPts val="3500"/>
              </a:lnSpc>
              <a:spcBef>
                <a:spcPct val="0"/>
              </a:spcBef>
            </a:pPr>
            <a:r>
              <a:rPr lang="en-US" b="true" sz="2500">
                <a:solidFill>
                  <a:srgbClr val="02CDFF"/>
                </a:solidFill>
                <a:latin typeface="Open Sans Bold"/>
                <a:ea typeface="Open Sans Bold"/>
                <a:cs typeface="Open Sans Bold"/>
                <a:sym typeface="Open Sans Bold"/>
              </a:rPr>
              <a:t>Challenges with Traditional Methods</a:t>
            </a:r>
          </a:p>
        </p:txBody>
      </p:sp>
      <p:sp>
        <p:nvSpPr>
          <p:cNvPr name="TextBox 16" id="16"/>
          <p:cNvSpPr txBox="true"/>
          <p:nvPr/>
        </p:nvSpPr>
        <p:spPr>
          <a:xfrm rot="0">
            <a:off x="1282900" y="2080543"/>
            <a:ext cx="3195282" cy="356235"/>
          </a:xfrm>
          <a:prstGeom prst="rect">
            <a:avLst/>
          </a:prstGeom>
        </p:spPr>
        <p:txBody>
          <a:bodyPr anchor="t" rtlCol="false" tIns="0" lIns="0" bIns="0" rIns="0">
            <a:spAutoFit/>
          </a:bodyPr>
          <a:lstStyle/>
          <a:p>
            <a:pPr algn="l">
              <a:lnSpc>
                <a:spcPts val="2939"/>
              </a:lnSpc>
              <a:spcBef>
                <a:spcPct val="0"/>
              </a:spcBef>
            </a:pPr>
            <a:r>
              <a:rPr lang="en-US" b="true" sz="2099">
                <a:solidFill>
                  <a:srgbClr val="02CDFF"/>
                </a:solidFill>
                <a:latin typeface="Open Sans Bold"/>
                <a:ea typeface="Open Sans Bold"/>
                <a:cs typeface="Open Sans Bold"/>
                <a:sym typeface="Open Sans Bold"/>
              </a:rPr>
              <a:t>Introduction</a:t>
            </a:r>
          </a:p>
        </p:txBody>
      </p:sp>
      <p:sp>
        <p:nvSpPr>
          <p:cNvPr name="TextBox 17" id="17"/>
          <p:cNvSpPr txBox="true"/>
          <p:nvPr/>
        </p:nvSpPr>
        <p:spPr>
          <a:xfrm rot="0">
            <a:off x="9685800" y="6002887"/>
            <a:ext cx="5133129" cy="2105735"/>
          </a:xfrm>
          <a:prstGeom prst="rect">
            <a:avLst/>
          </a:prstGeom>
        </p:spPr>
        <p:txBody>
          <a:bodyPr anchor="t" rtlCol="false" tIns="0" lIns="0" bIns="0" rIns="0">
            <a:spAutoFit/>
          </a:bodyPr>
          <a:lstStyle/>
          <a:p>
            <a:pPr algn="l">
              <a:lnSpc>
                <a:spcPts val="2833"/>
              </a:lnSpc>
              <a:spcBef>
                <a:spcPct val="0"/>
              </a:spcBef>
            </a:pPr>
            <a:r>
              <a:rPr lang="en-US" sz="2024">
                <a:solidFill>
                  <a:srgbClr val="1F2020"/>
                </a:solidFill>
                <a:latin typeface="Open Sans"/>
                <a:ea typeface="Open Sans"/>
                <a:cs typeface="Open Sans"/>
                <a:sym typeface="Open Sans"/>
              </a:rPr>
              <a:t>Noisier2Noise addresses these challenges by using only a single noisy image and a statistical noise model, eliminating the need for clean images. This method allows for effective denoising even when clean data is unavailable.</a:t>
            </a:r>
          </a:p>
        </p:txBody>
      </p:sp>
      <p:sp>
        <p:nvSpPr>
          <p:cNvPr name="TextBox 18" id="18"/>
          <p:cNvSpPr txBox="true"/>
          <p:nvPr/>
        </p:nvSpPr>
        <p:spPr>
          <a:xfrm rot="0">
            <a:off x="9685800" y="5280633"/>
            <a:ext cx="6502001" cy="435958"/>
          </a:xfrm>
          <a:prstGeom prst="rect">
            <a:avLst/>
          </a:prstGeom>
        </p:spPr>
        <p:txBody>
          <a:bodyPr anchor="t" rtlCol="false" tIns="0" lIns="0" bIns="0" rIns="0">
            <a:spAutoFit/>
          </a:bodyPr>
          <a:lstStyle/>
          <a:p>
            <a:pPr algn="l">
              <a:lnSpc>
                <a:spcPts val="3500"/>
              </a:lnSpc>
              <a:spcBef>
                <a:spcPct val="0"/>
              </a:spcBef>
            </a:pPr>
            <a:r>
              <a:rPr lang="en-US" b="true" sz="2500">
                <a:solidFill>
                  <a:srgbClr val="02CDFF"/>
                </a:solidFill>
                <a:latin typeface="Open Sans Bold"/>
                <a:ea typeface="Open Sans Bold"/>
                <a:cs typeface="Open Sans Bold"/>
                <a:sym typeface="Open Sans Bold"/>
              </a:rPr>
              <a:t>Innovation with Noisier2Noise</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749838" y="7527480"/>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gradFill rotWithShape="true">
              <a:gsLst>
                <a:gs pos="0">
                  <a:srgbClr val="45D0FC">
                    <a:alpha val="100000"/>
                  </a:srgbClr>
                </a:gs>
                <a:gs pos="100000">
                  <a:srgbClr val="085DA0">
                    <a:alpha val="100000"/>
                  </a:srgbClr>
                </a:gs>
              </a:gsLst>
              <a:lin ang="2700000"/>
            </a:gra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59300" y="0"/>
            <a:ext cx="1028700" cy="1028700"/>
            <a:chOff x="0" y="0"/>
            <a:chExt cx="270933" cy="270933"/>
          </a:xfrm>
        </p:grpSpPr>
        <p:sp>
          <p:nvSpPr>
            <p:cNvPr name="Freeform 6" id="6"/>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7" id="7"/>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259300" y="9258300"/>
            <a:ext cx="1028700" cy="1028700"/>
            <a:chOff x="0" y="0"/>
            <a:chExt cx="270933" cy="270933"/>
          </a:xfrm>
        </p:grpSpPr>
        <p:sp>
          <p:nvSpPr>
            <p:cNvPr name="Freeform 9" id="9"/>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10" id="10"/>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7499918" y="9638067"/>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03</a:t>
            </a:r>
          </a:p>
        </p:txBody>
      </p:sp>
      <p:sp>
        <p:nvSpPr>
          <p:cNvPr name="TextBox 12" id="12"/>
          <p:cNvSpPr txBox="true"/>
          <p:nvPr/>
        </p:nvSpPr>
        <p:spPr>
          <a:xfrm rot="0">
            <a:off x="4459973" y="601662"/>
            <a:ext cx="9368055" cy="920750"/>
          </a:xfrm>
          <a:prstGeom prst="rect">
            <a:avLst/>
          </a:prstGeom>
        </p:spPr>
        <p:txBody>
          <a:bodyPr anchor="t" rtlCol="false" tIns="0" lIns="0" bIns="0" rIns="0">
            <a:spAutoFit/>
          </a:bodyPr>
          <a:lstStyle/>
          <a:p>
            <a:pPr algn="ctr">
              <a:lnSpc>
                <a:spcPts val="7150"/>
              </a:lnSpc>
            </a:pPr>
            <a:r>
              <a:rPr lang="en-US" b="true" sz="6500">
                <a:solidFill>
                  <a:srgbClr val="02CDFF"/>
                </a:solidFill>
                <a:latin typeface="Barlow Condensed Bold"/>
                <a:ea typeface="Barlow Condensed Bold"/>
                <a:cs typeface="Barlow Condensed Bold"/>
                <a:sym typeface="Barlow Condensed Bold"/>
              </a:rPr>
              <a:t>The Noisier2Noise Method</a:t>
            </a:r>
          </a:p>
        </p:txBody>
      </p:sp>
      <p:grpSp>
        <p:nvGrpSpPr>
          <p:cNvPr name="Group 13" id="13"/>
          <p:cNvGrpSpPr/>
          <p:nvPr/>
        </p:nvGrpSpPr>
        <p:grpSpPr>
          <a:xfrm rot="0">
            <a:off x="1606912" y="2678253"/>
            <a:ext cx="1048857" cy="1048857"/>
            <a:chOff x="0" y="0"/>
            <a:chExt cx="178502" cy="178502"/>
          </a:xfrm>
        </p:grpSpPr>
        <p:sp>
          <p:nvSpPr>
            <p:cNvPr name="Freeform 14" id="14"/>
            <p:cNvSpPr/>
            <p:nvPr/>
          </p:nvSpPr>
          <p:spPr>
            <a:xfrm flipH="false" flipV="false" rot="0">
              <a:off x="0" y="0"/>
              <a:ext cx="178502" cy="178502"/>
            </a:xfrm>
            <a:custGeom>
              <a:avLst/>
              <a:gdLst/>
              <a:ahLst/>
              <a:cxnLst/>
              <a:rect r="r" b="b" t="t" l="l"/>
              <a:pathLst>
                <a:path h="178502" w="178502">
                  <a:moveTo>
                    <a:pt x="0" y="0"/>
                  </a:moveTo>
                  <a:lnTo>
                    <a:pt x="178502" y="0"/>
                  </a:lnTo>
                  <a:lnTo>
                    <a:pt x="178502" y="178502"/>
                  </a:lnTo>
                  <a:lnTo>
                    <a:pt x="0" y="178502"/>
                  </a:lnTo>
                  <a:close/>
                </a:path>
              </a:pathLst>
            </a:custGeom>
            <a:gradFill rotWithShape="true">
              <a:gsLst>
                <a:gs pos="0">
                  <a:srgbClr val="45D0FC">
                    <a:alpha val="100000"/>
                  </a:srgbClr>
                </a:gs>
                <a:gs pos="100000">
                  <a:srgbClr val="085DA0">
                    <a:alpha val="100000"/>
                  </a:srgbClr>
                </a:gs>
              </a:gsLst>
              <a:lin ang="2700000"/>
            </a:gradFill>
          </p:spPr>
        </p:sp>
        <p:sp>
          <p:nvSpPr>
            <p:cNvPr name="TextBox 15" id="15"/>
            <p:cNvSpPr txBox="true"/>
            <p:nvPr/>
          </p:nvSpPr>
          <p:spPr>
            <a:xfrm>
              <a:off x="0" y="-38100"/>
              <a:ext cx="178502" cy="216602"/>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3150011" y="3201033"/>
            <a:ext cx="5419521" cy="2251437"/>
          </a:xfrm>
          <a:prstGeom prst="rect">
            <a:avLst/>
          </a:prstGeom>
        </p:spPr>
        <p:txBody>
          <a:bodyPr anchor="t" rtlCol="false" tIns="0" lIns="0" bIns="0" rIns="0">
            <a:spAutoFit/>
          </a:bodyPr>
          <a:lstStyle/>
          <a:p>
            <a:pPr algn="l">
              <a:lnSpc>
                <a:spcPts val="2599"/>
              </a:lnSpc>
              <a:spcBef>
                <a:spcPct val="0"/>
              </a:spcBef>
            </a:pPr>
            <a:r>
              <a:rPr lang="en-US" sz="1857">
                <a:solidFill>
                  <a:srgbClr val="1F2020"/>
                </a:solidFill>
                <a:latin typeface="Open Sans"/>
                <a:ea typeface="Open Sans"/>
                <a:cs typeface="Open Sans"/>
                <a:sym typeface="Open Sans"/>
              </a:rPr>
              <a:t>The Noisier2Noise method was developed to overcome the limitations of previous denoising techniques by requiring only a single noisy image and a statistical model of the noise. It is particularly useful in situations where multiple noisy images or clean images are impractical to obtain.</a:t>
            </a:r>
          </a:p>
        </p:txBody>
      </p:sp>
      <p:sp>
        <p:nvSpPr>
          <p:cNvPr name="TextBox 17" id="17"/>
          <p:cNvSpPr txBox="true"/>
          <p:nvPr/>
        </p:nvSpPr>
        <p:spPr>
          <a:xfrm rot="0">
            <a:off x="1747461" y="2947216"/>
            <a:ext cx="767758" cy="463306"/>
          </a:xfrm>
          <a:prstGeom prst="rect">
            <a:avLst/>
          </a:prstGeom>
        </p:spPr>
        <p:txBody>
          <a:bodyPr anchor="t" rtlCol="false" tIns="0" lIns="0" bIns="0" rIns="0">
            <a:spAutoFit/>
          </a:bodyPr>
          <a:lstStyle/>
          <a:p>
            <a:pPr algn="ctr">
              <a:lnSpc>
                <a:spcPts val="3899"/>
              </a:lnSpc>
              <a:spcBef>
                <a:spcPct val="0"/>
              </a:spcBef>
            </a:pPr>
            <a:r>
              <a:rPr lang="en-US" b="true" sz="2785">
                <a:solidFill>
                  <a:srgbClr val="FFFFFF"/>
                </a:solidFill>
                <a:latin typeface="Open Sans Bold"/>
                <a:ea typeface="Open Sans Bold"/>
                <a:cs typeface="Open Sans Bold"/>
                <a:sym typeface="Open Sans Bold"/>
              </a:rPr>
              <a:t>01</a:t>
            </a:r>
          </a:p>
        </p:txBody>
      </p:sp>
      <p:sp>
        <p:nvSpPr>
          <p:cNvPr name="TextBox 18" id="18"/>
          <p:cNvSpPr txBox="true"/>
          <p:nvPr/>
        </p:nvSpPr>
        <p:spPr>
          <a:xfrm rot="0">
            <a:off x="3150011" y="2640153"/>
            <a:ext cx="3113709" cy="366321"/>
          </a:xfrm>
          <a:prstGeom prst="rect">
            <a:avLst/>
          </a:prstGeom>
        </p:spPr>
        <p:txBody>
          <a:bodyPr anchor="t" rtlCol="false" tIns="0" lIns="0" bIns="0" rIns="0">
            <a:spAutoFit/>
          </a:bodyPr>
          <a:lstStyle/>
          <a:p>
            <a:pPr algn="l">
              <a:lnSpc>
                <a:spcPts val="3033"/>
              </a:lnSpc>
              <a:spcBef>
                <a:spcPct val="0"/>
              </a:spcBef>
            </a:pPr>
            <a:r>
              <a:rPr lang="en-US" b="true" sz="2166">
                <a:solidFill>
                  <a:srgbClr val="02CDFF"/>
                </a:solidFill>
                <a:latin typeface="Open Sans Bold"/>
                <a:ea typeface="Open Sans Bold"/>
                <a:cs typeface="Open Sans Bold"/>
                <a:sym typeface="Open Sans Bold"/>
              </a:rPr>
              <a:t>Problem Statement</a:t>
            </a:r>
          </a:p>
        </p:txBody>
      </p:sp>
      <p:sp>
        <p:nvSpPr>
          <p:cNvPr name="TextBox 19" id="19"/>
          <p:cNvSpPr txBox="true"/>
          <p:nvPr/>
        </p:nvSpPr>
        <p:spPr>
          <a:xfrm rot="0">
            <a:off x="9677210" y="2971060"/>
            <a:ext cx="848681" cy="516645"/>
          </a:xfrm>
          <a:prstGeom prst="rect">
            <a:avLst/>
          </a:prstGeom>
        </p:spPr>
        <p:txBody>
          <a:bodyPr anchor="t" rtlCol="false" tIns="0" lIns="0" bIns="0" rIns="0">
            <a:spAutoFit/>
          </a:bodyPr>
          <a:lstStyle/>
          <a:p>
            <a:pPr algn="ctr">
              <a:lnSpc>
                <a:spcPts val="4310"/>
              </a:lnSpc>
              <a:spcBef>
                <a:spcPct val="0"/>
              </a:spcBef>
            </a:pPr>
            <a:r>
              <a:rPr lang="en-US" b="true" sz="3079">
                <a:solidFill>
                  <a:srgbClr val="FFFFFF"/>
                </a:solidFill>
                <a:latin typeface="Open Sans Bold"/>
                <a:ea typeface="Open Sans Bold"/>
                <a:cs typeface="Open Sans Bold"/>
                <a:sym typeface="Open Sans Bold"/>
              </a:rPr>
              <a:t>02</a:t>
            </a:r>
          </a:p>
        </p:txBody>
      </p:sp>
      <p:grpSp>
        <p:nvGrpSpPr>
          <p:cNvPr name="Group 20" id="20"/>
          <p:cNvGrpSpPr/>
          <p:nvPr/>
        </p:nvGrpSpPr>
        <p:grpSpPr>
          <a:xfrm rot="0">
            <a:off x="9677210" y="2678253"/>
            <a:ext cx="1048857" cy="1048857"/>
            <a:chOff x="0" y="0"/>
            <a:chExt cx="178502" cy="178502"/>
          </a:xfrm>
        </p:grpSpPr>
        <p:sp>
          <p:nvSpPr>
            <p:cNvPr name="Freeform 21" id="21"/>
            <p:cNvSpPr/>
            <p:nvPr/>
          </p:nvSpPr>
          <p:spPr>
            <a:xfrm flipH="false" flipV="false" rot="0">
              <a:off x="0" y="0"/>
              <a:ext cx="178502" cy="178502"/>
            </a:xfrm>
            <a:custGeom>
              <a:avLst/>
              <a:gdLst/>
              <a:ahLst/>
              <a:cxnLst/>
              <a:rect r="r" b="b" t="t" l="l"/>
              <a:pathLst>
                <a:path h="178502" w="178502">
                  <a:moveTo>
                    <a:pt x="0" y="0"/>
                  </a:moveTo>
                  <a:lnTo>
                    <a:pt x="178502" y="0"/>
                  </a:lnTo>
                  <a:lnTo>
                    <a:pt x="178502" y="178502"/>
                  </a:lnTo>
                  <a:lnTo>
                    <a:pt x="0" y="178502"/>
                  </a:lnTo>
                  <a:close/>
                </a:path>
              </a:pathLst>
            </a:custGeom>
            <a:gradFill rotWithShape="true">
              <a:gsLst>
                <a:gs pos="0">
                  <a:srgbClr val="45D0FC">
                    <a:alpha val="100000"/>
                  </a:srgbClr>
                </a:gs>
                <a:gs pos="100000">
                  <a:srgbClr val="085DA0">
                    <a:alpha val="100000"/>
                  </a:srgbClr>
                </a:gs>
              </a:gsLst>
              <a:lin ang="2700000"/>
            </a:gradFill>
          </p:spPr>
        </p:sp>
        <p:sp>
          <p:nvSpPr>
            <p:cNvPr name="TextBox 22" id="22"/>
            <p:cNvSpPr txBox="true"/>
            <p:nvPr/>
          </p:nvSpPr>
          <p:spPr>
            <a:xfrm>
              <a:off x="0" y="-38100"/>
              <a:ext cx="178502" cy="216602"/>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9817759" y="2947216"/>
            <a:ext cx="767758" cy="463306"/>
          </a:xfrm>
          <a:prstGeom prst="rect">
            <a:avLst/>
          </a:prstGeom>
        </p:spPr>
        <p:txBody>
          <a:bodyPr anchor="t" rtlCol="false" tIns="0" lIns="0" bIns="0" rIns="0">
            <a:spAutoFit/>
          </a:bodyPr>
          <a:lstStyle/>
          <a:p>
            <a:pPr algn="ctr">
              <a:lnSpc>
                <a:spcPts val="3899"/>
              </a:lnSpc>
              <a:spcBef>
                <a:spcPct val="0"/>
              </a:spcBef>
            </a:pPr>
            <a:r>
              <a:rPr lang="en-US" b="true" sz="2785">
                <a:solidFill>
                  <a:srgbClr val="FFFFFF"/>
                </a:solidFill>
                <a:latin typeface="Open Sans Bold"/>
                <a:ea typeface="Open Sans Bold"/>
                <a:cs typeface="Open Sans Bold"/>
                <a:sym typeface="Open Sans Bold"/>
              </a:rPr>
              <a:t>02</a:t>
            </a:r>
          </a:p>
        </p:txBody>
      </p:sp>
      <p:sp>
        <p:nvSpPr>
          <p:cNvPr name="TextBox 24" id="24"/>
          <p:cNvSpPr txBox="true"/>
          <p:nvPr/>
        </p:nvSpPr>
        <p:spPr>
          <a:xfrm rot="0">
            <a:off x="11221367" y="3201033"/>
            <a:ext cx="5419521" cy="1927147"/>
          </a:xfrm>
          <a:prstGeom prst="rect">
            <a:avLst/>
          </a:prstGeom>
        </p:spPr>
        <p:txBody>
          <a:bodyPr anchor="t" rtlCol="false" tIns="0" lIns="0" bIns="0" rIns="0">
            <a:spAutoFit/>
          </a:bodyPr>
          <a:lstStyle/>
          <a:p>
            <a:pPr algn="l">
              <a:lnSpc>
                <a:spcPts val="2599"/>
              </a:lnSpc>
              <a:spcBef>
                <a:spcPct val="0"/>
              </a:spcBef>
            </a:pPr>
            <a:r>
              <a:rPr lang="en-US" sz="1857">
                <a:solidFill>
                  <a:srgbClr val="1F2020"/>
                </a:solidFill>
                <a:latin typeface="Open Sans"/>
                <a:ea typeface="Open Sans"/>
                <a:cs typeface="Open Sans"/>
                <a:sym typeface="Open Sans"/>
              </a:rPr>
              <a:t>Noisier2Noise adds synthetic noise to an already noisy image and trains a neural network to predict the original noisy image. The network learns to distinguish between the original and synthetic noise, allowing it to reconstruct a cleaner image.</a:t>
            </a:r>
          </a:p>
        </p:txBody>
      </p:sp>
      <p:sp>
        <p:nvSpPr>
          <p:cNvPr name="TextBox 25" id="25"/>
          <p:cNvSpPr txBox="true"/>
          <p:nvPr/>
        </p:nvSpPr>
        <p:spPr>
          <a:xfrm rot="0">
            <a:off x="11221367" y="2640153"/>
            <a:ext cx="3113709" cy="366321"/>
          </a:xfrm>
          <a:prstGeom prst="rect">
            <a:avLst/>
          </a:prstGeom>
        </p:spPr>
        <p:txBody>
          <a:bodyPr anchor="t" rtlCol="false" tIns="0" lIns="0" bIns="0" rIns="0">
            <a:spAutoFit/>
          </a:bodyPr>
          <a:lstStyle/>
          <a:p>
            <a:pPr algn="l">
              <a:lnSpc>
                <a:spcPts val="3033"/>
              </a:lnSpc>
              <a:spcBef>
                <a:spcPct val="0"/>
              </a:spcBef>
            </a:pPr>
            <a:r>
              <a:rPr lang="en-US" b="true" sz="2166">
                <a:solidFill>
                  <a:srgbClr val="02CDFF"/>
                </a:solidFill>
                <a:latin typeface="Open Sans Bold"/>
                <a:ea typeface="Open Sans Bold"/>
                <a:cs typeface="Open Sans Bold"/>
                <a:sym typeface="Open Sans Bold"/>
              </a:rPr>
              <a:t>Methodology</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749838" y="7527480"/>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gradFill rotWithShape="true">
              <a:gsLst>
                <a:gs pos="0">
                  <a:srgbClr val="45D0FC">
                    <a:alpha val="100000"/>
                  </a:srgbClr>
                </a:gs>
                <a:gs pos="100000">
                  <a:srgbClr val="085DA0">
                    <a:alpha val="100000"/>
                  </a:srgbClr>
                </a:gs>
              </a:gsLst>
              <a:lin ang="2700000"/>
            </a:gra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59300" y="0"/>
            <a:ext cx="1028700" cy="1028700"/>
            <a:chOff x="0" y="0"/>
            <a:chExt cx="270933" cy="270933"/>
          </a:xfrm>
        </p:grpSpPr>
        <p:sp>
          <p:nvSpPr>
            <p:cNvPr name="Freeform 6" id="6"/>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7" id="7"/>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259300" y="9258300"/>
            <a:ext cx="1028700" cy="1028700"/>
            <a:chOff x="0" y="0"/>
            <a:chExt cx="270933" cy="270933"/>
          </a:xfrm>
        </p:grpSpPr>
        <p:sp>
          <p:nvSpPr>
            <p:cNvPr name="Freeform 9" id="9"/>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10" id="10"/>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7499918" y="9638067"/>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04</a:t>
            </a:r>
          </a:p>
        </p:txBody>
      </p:sp>
      <p:sp>
        <p:nvSpPr>
          <p:cNvPr name="TextBox 12" id="12"/>
          <p:cNvSpPr txBox="true"/>
          <p:nvPr/>
        </p:nvSpPr>
        <p:spPr>
          <a:xfrm rot="0">
            <a:off x="4513937" y="601662"/>
            <a:ext cx="9260126" cy="920750"/>
          </a:xfrm>
          <a:prstGeom prst="rect">
            <a:avLst/>
          </a:prstGeom>
        </p:spPr>
        <p:txBody>
          <a:bodyPr anchor="t" rtlCol="false" tIns="0" lIns="0" bIns="0" rIns="0">
            <a:spAutoFit/>
          </a:bodyPr>
          <a:lstStyle/>
          <a:p>
            <a:pPr algn="ctr">
              <a:lnSpc>
                <a:spcPts val="7150"/>
              </a:lnSpc>
            </a:pPr>
            <a:r>
              <a:rPr lang="en-US" b="true" sz="6500">
                <a:solidFill>
                  <a:srgbClr val="02CDFF"/>
                </a:solidFill>
                <a:latin typeface="Barlow Condensed Bold"/>
                <a:ea typeface="Barlow Condensed Bold"/>
                <a:cs typeface="Barlow Condensed Bold"/>
                <a:sym typeface="Barlow Condensed Bold"/>
              </a:rPr>
              <a:t>Improvements on the Method</a:t>
            </a:r>
          </a:p>
        </p:txBody>
      </p:sp>
      <p:sp>
        <p:nvSpPr>
          <p:cNvPr name="TextBox 13" id="13"/>
          <p:cNvSpPr txBox="true"/>
          <p:nvPr/>
        </p:nvSpPr>
        <p:spPr>
          <a:xfrm rot="0">
            <a:off x="2152695" y="3370571"/>
            <a:ext cx="12400257" cy="2008110"/>
          </a:xfrm>
          <a:prstGeom prst="rect">
            <a:avLst/>
          </a:prstGeom>
        </p:spPr>
        <p:txBody>
          <a:bodyPr anchor="t" rtlCol="false" tIns="0" lIns="0" bIns="0" rIns="0">
            <a:spAutoFit/>
          </a:bodyPr>
          <a:lstStyle/>
          <a:p>
            <a:pPr algn="l">
              <a:lnSpc>
                <a:spcPts val="4057"/>
              </a:lnSpc>
              <a:spcBef>
                <a:spcPct val="0"/>
              </a:spcBef>
            </a:pPr>
            <a:r>
              <a:rPr lang="en-US" sz="2898">
                <a:solidFill>
                  <a:srgbClr val="1F2020"/>
                </a:solidFill>
                <a:latin typeface="Open Sans"/>
                <a:ea typeface="Open Sans"/>
                <a:cs typeface="Open Sans"/>
                <a:sym typeface="Open Sans"/>
              </a:rPr>
              <a:t>We introduced an overlapping technique during testing to refine the denoising process. This technique involves generating multiple predictions of the denoised image and then aggregating these predictions using mean or median operations to produce a final result.</a:t>
            </a:r>
          </a:p>
        </p:txBody>
      </p:sp>
      <p:sp>
        <p:nvSpPr>
          <p:cNvPr name="TextBox 14" id="14"/>
          <p:cNvSpPr txBox="true"/>
          <p:nvPr/>
        </p:nvSpPr>
        <p:spPr>
          <a:xfrm rot="0">
            <a:off x="9910219" y="3944354"/>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01</a:t>
            </a:r>
          </a:p>
        </p:txBody>
      </p:sp>
      <p:sp>
        <p:nvSpPr>
          <p:cNvPr name="TextBox 15" id="15"/>
          <p:cNvSpPr txBox="true"/>
          <p:nvPr/>
        </p:nvSpPr>
        <p:spPr>
          <a:xfrm rot="0">
            <a:off x="2152695" y="2500502"/>
            <a:ext cx="7291849" cy="578955"/>
          </a:xfrm>
          <a:prstGeom prst="rect">
            <a:avLst/>
          </a:prstGeom>
        </p:spPr>
        <p:txBody>
          <a:bodyPr anchor="t" rtlCol="false" tIns="0" lIns="0" bIns="0" rIns="0">
            <a:spAutoFit/>
          </a:bodyPr>
          <a:lstStyle/>
          <a:p>
            <a:pPr algn="l">
              <a:lnSpc>
                <a:spcPts val="4734"/>
              </a:lnSpc>
              <a:spcBef>
                <a:spcPct val="0"/>
              </a:spcBef>
            </a:pPr>
            <a:r>
              <a:rPr lang="en-US" b="true" sz="3381">
                <a:solidFill>
                  <a:srgbClr val="02CDFF"/>
                </a:solidFill>
                <a:latin typeface="Open Sans Bold"/>
                <a:ea typeface="Open Sans Bold"/>
                <a:cs typeface="Open Sans Bold"/>
                <a:sym typeface="Open Sans Bold"/>
              </a:rPr>
              <a:t>Overlap Image Technique</a:t>
            </a:r>
          </a:p>
        </p:txBody>
      </p:sp>
      <p:sp>
        <p:nvSpPr>
          <p:cNvPr name="TextBox 16" id="16"/>
          <p:cNvSpPr txBox="true"/>
          <p:nvPr/>
        </p:nvSpPr>
        <p:spPr>
          <a:xfrm rot="0">
            <a:off x="2152695" y="6827852"/>
            <a:ext cx="12400257" cy="2008110"/>
          </a:xfrm>
          <a:prstGeom prst="rect">
            <a:avLst/>
          </a:prstGeom>
        </p:spPr>
        <p:txBody>
          <a:bodyPr anchor="t" rtlCol="false" tIns="0" lIns="0" bIns="0" rIns="0">
            <a:spAutoFit/>
          </a:bodyPr>
          <a:lstStyle/>
          <a:p>
            <a:pPr algn="l">
              <a:lnSpc>
                <a:spcPts val="4057"/>
              </a:lnSpc>
            </a:pPr>
            <a:r>
              <a:rPr lang="en-US" sz="2898">
                <a:solidFill>
                  <a:srgbClr val="1F2020"/>
                </a:solidFill>
                <a:latin typeface="Open Sans"/>
                <a:ea typeface="Open Sans"/>
                <a:cs typeface="Open Sans"/>
                <a:sym typeface="Open Sans"/>
              </a:rPr>
              <a:t>Feeding the network less noisy images during inference to improve visual quality, though this resulted in smoother but less detailed images.</a:t>
            </a:r>
          </a:p>
          <a:p>
            <a:pPr algn="l">
              <a:lnSpc>
                <a:spcPts val="4057"/>
              </a:lnSpc>
              <a:spcBef>
                <a:spcPct val="0"/>
              </a:spcBef>
            </a:pPr>
            <a:r>
              <a:rPr lang="en-US" sz="2898">
                <a:solidFill>
                  <a:srgbClr val="1F2020"/>
                </a:solidFill>
                <a:latin typeface="Open Sans"/>
                <a:ea typeface="Open Sans"/>
                <a:cs typeface="Open Sans"/>
                <a:sym typeface="Open Sans"/>
              </a:rPr>
              <a:t>At the end this approach was abandoned since it did not improved the output.</a:t>
            </a:r>
          </a:p>
        </p:txBody>
      </p:sp>
      <p:sp>
        <p:nvSpPr>
          <p:cNvPr name="TextBox 17" id="17"/>
          <p:cNvSpPr txBox="true"/>
          <p:nvPr/>
        </p:nvSpPr>
        <p:spPr>
          <a:xfrm rot="0">
            <a:off x="2152695" y="5957783"/>
            <a:ext cx="7291849" cy="578955"/>
          </a:xfrm>
          <a:prstGeom prst="rect">
            <a:avLst/>
          </a:prstGeom>
        </p:spPr>
        <p:txBody>
          <a:bodyPr anchor="t" rtlCol="false" tIns="0" lIns="0" bIns="0" rIns="0">
            <a:spAutoFit/>
          </a:bodyPr>
          <a:lstStyle/>
          <a:p>
            <a:pPr algn="l">
              <a:lnSpc>
                <a:spcPts val="4734"/>
              </a:lnSpc>
              <a:spcBef>
                <a:spcPct val="0"/>
              </a:spcBef>
            </a:pPr>
            <a:r>
              <a:rPr lang="en-US" b="true" sz="3381">
                <a:solidFill>
                  <a:srgbClr val="02CDFF"/>
                </a:solidFill>
                <a:latin typeface="Open Sans Bold"/>
                <a:ea typeface="Open Sans Bold"/>
                <a:cs typeface="Open Sans Bold"/>
                <a:sym typeface="Open Sans Bold"/>
              </a:rPr>
              <a:t>Unaugmented Noise Input</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749838" y="7527480"/>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gradFill rotWithShape="true">
              <a:gsLst>
                <a:gs pos="0">
                  <a:srgbClr val="45D0FC">
                    <a:alpha val="100000"/>
                  </a:srgbClr>
                </a:gs>
                <a:gs pos="100000">
                  <a:srgbClr val="085DA0">
                    <a:alpha val="100000"/>
                  </a:srgbClr>
                </a:gs>
              </a:gsLst>
              <a:lin ang="2700000"/>
            </a:gra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59300" y="0"/>
            <a:ext cx="1028700" cy="1028700"/>
            <a:chOff x="0" y="0"/>
            <a:chExt cx="270933" cy="270933"/>
          </a:xfrm>
        </p:grpSpPr>
        <p:sp>
          <p:nvSpPr>
            <p:cNvPr name="Freeform 6" id="6"/>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7" id="7"/>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259300" y="9258300"/>
            <a:ext cx="1028700" cy="1028700"/>
            <a:chOff x="0" y="0"/>
            <a:chExt cx="270933" cy="270933"/>
          </a:xfrm>
        </p:grpSpPr>
        <p:sp>
          <p:nvSpPr>
            <p:cNvPr name="Freeform 9" id="9"/>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10" id="10"/>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7499918" y="9638067"/>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05</a:t>
            </a:r>
          </a:p>
        </p:txBody>
      </p:sp>
      <p:sp>
        <p:nvSpPr>
          <p:cNvPr name="TextBox 12" id="12"/>
          <p:cNvSpPr txBox="true"/>
          <p:nvPr/>
        </p:nvSpPr>
        <p:spPr>
          <a:xfrm rot="0">
            <a:off x="4621306" y="601662"/>
            <a:ext cx="9045387" cy="920750"/>
          </a:xfrm>
          <a:prstGeom prst="rect">
            <a:avLst/>
          </a:prstGeom>
        </p:spPr>
        <p:txBody>
          <a:bodyPr anchor="t" rtlCol="false" tIns="0" lIns="0" bIns="0" rIns="0">
            <a:spAutoFit/>
          </a:bodyPr>
          <a:lstStyle/>
          <a:p>
            <a:pPr algn="ctr">
              <a:lnSpc>
                <a:spcPts val="7150"/>
              </a:lnSpc>
            </a:pPr>
            <a:r>
              <a:rPr lang="en-US" b="true" sz="6500">
                <a:solidFill>
                  <a:srgbClr val="02CDFF"/>
                </a:solidFill>
                <a:latin typeface="Barlow Condensed Bold"/>
                <a:ea typeface="Barlow Condensed Bold"/>
                <a:cs typeface="Barlow Condensed Bold"/>
                <a:sym typeface="Barlow Condensed Bold"/>
              </a:rPr>
              <a:t>Experiments and Results</a:t>
            </a:r>
          </a:p>
        </p:txBody>
      </p:sp>
      <p:sp>
        <p:nvSpPr>
          <p:cNvPr name="TextBox 13" id="13"/>
          <p:cNvSpPr txBox="true"/>
          <p:nvPr/>
        </p:nvSpPr>
        <p:spPr>
          <a:xfrm rot="0">
            <a:off x="1720278" y="3758866"/>
            <a:ext cx="4449130" cy="1207768"/>
          </a:xfrm>
          <a:prstGeom prst="rect">
            <a:avLst/>
          </a:prstGeom>
        </p:spPr>
        <p:txBody>
          <a:bodyPr anchor="t" rtlCol="false" tIns="0" lIns="0" bIns="0" rIns="0">
            <a:spAutoFit/>
          </a:bodyPr>
          <a:lstStyle/>
          <a:p>
            <a:pPr algn="l">
              <a:lnSpc>
                <a:spcPts val="1947"/>
              </a:lnSpc>
              <a:spcBef>
                <a:spcPct val="0"/>
              </a:spcBef>
            </a:pPr>
            <a:r>
              <a:rPr lang="en-US" sz="1391">
                <a:solidFill>
                  <a:srgbClr val="1F2020"/>
                </a:solidFill>
                <a:latin typeface="Open Sans"/>
                <a:ea typeface="Open Sans"/>
                <a:cs typeface="Open Sans"/>
                <a:sym typeface="Open Sans"/>
              </a:rPr>
              <a:t>We introduced a trimmed mean technique where the lowest and highest percentages of predictions are discarded before calculating the mean. This approach helps in reducing the impact of outliers and enhances the overall denoising quality.</a:t>
            </a:r>
          </a:p>
        </p:txBody>
      </p:sp>
      <p:sp>
        <p:nvSpPr>
          <p:cNvPr name="TextBox 14" id="14"/>
          <p:cNvSpPr txBox="true"/>
          <p:nvPr/>
        </p:nvSpPr>
        <p:spPr>
          <a:xfrm rot="0">
            <a:off x="1720278" y="3279635"/>
            <a:ext cx="2332279" cy="274424"/>
          </a:xfrm>
          <a:prstGeom prst="rect">
            <a:avLst/>
          </a:prstGeom>
        </p:spPr>
        <p:txBody>
          <a:bodyPr anchor="t" rtlCol="false" tIns="0" lIns="0" bIns="0" rIns="0">
            <a:spAutoFit/>
          </a:bodyPr>
          <a:lstStyle/>
          <a:p>
            <a:pPr algn="l">
              <a:lnSpc>
                <a:spcPts val="2271"/>
              </a:lnSpc>
              <a:spcBef>
                <a:spcPct val="0"/>
              </a:spcBef>
            </a:pPr>
            <a:r>
              <a:rPr lang="en-US" b="true" sz="1622">
                <a:solidFill>
                  <a:srgbClr val="02CDFF"/>
                </a:solidFill>
                <a:latin typeface="Open Sans Bold"/>
                <a:ea typeface="Open Sans Bold"/>
                <a:cs typeface="Open Sans Bold"/>
                <a:sym typeface="Open Sans Bold"/>
              </a:rPr>
              <a:t>Trimmed Mean</a:t>
            </a:r>
          </a:p>
        </p:txBody>
      </p:sp>
      <p:sp>
        <p:nvSpPr>
          <p:cNvPr name="TextBox 15" id="15"/>
          <p:cNvSpPr txBox="true"/>
          <p:nvPr/>
        </p:nvSpPr>
        <p:spPr>
          <a:xfrm rot="0">
            <a:off x="7598374" y="3881791"/>
            <a:ext cx="4449130" cy="721958"/>
          </a:xfrm>
          <a:prstGeom prst="rect">
            <a:avLst/>
          </a:prstGeom>
        </p:spPr>
        <p:txBody>
          <a:bodyPr anchor="t" rtlCol="false" tIns="0" lIns="0" bIns="0" rIns="0">
            <a:spAutoFit/>
          </a:bodyPr>
          <a:lstStyle/>
          <a:p>
            <a:pPr algn="l">
              <a:lnSpc>
                <a:spcPts val="1947"/>
              </a:lnSpc>
              <a:spcBef>
                <a:spcPct val="0"/>
              </a:spcBef>
            </a:pPr>
            <a:r>
              <a:rPr lang="en-US" sz="1391">
                <a:solidFill>
                  <a:srgbClr val="1F2020"/>
                </a:solidFill>
                <a:latin typeface="Open Sans"/>
                <a:ea typeface="Open Sans"/>
                <a:cs typeface="Open Sans"/>
                <a:sym typeface="Open Sans"/>
              </a:rPr>
              <a:t>The mean aggregation method was tested as a baseline for combining multiple predictions during overlap. </a:t>
            </a:r>
          </a:p>
        </p:txBody>
      </p:sp>
      <p:sp>
        <p:nvSpPr>
          <p:cNvPr name="TextBox 16" id="16"/>
          <p:cNvSpPr txBox="true"/>
          <p:nvPr/>
        </p:nvSpPr>
        <p:spPr>
          <a:xfrm rot="0">
            <a:off x="7598374" y="3402560"/>
            <a:ext cx="2332279" cy="274424"/>
          </a:xfrm>
          <a:prstGeom prst="rect">
            <a:avLst/>
          </a:prstGeom>
        </p:spPr>
        <p:txBody>
          <a:bodyPr anchor="t" rtlCol="false" tIns="0" lIns="0" bIns="0" rIns="0">
            <a:spAutoFit/>
          </a:bodyPr>
          <a:lstStyle/>
          <a:p>
            <a:pPr algn="l">
              <a:lnSpc>
                <a:spcPts val="2271"/>
              </a:lnSpc>
              <a:spcBef>
                <a:spcPct val="0"/>
              </a:spcBef>
            </a:pPr>
            <a:r>
              <a:rPr lang="en-US" b="true" sz="1622">
                <a:solidFill>
                  <a:srgbClr val="02CDFF"/>
                </a:solidFill>
                <a:latin typeface="Open Sans Bold"/>
                <a:ea typeface="Open Sans Bold"/>
                <a:cs typeface="Open Sans Bold"/>
                <a:sym typeface="Open Sans Bold"/>
              </a:rPr>
              <a:t>Mean</a:t>
            </a:r>
          </a:p>
        </p:txBody>
      </p:sp>
      <p:grpSp>
        <p:nvGrpSpPr>
          <p:cNvPr name="Group 17" id="17"/>
          <p:cNvGrpSpPr/>
          <p:nvPr/>
        </p:nvGrpSpPr>
        <p:grpSpPr>
          <a:xfrm rot="0">
            <a:off x="564441" y="3308210"/>
            <a:ext cx="785631" cy="785631"/>
            <a:chOff x="0" y="0"/>
            <a:chExt cx="178502" cy="178502"/>
          </a:xfrm>
        </p:grpSpPr>
        <p:sp>
          <p:nvSpPr>
            <p:cNvPr name="Freeform 18" id="18"/>
            <p:cNvSpPr/>
            <p:nvPr/>
          </p:nvSpPr>
          <p:spPr>
            <a:xfrm flipH="false" flipV="false" rot="0">
              <a:off x="0" y="0"/>
              <a:ext cx="178502" cy="178502"/>
            </a:xfrm>
            <a:custGeom>
              <a:avLst/>
              <a:gdLst/>
              <a:ahLst/>
              <a:cxnLst/>
              <a:rect r="r" b="b" t="t" l="l"/>
              <a:pathLst>
                <a:path h="178502" w="178502">
                  <a:moveTo>
                    <a:pt x="0" y="0"/>
                  </a:moveTo>
                  <a:lnTo>
                    <a:pt x="178502" y="0"/>
                  </a:lnTo>
                  <a:lnTo>
                    <a:pt x="178502" y="178502"/>
                  </a:lnTo>
                  <a:lnTo>
                    <a:pt x="0" y="178502"/>
                  </a:lnTo>
                  <a:close/>
                </a:path>
              </a:pathLst>
            </a:custGeom>
            <a:gradFill rotWithShape="true">
              <a:gsLst>
                <a:gs pos="0">
                  <a:srgbClr val="45D0FC">
                    <a:alpha val="100000"/>
                  </a:srgbClr>
                </a:gs>
                <a:gs pos="100000">
                  <a:srgbClr val="085DA0">
                    <a:alpha val="100000"/>
                  </a:srgbClr>
                </a:gs>
              </a:gsLst>
              <a:lin ang="2700000"/>
            </a:gradFill>
          </p:spPr>
        </p:sp>
        <p:sp>
          <p:nvSpPr>
            <p:cNvPr name="TextBox 19" id="19"/>
            <p:cNvSpPr txBox="true"/>
            <p:nvPr/>
          </p:nvSpPr>
          <p:spPr>
            <a:xfrm>
              <a:off x="0" y="-38100"/>
              <a:ext cx="178502" cy="216602"/>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669717" y="3507245"/>
            <a:ext cx="575078" cy="349460"/>
          </a:xfrm>
          <a:prstGeom prst="rect">
            <a:avLst/>
          </a:prstGeom>
        </p:spPr>
        <p:txBody>
          <a:bodyPr anchor="t" rtlCol="false" tIns="0" lIns="0" bIns="0" rIns="0">
            <a:spAutoFit/>
          </a:bodyPr>
          <a:lstStyle/>
          <a:p>
            <a:pPr algn="ctr">
              <a:lnSpc>
                <a:spcPts val="2921"/>
              </a:lnSpc>
              <a:spcBef>
                <a:spcPct val="0"/>
              </a:spcBef>
            </a:pPr>
            <a:r>
              <a:rPr lang="en-US" b="true" sz="2086">
                <a:solidFill>
                  <a:srgbClr val="FFFFFF"/>
                </a:solidFill>
                <a:latin typeface="Open Sans Bold"/>
                <a:ea typeface="Open Sans Bold"/>
                <a:cs typeface="Open Sans Bold"/>
                <a:sym typeface="Open Sans Bold"/>
              </a:rPr>
              <a:t>01</a:t>
            </a:r>
          </a:p>
        </p:txBody>
      </p:sp>
      <p:grpSp>
        <p:nvGrpSpPr>
          <p:cNvPr name="Group 21" id="21"/>
          <p:cNvGrpSpPr/>
          <p:nvPr/>
        </p:nvGrpSpPr>
        <p:grpSpPr>
          <a:xfrm rot="0">
            <a:off x="6442537" y="3431135"/>
            <a:ext cx="785631" cy="785631"/>
            <a:chOff x="0" y="0"/>
            <a:chExt cx="178502" cy="178502"/>
          </a:xfrm>
        </p:grpSpPr>
        <p:sp>
          <p:nvSpPr>
            <p:cNvPr name="Freeform 22" id="22"/>
            <p:cNvSpPr/>
            <p:nvPr/>
          </p:nvSpPr>
          <p:spPr>
            <a:xfrm flipH="false" flipV="false" rot="0">
              <a:off x="0" y="0"/>
              <a:ext cx="178502" cy="178502"/>
            </a:xfrm>
            <a:custGeom>
              <a:avLst/>
              <a:gdLst/>
              <a:ahLst/>
              <a:cxnLst/>
              <a:rect r="r" b="b" t="t" l="l"/>
              <a:pathLst>
                <a:path h="178502" w="178502">
                  <a:moveTo>
                    <a:pt x="0" y="0"/>
                  </a:moveTo>
                  <a:lnTo>
                    <a:pt x="178502" y="0"/>
                  </a:lnTo>
                  <a:lnTo>
                    <a:pt x="178502" y="178502"/>
                  </a:lnTo>
                  <a:lnTo>
                    <a:pt x="0" y="178502"/>
                  </a:lnTo>
                  <a:close/>
                </a:path>
              </a:pathLst>
            </a:custGeom>
            <a:gradFill rotWithShape="true">
              <a:gsLst>
                <a:gs pos="0">
                  <a:srgbClr val="45D0FC">
                    <a:alpha val="100000"/>
                  </a:srgbClr>
                </a:gs>
                <a:gs pos="100000">
                  <a:srgbClr val="085DA0">
                    <a:alpha val="100000"/>
                  </a:srgbClr>
                </a:gs>
              </a:gsLst>
              <a:lin ang="2700000"/>
            </a:gradFill>
          </p:spPr>
        </p:sp>
        <p:sp>
          <p:nvSpPr>
            <p:cNvPr name="TextBox 23" id="23"/>
            <p:cNvSpPr txBox="true"/>
            <p:nvPr/>
          </p:nvSpPr>
          <p:spPr>
            <a:xfrm>
              <a:off x="0" y="-38100"/>
              <a:ext cx="178502" cy="216602"/>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6547814" y="3630170"/>
            <a:ext cx="575078" cy="349460"/>
          </a:xfrm>
          <a:prstGeom prst="rect">
            <a:avLst/>
          </a:prstGeom>
        </p:spPr>
        <p:txBody>
          <a:bodyPr anchor="t" rtlCol="false" tIns="0" lIns="0" bIns="0" rIns="0">
            <a:spAutoFit/>
          </a:bodyPr>
          <a:lstStyle/>
          <a:p>
            <a:pPr algn="ctr">
              <a:lnSpc>
                <a:spcPts val="2921"/>
              </a:lnSpc>
              <a:spcBef>
                <a:spcPct val="0"/>
              </a:spcBef>
            </a:pPr>
            <a:r>
              <a:rPr lang="en-US" b="true" sz="2086">
                <a:solidFill>
                  <a:srgbClr val="FFFFFF"/>
                </a:solidFill>
                <a:latin typeface="Open Sans Bold"/>
                <a:ea typeface="Open Sans Bold"/>
                <a:cs typeface="Open Sans Bold"/>
                <a:sym typeface="Open Sans Bold"/>
              </a:rPr>
              <a:t>02</a:t>
            </a:r>
          </a:p>
        </p:txBody>
      </p:sp>
      <p:sp>
        <p:nvSpPr>
          <p:cNvPr name="TextBox 25" id="25"/>
          <p:cNvSpPr txBox="true"/>
          <p:nvPr/>
        </p:nvSpPr>
        <p:spPr>
          <a:xfrm rot="0">
            <a:off x="13476470" y="3836738"/>
            <a:ext cx="4449130" cy="964863"/>
          </a:xfrm>
          <a:prstGeom prst="rect">
            <a:avLst/>
          </a:prstGeom>
        </p:spPr>
        <p:txBody>
          <a:bodyPr anchor="t" rtlCol="false" tIns="0" lIns="0" bIns="0" rIns="0">
            <a:spAutoFit/>
          </a:bodyPr>
          <a:lstStyle/>
          <a:p>
            <a:pPr algn="l">
              <a:lnSpc>
                <a:spcPts val="1947"/>
              </a:lnSpc>
              <a:spcBef>
                <a:spcPct val="0"/>
              </a:spcBef>
            </a:pPr>
            <a:r>
              <a:rPr lang="en-US" sz="1391">
                <a:solidFill>
                  <a:srgbClr val="1F2020"/>
                </a:solidFill>
                <a:latin typeface="Open Sans"/>
                <a:ea typeface="Open Sans"/>
                <a:cs typeface="Open Sans"/>
                <a:sym typeface="Open Sans"/>
              </a:rPr>
              <a:t>The median technique, which takes the middle value of the predictions, was also evaluated. This method provided a good balance between preserving details and reducing noise.</a:t>
            </a:r>
          </a:p>
        </p:txBody>
      </p:sp>
      <p:sp>
        <p:nvSpPr>
          <p:cNvPr name="TextBox 26" id="26"/>
          <p:cNvSpPr txBox="true"/>
          <p:nvPr/>
        </p:nvSpPr>
        <p:spPr>
          <a:xfrm rot="0">
            <a:off x="13476470" y="3357506"/>
            <a:ext cx="2332279" cy="274424"/>
          </a:xfrm>
          <a:prstGeom prst="rect">
            <a:avLst/>
          </a:prstGeom>
        </p:spPr>
        <p:txBody>
          <a:bodyPr anchor="t" rtlCol="false" tIns="0" lIns="0" bIns="0" rIns="0">
            <a:spAutoFit/>
          </a:bodyPr>
          <a:lstStyle/>
          <a:p>
            <a:pPr algn="l">
              <a:lnSpc>
                <a:spcPts val="2271"/>
              </a:lnSpc>
              <a:spcBef>
                <a:spcPct val="0"/>
              </a:spcBef>
            </a:pPr>
            <a:r>
              <a:rPr lang="en-US" b="true" sz="1622">
                <a:solidFill>
                  <a:srgbClr val="02CDFF"/>
                </a:solidFill>
                <a:latin typeface="Open Sans Bold"/>
                <a:ea typeface="Open Sans Bold"/>
                <a:cs typeface="Open Sans Bold"/>
                <a:sym typeface="Open Sans Bold"/>
              </a:rPr>
              <a:t>Median</a:t>
            </a:r>
          </a:p>
        </p:txBody>
      </p:sp>
      <p:grpSp>
        <p:nvGrpSpPr>
          <p:cNvPr name="Group 27" id="27"/>
          <p:cNvGrpSpPr/>
          <p:nvPr/>
        </p:nvGrpSpPr>
        <p:grpSpPr>
          <a:xfrm rot="0">
            <a:off x="12320634" y="3386081"/>
            <a:ext cx="785631" cy="785631"/>
            <a:chOff x="0" y="0"/>
            <a:chExt cx="178502" cy="178502"/>
          </a:xfrm>
        </p:grpSpPr>
        <p:sp>
          <p:nvSpPr>
            <p:cNvPr name="Freeform 28" id="28"/>
            <p:cNvSpPr/>
            <p:nvPr/>
          </p:nvSpPr>
          <p:spPr>
            <a:xfrm flipH="false" flipV="false" rot="0">
              <a:off x="0" y="0"/>
              <a:ext cx="178502" cy="178502"/>
            </a:xfrm>
            <a:custGeom>
              <a:avLst/>
              <a:gdLst/>
              <a:ahLst/>
              <a:cxnLst/>
              <a:rect r="r" b="b" t="t" l="l"/>
              <a:pathLst>
                <a:path h="178502" w="178502">
                  <a:moveTo>
                    <a:pt x="0" y="0"/>
                  </a:moveTo>
                  <a:lnTo>
                    <a:pt x="178502" y="0"/>
                  </a:lnTo>
                  <a:lnTo>
                    <a:pt x="178502" y="178502"/>
                  </a:lnTo>
                  <a:lnTo>
                    <a:pt x="0" y="178502"/>
                  </a:lnTo>
                  <a:close/>
                </a:path>
              </a:pathLst>
            </a:custGeom>
            <a:gradFill rotWithShape="true">
              <a:gsLst>
                <a:gs pos="0">
                  <a:srgbClr val="45D0FC">
                    <a:alpha val="100000"/>
                  </a:srgbClr>
                </a:gs>
                <a:gs pos="100000">
                  <a:srgbClr val="085DA0">
                    <a:alpha val="100000"/>
                  </a:srgbClr>
                </a:gs>
              </a:gsLst>
              <a:lin ang="2700000"/>
            </a:gradFill>
          </p:spPr>
        </p:sp>
        <p:sp>
          <p:nvSpPr>
            <p:cNvPr name="TextBox 29" id="29"/>
            <p:cNvSpPr txBox="true"/>
            <p:nvPr/>
          </p:nvSpPr>
          <p:spPr>
            <a:xfrm>
              <a:off x="0" y="-38100"/>
              <a:ext cx="178502" cy="216602"/>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12425910" y="3585117"/>
            <a:ext cx="575078" cy="349460"/>
          </a:xfrm>
          <a:prstGeom prst="rect">
            <a:avLst/>
          </a:prstGeom>
        </p:spPr>
        <p:txBody>
          <a:bodyPr anchor="t" rtlCol="false" tIns="0" lIns="0" bIns="0" rIns="0">
            <a:spAutoFit/>
          </a:bodyPr>
          <a:lstStyle/>
          <a:p>
            <a:pPr algn="ctr">
              <a:lnSpc>
                <a:spcPts val="2921"/>
              </a:lnSpc>
              <a:spcBef>
                <a:spcPct val="0"/>
              </a:spcBef>
            </a:pPr>
            <a:r>
              <a:rPr lang="en-US" b="true" sz="2086">
                <a:solidFill>
                  <a:srgbClr val="FFFFFF"/>
                </a:solidFill>
                <a:latin typeface="Open Sans Bold"/>
                <a:ea typeface="Open Sans Bold"/>
                <a:cs typeface="Open Sans Bold"/>
                <a:sym typeface="Open Sans Bold"/>
              </a:rPr>
              <a:t>03</a:t>
            </a:r>
          </a:p>
        </p:txBody>
      </p:sp>
      <p:sp>
        <p:nvSpPr>
          <p:cNvPr name="TextBox 31" id="31"/>
          <p:cNvSpPr txBox="true"/>
          <p:nvPr/>
        </p:nvSpPr>
        <p:spPr>
          <a:xfrm rot="0">
            <a:off x="4526325" y="7132716"/>
            <a:ext cx="9738790" cy="1330016"/>
          </a:xfrm>
          <a:prstGeom prst="rect">
            <a:avLst/>
          </a:prstGeom>
        </p:spPr>
        <p:txBody>
          <a:bodyPr anchor="t" rtlCol="false" tIns="0" lIns="0" bIns="0" rIns="0">
            <a:spAutoFit/>
          </a:bodyPr>
          <a:lstStyle/>
          <a:p>
            <a:pPr algn="l">
              <a:lnSpc>
                <a:spcPts val="2687"/>
              </a:lnSpc>
              <a:spcBef>
                <a:spcPct val="0"/>
              </a:spcBef>
            </a:pPr>
            <a:r>
              <a:rPr lang="en-US" sz="1919">
                <a:solidFill>
                  <a:srgbClr val="1F2020"/>
                </a:solidFill>
                <a:latin typeface="Open Sans"/>
                <a:ea typeface="Open Sans"/>
                <a:cs typeface="Open Sans"/>
                <a:sym typeface="Open Sans"/>
              </a:rPr>
              <a:t>We also tested the impact of using unaugmented noise input during inference, where the "noisier" input was set equal to the "noisy" image (noisier = noisy). This approach aimed to reduce the effect of synthetic noise added during training, providing the network with an input closer to what it was trained on. </a:t>
            </a:r>
          </a:p>
        </p:txBody>
      </p:sp>
      <p:sp>
        <p:nvSpPr>
          <p:cNvPr name="TextBox 32" id="32"/>
          <p:cNvSpPr txBox="true"/>
          <p:nvPr/>
        </p:nvSpPr>
        <p:spPr>
          <a:xfrm rot="0">
            <a:off x="4526325" y="6544604"/>
            <a:ext cx="3677518" cy="344444"/>
          </a:xfrm>
          <a:prstGeom prst="rect">
            <a:avLst/>
          </a:prstGeom>
        </p:spPr>
        <p:txBody>
          <a:bodyPr anchor="t" rtlCol="false" tIns="0" lIns="0" bIns="0" rIns="0">
            <a:spAutoFit/>
          </a:bodyPr>
          <a:lstStyle/>
          <a:p>
            <a:pPr algn="l">
              <a:lnSpc>
                <a:spcPts val="2743"/>
              </a:lnSpc>
              <a:spcBef>
                <a:spcPct val="0"/>
              </a:spcBef>
            </a:pPr>
            <a:r>
              <a:rPr lang="en-US" b="true" sz="1959">
                <a:solidFill>
                  <a:srgbClr val="02CDFF"/>
                </a:solidFill>
                <a:latin typeface="Open Sans Bold"/>
                <a:ea typeface="Open Sans Bold"/>
                <a:cs typeface="Open Sans Bold"/>
                <a:sym typeface="Open Sans Bold"/>
              </a:rPr>
              <a:t>Unaugmented Noise Input</a:t>
            </a:r>
          </a:p>
        </p:txBody>
      </p:sp>
      <p:grpSp>
        <p:nvGrpSpPr>
          <p:cNvPr name="Group 33" id="33"/>
          <p:cNvGrpSpPr/>
          <p:nvPr/>
        </p:nvGrpSpPr>
        <p:grpSpPr>
          <a:xfrm rot="0">
            <a:off x="3370489" y="6592229"/>
            <a:ext cx="785631" cy="785631"/>
            <a:chOff x="0" y="0"/>
            <a:chExt cx="178502" cy="178502"/>
          </a:xfrm>
        </p:grpSpPr>
        <p:sp>
          <p:nvSpPr>
            <p:cNvPr name="Freeform 34" id="34"/>
            <p:cNvSpPr/>
            <p:nvPr/>
          </p:nvSpPr>
          <p:spPr>
            <a:xfrm flipH="false" flipV="false" rot="0">
              <a:off x="0" y="0"/>
              <a:ext cx="178502" cy="178502"/>
            </a:xfrm>
            <a:custGeom>
              <a:avLst/>
              <a:gdLst/>
              <a:ahLst/>
              <a:cxnLst/>
              <a:rect r="r" b="b" t="t" l="l"/>
              <a:pathLst>
                <a:path h="178502" w="178502">
                  <a:moveTo>
                    <a:pt x="0" y="0"/>
                  </a:moveTo>
                  <a:lnTo>
                    <a:pt x="178502" y="0"/>
                  </a:lnTo>
                  <a:lnTo>
                    <a:pt x="178502" y="178502"/>
                  </a:lnTo>
                  <a:lnTo>
                    <a:pt x="0" y="178502"/>
                  </a:lnTo>
                  <a:close/>
                </a:path>
              </a:pathLst>
            </a:custGeom>
            <a:gradFill rotWithShape="true">
              <a:gsLst>
                <a:gs pos="0">
                  <a:srgbClr val="45D0FC">
                    <a:alpha val="100000"/>
                  </a:srgbClr>
                </a:gs>
                <a:gs pos="100000">
                  <a:srgbClr val="085DA0">
                    <a:alpha val="100000"/>
                  </a:srgbClr>
                </a:gs>
              </a:gsLst>
              <a:lin ang="2700000"/>
            </a:gradFill>
          </p:spPr>
        </p:sp>
        <p:sp>
          <p:nvSpPr>
            <p:cNvPr name="TextBox 35" id="35"/>
            <p:cNvSpPr txBox="true"/>
            <p:nvPr/>
          </p:nvSpPr>
          <p:spPr>
            <a:xfrm>
              <a:off x="0" y="-38100"/>
              <a:ext cx="178502" cy="216602"/>
            </a:xfrm>
            <a:prstGeom prst="rect">
              <a:avLst/>
            </a:prstGeom>
          </p:spPr>
          <p:txBody>
            <a:bodyPr anchor="ctr" rtlCol="false" tIns="50800" lIns="50800" bIns="50800" rIns="50800"/>
            <a:lstStyle/>
            <a:p>
              <a:pPr algn="ctr">
                <a:lnSpc>
                  <a:spcPts val="2659"/>
                </a:lnSpc>
              </a:pPr>
            </a:p>
          </p:txBody>
        </p:sp>
      </p:grpSp>
      <p:sp>
        <p:nvSpPr>
          <p:cNvPr name="TextBox 36" id="36"/>
          <p:cNvSpPr txBox="true"/>
          <p:nvPr/>
        </p:nvSpPr>
        <p:spPr>
          <a:xfrm rot="0">
            <a:off x="2828733" y="1968805"/>
            <a:ext cx="13133975" cy="456418"/>
          </a:xfrm>
          <a:prstGeom prst="rect">
            <a:avLst/>
          </a:prstGeom>
        </p:spPr>
        <p:txBody>
          <a:bodyPr anchor="t" rtlCol="false" tIns="0" lIns="0" bIns="0" rIns="0">
            <a:spAutoFit/>
          </a:bodyPr>
          <a:lstStyle/>
          <a:p>
            <a:pPr algn="ctr">
              <a:lnSpc>
                <a:spcPts val="3718"/>
              </a:lnSpc>
              <a:spcBef>
                <a:spcPct val="0"/>
              </a:spcBef>
            </a:pPr>
            <a:r>
              <a:rPr lang="en-US" sz="2655">
                <a:solidFill>
                  <a:srgbClr val="1F2020"/>
                </a:solidFill>
                <a:latin typeface="Open Sans"/>
                <a:ea typeface="Open Sans"/>
                <a:cs typeface="Open Sans"/>
                <a:sym typeface="Open Sans"/>
              </a:rPr>
              <a:t>We experimented with different overlap techniques to refine the denoising process: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749838" y="7527480"/>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gradFill rotWithShape="true">
              <a:gsLst>
                <a:gs pos="0">
                  <a:srgbClr val="45D0FC">
                    <a:alpha val="100000"/>
                  </a:srgbClr>
                </a:gs>
                <a:gs pos="100000">
                  <a:srgbClr val="085DA0">
                    <a:alpha val="100000"/>
                  </a:srgbClr>
                </a:gs>
              </a:gsLst>
              <a:lin ang="2700000"/>
            </a:gra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59300" y="0"/>
            <a:ext cx="1028700" cy="1028700"/>
            <a:chOff x="0" y="0"/>
            <a:chExt cx="270933" cy="270933"/>
          </a:xfrm>
        </p:grpSpPr>
        <p:sp>
          <p:nvSpPr>
            <p:cNvPr name="Freeform 6" id="6"/>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7" id="7"/>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259300" y="9258300"/>
            <a:ext cx="1028700" cy="1028700"/>
            <a:chOff x="0" y="0"/>
            <a:chExt cx="270933" cy="270933"/>
          </a:xfrm>
        </p:grpSpPr>
        <p:sp>
          <p:nvSpPr>
            <p:cNvPr name="Freeform 9" id="9"/>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10" id="10"/>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3051963" y="2715821"/>
            <a:ext cx="10974614" cy="7316409"/>
          </a:xfrm>
          <a:custGeom>
            <a:avLst/>
            <a:gdLst/>
            <a:ahLst/>
            <a:cxnLst/>
            <a:rect r="r" b="b" t="t" l="l"/>
            <a:pathLst>
              <a:path h="7316409" w="10974614">
                <a:moveTo>
                  <a:pt x="0" y="0"/>
                </a:moveTo>
                <a:lnTo>
                  <a:pt x="10974614" y="0"/>
                </a:lnTo>
                <a:lnTo>
                  <a:pt x="10974614" y="7316409"/>
                </a:lnTo>
                <a:lnTo>
                  <a:pt x="0" y="7316409"/>
                </a:lnTo>
                <a:lnTo>
                  <a:pt x="0" y="0"/>
                </a:lnTo>
                <a:close/>
              </a:path>
            </a:pathLst>
          </a:custGeom>
          <a:blipFill>
            <a:blip r:embed="rId2"/>
            <a:stretch>
              <a:fillRect l="0" t="0" r="0" b="0"/>
            </a:stretch>
          </a:blipFill>
        </p:spPr>
      </p:sp>
      <p:sp>
        <p:nvSpPr>
          <p:cNvPr name="TextBox 12" id="12"/>
          <p:cNvSpPr txBox="true"/>
          <p:nvPr/>
        </p:nvSpPr>
        <p:spPr>
          <a:xfrm rot="0">
            <a:off x="17499918" y="9638067"/>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06</a:t>
            </a:r>
          </a:p>
        </p:txBody>
      </p:sp>
      <p:sp>
        <p:nvSpPr>
          <p:cNvPr name="TextBox 13" id="13"/>
          <p:cNvSpPr txBox="true"/>
          <p:nvPr/>
        </p:nvSpPr>
        <p:spPr>
          <a:xfrm rot="0">
            <a:off x="4621306" y="601662"/>
            <a:ext cx="9045387" cy="920750"/>
          </a:xfrm>
          <a:prstGeom prst="rect">
            <a:avLst/>
          </a:prstGeom>
        </p:spPr>
        <p:txBody>
          <a:bodyPr anchor="t" rtlCol="false" tIns="0" lIns="0" bIns="0" rIns="0">
            <a:spAutoFit/>
          </a:bodyPr>
          <a:lstStyle/>
          <a:p>
            <a:pPr algn="ctr">
              <a:lnSpc>
                <a:spcPts val="7150"/>
              </a:lnSpc>
            </a:pPr>
            <a:r>
              <a:rPr lang="en-US" b="true" sz="6500">
                <a:solidFill>
                  <a:srgbClr val="02CDFF"/>
                </a:solidFill>
                <a:latin typeface="Barlow Condensed Bold"/>
                <a:ea typeface="Barlow Condensed Bold"/>
                <a:cs typeface="Barlow Condensed Bold"/>
                <a:sym typeface="Barlow Condensed Bold"/>
              </a:rPr>
              <a:t>Visual Results </a:t>
            </a:r>
          </a:p>
        </p:txBody>
      </p:sp>
      <p:sp>
        <p:nvSpPr>
          <p:cNvPr name="TextBox 14" id="14"/>
          <p:cNvSpPr txBox="true"/>
          <p:nvPr/>
        </p:nvSpPr>
        <p:spPr>
          <a:xfrm rot="0">
            <a:off x="1028700" y="1474788"/>
            <a:ext cx="15295902" cy="898794"/>
          </a:xfrm>
          <a:prstGeom prst="rect">
            <a:avLst/>
          </a:prstGeom>
        </p:spPr>
        <p:txBody>
          <a:bodyPr anchor="t" rtlCol="false" tIns="0" lIns="0" bIns="0" rIns="0">
            <a:spAutoFit/>
          </a:bodyPr>
          <a:lstStyle/>
          <a:p>
            <a:pPr algn="l">
              <a:lnSpc>
                <a:spcPts val="3679"/>
              </a:lnSpc>
              <a:spcBef>
                <a:spcPct val="0"/>
              </a:spcBef>
            </a:pPr>
            <a:r>
              <a:rPr lang="en-US" sz="2628">
                <a:solidFill>
                  <a:srgbClr val="1F2020"/>
                </a:solidFill>
                <a:latin typeface="Open Sans"/>
                <a:ea typeface="Open Sans"/>
                <a:cs typeface="Open Sans"/>
                <a:sym typeface="Open Sans"/>
              </a:rPr>
              <a:t>Comparative visual results demonstrated that Noisier2Noise, especially with the overlap technique, provided superior denoising, with clearer and more detailed images.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749838" y="7527480"/>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gradFill rotWithShape="true">
              <a:gsLst>
                <a:gs pos="0">
                  <a:srgbClr val="45D0FC">
                    <a:alpha val="100000"/>
                  </a:srgbClr>
                </a:gs>
                <a:gs pos="100000">
                  <a:srgbClr val="085DA0">
                    <a:alpha val="100000"/>
                  </a:srgbClr>
                </a:gs>
              </a:gsLst>
              <a:lin ang="2700000"/>
            </a:gra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59300" y="0"/>
            <a:ext cx="1028700" cy="1028700"/>
            <a:chOff x="0" y="0"/>
            <a:chExt cx="270933" cy="270933"/>
          </a:xfrm>
        </p:grpSpPr>
        <p:sp>
          <p:nvSpPr>
            <p:cNvPr name="Freeform 6" id="6"/>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7" id="7"/>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259300" y="9258300"/>
            <a:ext cx="1028700" cy="1028700"/>
            <a:chOff x="0" y="0"/>
            <a:chExt cx="270933" cy="270933"/>
          </a:xfrm>
        </p:grpSpPr>
        <p:sp>
          <p:nvSpPr>
            <p:cNvPr name="Freeform 9" id="9"/>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10" id="10"/>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4168441" y="3695971"/>
            <a:ext cx="9951118" cy="5970671"/>
          </a:xfrm>
          <a:custGeom>
            <a:avLst/>
            <a:gdLst/>
            <a:ahLst/>
            <a:cxnLst/>
            <a:rect r="r" b="b" t="t" l="l"/>
            <a:pathLst>
              <a:path h="5970671" w="9951118">
                <a:moveTo>
                  <a:pt x="0" y="0"/>
                </a:moveTo>
                <a:lnTo>
                  <a:pt x="9951118" y="0"/>
                </a:lnTo>
                <a:lnTo>
                  <a:pt x="9951118" y="5970671"/>
                </a:lnTo>
                <a:lnTo>
                  <a:pt x="0" y="5970671"/>
                </a:lnTo>
                <a:lnTo>
                  <a:pt x="0" y="0"/>
                </a:lnTo>
                <a:close/>
              </a:path>
            </a:pathLst>
          </a:custGeom>
          <a:blipFill>
            <a:blip r:embed="rId2"/>
            <a:stretch>
              <a:fillRect l="0" t="0" r="0" b="0"/>
            </a:stretch>
          </a:blipFill>
        </p:spPr>
      </p:sp>
      <p:sp>
        <p:nvSpPr>
          <p:cNvPr name="TextBox 12" id="12"/>
          <p:cNvSpPr txBox="true"/>
          <p:nvPr/>
        </p:nvSpPr>
        <p:spPr>
          <a:xfrm rot="0">
            <a:off x="17499918" y="9638067"/>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07</a:t>
            </a:r>
          </a:p>
        </p:txBody>
      </p:sp>
      <p:sp>
        <p:nvSpPr>
          <p:cNvPr name="TextBox 13" id="13"/>
          <p:cNvSpPr txBox="true"/>
          <p:nvPr/>
        </p:nvSpPr>
        <p:spPr>
          <a:xfrm rot="0">
            <a:off x="4621306" y="601662"/>
            <a:ext cx="9045387" cy="920750"/>
          </a:xfrm>
          <a:prstGeom prst="rect">
            <a:avLst/>
          </a:prstGeom>
        </p:spPr>
        <p:txBody>
          <a:bodyPr anchor="t" rtlCol="false" tIns="0" lIns="0" bIns="0" rIns="0">
            <a:spAutoFit/>
          </a:bodyPr>
          <a:lstStyle/>
          <a:p>
            <a:pPr algn="ctr">
              <a:lnSpc>
                <a:spcPts val="7150"/>
              </a:lnSpc>
            </a:pPr>
            <a:r>
              <a:rPr lang="en-US" b="true" sz="6500">
                <a:solidFill>
                  <a:srgbClr val="02CDFF"/>
                </a:solidFill>
                <a:latin typeface="Barlow Condensed Bold"/>
                <a:ea typeface="Barlow Condensed Bold"/>
                <a:cs typeface="Barlow Condensed Bold"/>
                <a:sym typeface="Barlow Condensed Bold"/>
              </a:rPr>
              <a:t>Graphs: PSNR</a:t>
            </a:r>
          </a:p>
        </p:txBody>
      </p:sp>
      <p:sp>
        <p:nvSpPr>
          <p:cNvPr name="TextBox 14" id="14"/>
          <p:cNvSpPr txBox="true"/>
          <p:nvPr/>
        </p:nvSpPr>
        <p:spPr>
          <a:xfrm rot="0">
            <a:off x="1028700" y="2116065"/>
            <a:ext cx="8115300" cy="975467"/>
          </a:xfrm>
          <a:prstGeom prst="rect">
            <a:avLst/>
          </a:prstGeom>
        </p:spPr>
        <p:txBody>
          <a:bodyPr anchor="t" rtlCol="false" tIns="0" lIns="0" bIns="0" rIns="0">
            <a:spAutoFit/>
          </a:bodyPr>
          <a:lstStyle/>
          <a:p>
            <a:pPr algn="l">
              <a:lnSpc>
                <a:spcPts val="2605"/>
              </a:lnSpc>
              <a:spcBef>
                <a:spcPct val="0"/>
              </a:spcBef>
            </a:pPr>
            <a:r>
              <a:rPr lang="en-US" sz="1861">
                <a:solidFill>
                  <a:srgbClr val="1F2020"/>
                </a:solidFill>
                <a:latin typeface="Open Sans"/>
                <a:ea typeface="Open Sans"/>
                <a:cs typeface="Open Sans"/>
                <a:sym typeface="Open Sans"/>
              </a:rPr>
              <a:t>The performance of Noisier2Noise was evaluated using Peak Signal-to-Noise Ratio (PSNR) and Structural Similarity Index (SSIM), which are standard metrics for assessing image quality.</a:t>
            </a:r>
          </a:p>
        </p:txBody>
      </p:sp>
      <p:sp>
        <p:nvSpPr>
          <p:cNvPr name="TextBox 15" id="15"/>
          <p:cNvSpPr txBox="true"/>
          <p:nvPr/>
        </p:nvSpPr>
        <p:spPr>
          <a:xfrm rot="0">
            <a:off x="1028700" y="1484313"/>
            <a:ext cx="3120910" cy="367080"/>
          </a:xfrm>
          <a:prstGeom prst="rect">
            <a:avLst/>
          </a:prstGeom>
        </p:spPr>
        <p:txBody>
          <a:bodyPr anchor="t" rtlCol="false" tIns="0" lIns="0" bIns="0" rIns="0">
            <a:spAutoFit/>
          </a:bodyPr>
          <a:lstStyle/>
          <a:p>
            <a:pPr algn="l">
              <a:lnSpc>
                <a:spcPts val="3040"/>
              </a:lnSpc>
              <a:spcBef>
                <a:spcPct val="0"/>
              </a:spcBef>
            </a:pPr>
            <a:r>
              <a:rPr lang="en-US" b="true" sz="2171">
                <a:solidFill>
                  <a:srgbClr val="02CDFF"/>
                </a:solidFill>
                <a:latin typeface="Open Sans Bold"/>
                <a:ea typeface="Open Sans Bold"/>
                <a:cs typeface="Open Sans Bold"/>
                <a:sym typeface="Open Sans Bold"/>
              </a:rPr>
              <a:t>Performance Metrics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749838" y="7527480"/>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gradFill rotWithShape="true">
              <a:gsLst>
                <a:gs pos="0">
                  <a:srgbClr val="45D0FC">
                    <a:alpha val="100000"/>
                  </a:srgbClr>
                </a:gs>
                <a:gs pos="100000">
                  <a:srgbClr val="085DA0">
                    <a:alpha val="100000"/>
                  </a:srgbClr>
                </a:gs>
              </a:gsLst>
              <a:lin ang="2700000"/>
            </a:gra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59300" y="0"/>
            <a:ext cx="1028700" cy="1028700"/>
            <a:chOff x="0" y="0"/>
            <a:chExt cx="270933" cy="270933"/>
          </a:xfrm>
        </p:grpSpPr>
        <p:sp>
          <p:nvSpPr>
            <p:cNvPr name="Freeform 6" id="6"/>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7" id="7"/>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259300" y="9258300"/>
            <a:ext cx="1028700" cy="1028700"/>
            <a:chOff x="0" y="0"/>
            <a:chExt cx="270933" cy="270933"/>
          </a:xfrm>
        </p:grpSpPr>
        <p:sp>
          <p:nvSpPr>
            <p:cNvPr name="Freeform 9" id="9"/>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10" id="10"/>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4168441" y="3695971"/>
            <a:ext cx="9951118" cy="5970671"/>
          </a:xfrm>
          <a:custGeom>
            <a:avLst/>
            <a:gdLst/>
            <a:ahLst/>
            <a:cxnLst/>
            <a:rect r="r" b="b" t="t" l="l"/>
            <a:pathLst>
              <a:path h="5970671" w="9951118">
                <a:moveTo>
                  <a:pt x="0" y="0"/>
                </a:moveTo>
                <a:lnTo>
                  <a:pt x="9951118" y="0"/>
                </a:lnTo>
                <a:lnTo>
                  <a:pt x="9951118" y="5970671"/>
                </a:lnTo>
                <a:lnTo>
                  <a:pt x="0" y="5970671"/>
                </a:lnTo>
                <a:lnTo>
                  <a:pt x="0" y="0"/>
                </a:lnTo>
                <a:close/>
              </a:path>
            </a:pathLst>
          </a:custGeom>
          <a:blipFill>
            <a:blip r:embed="rId2"/>
            <a:stretch>
              <a:fillRect l="0" t="0" r="0" b="0"/>
            </a:stretch>
          </a:blipFill>
        </p:spPr>
      </p:sp>
      <p:sp>
        <p:nvSpPr>
          <p:cNvPr name="TextBox 12" id="12"/>
          <p:cNvSpPr txBox="true"/>
          <p:nvPr/>
        </p:nvSpPr>
        <p:spPr>
          <a:xfrm rot="0">
            <a:off x="17499918" y="9638067"/>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08</a:t>
            </a:r>
          </a:p>
        </p:txBody>
      </p:sp>
      <p:sp>
        <p:nvSpPr>
          <p:cNvPr name="TextBox 13" id="13"/>
          <p:cNvSpPr txBox="true"/>
          <p:nvPr/>
        </p:nvSpPr>
        <p:spPr>
          <a:xfrm rot="0">
            <a:off x="4621306" y="601662"/>
            <a:ext cx="9045387" cy="920750"/>
          </a:xfrm>
          <a:prstGeom prst="rect">
            <a:avLst/>
          </a:prstGeom>
        </p:spPr>
        <p:txBody>
          <a:bodyPr anchor="t" rtlCol="false" tIns="0" lIns="0" bIns="0" rIns="0">
            <a:spAutoFit/>
          </a:bodyPr>
          <a:lstStyle/>
          <a:p>
            <a:pPr algn="ctr">
              <a:lnSpc>
                <a:spcPts val="7150"/>
              </a:lnSpc>
            </a:pPr>
            <a:r>
              <a:rPr lang="en-US" b="true" sz="6500">
                <a:solidFill>
                  <a:srgbClr val="02CDFF"/>
                </a:solidFill>
                <a:latin typeface="Barlow Condensed Bold"/>
                <a:ea typeface="Barlow Condensed Bold"/>
                <a:cs typeface="Barlow Condensed Bold"/>
                <a:sym typeface="Barlow Condensed Bold"/>
              </a:rPr>
              <a:t>Graphs: SSIM</a:t>
            </a:r>
          </a:p>
        </p:txBody>
      </p:sp>
      <p:sp>
        <p:nvSpPr>
          <p:cNvPr name="TextBox 14" id="14"/>
          <p:cNvSpPr txBox="true"/>
          <p:nvPr/>
        </p:nvSpPr>
        <p:spPr>
          <a:xfrm rot="0">
            <a:off x="1028700" y="1484313"/>
            <a:ext cx="3120910" cy="367080"/>
          </a:xfrm>
          <a:prstGeom prst="rect">
            <a:avLst/>
          </a:prstGeom>
        </p:spPr>
        <p:txBody>
          <a:bodyPr anchor="t" rtlCol="false" tIns="0" lIns="0" bIns="0" rIns="0">
            <a:spAutoFit/>
          </a:bodyPr>
          <a:lstStyle/>
          <a:p>
            <a:pPr algn="l">
              <a:lnSpc>
                <a:spcPts val="3040"/>
              </a:lnSpc>
              <a:spcBef>
                <a:spcPct val="0"/>
              </a:spcBef>
            </a:pPr>
            <a:r>
              <a:rPr lang="en-US" b="true" sz="2171">
                <a:solidFill>
                  <a:srgbClr val="02CDFF"/>
                </a:solidFill>
                <a:latin typeface="Open Sans Bold"/>
                <a:ea typeface="Open Sans Bold"/>
                <a:cs typeface="Open Sans Bold"/>
                <a:sym typeface="Open Sans Bold"/>
              </a:rPr>
              <a:t>Performance Metrics</a:t>
            </a:r>
          </a:p>
        </p:txBody>
      </p:sp>
      <p:sp>
        <p:nvSpPr>
          <p:cNvPr name="TextBox 15" id="15"/>
          <p:cNvSpPr txBox="true"/>
          <p:nvPr/>
        </p:nvSpPr>
        <p:spPr>
          <a:xfrm rot="0">
            <a:off x="1028700" y="2116065"/>
            <a:ext cx="8115300" cy="975467"/>
          </a:xfrm>
          <a:prstGeom prst="rect">
            <a:avLst/>
          </a:prstGeom>
        </p:spPr>
        <p:txBody>
          <a:bodyPr anchor="t" rtlCol="false" tIns="0" lIns="0" bIns="0" rIns="0">
            <a:spAutoFit/>
          </a:bodyPr>
          <a:lstStyle/>
          <a:p>
            <a:pPr algn="l">
              <a:lnSpc>
                <a:spcPts val="2605"/>
              </a:lnSpc>
              <a:spcBef>
                <a:spcPct val="0"/>
              </a:spcBef>
            </a:pPr>
            <a:r>
              <a:rPr lang="en-US" sz="1861">
                <a:solidFill>
                  <a:srgbClr val="1F2020"/>
                </a:solidFill>
                <a:latin typeface="Open Sans"/>
                <a:ea typeface="Open Sans"/>
                <a:cs typeface="Open Sans"/>
                <a:sym typeface="Open Sans"/>
              </a:rPr>
              <a:t>The performance of Noisier2Noise was evaluated using Peak Signal-to-Noise Ratio (PSNR) and Structural Similarity Index (SSIM), which are standard metrics for assessing image quality.</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749838" y="7527480"/>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gradFill rotWithShape="true">
              <a:gsLst>
                <a:gs pos="0">
                  <a:srgbClr val="45D0FC">
                    <a:alpha val="100000"/>
                  </a:srgbClr>
                </a:gs>
                <a:gs pos="100000">
                  <a:srgbClr val="085DA0">
                    <a:alpha val="100000"/>
                  </a:srgbClr>
                </a:gs>
              </a:gsLst>
              <a:lin ang="2700000"/>
            </a:gra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59300" y="0"/>
            <a:ext cx="1028700" cy="1028700"/>
            <a:chOff x="0" y="0"/>
            <a:chExt cx="270933" cy="270933"/>
          </a:xfrm>
        </p:grpSpPr>
        <p:sp>
          <p:nvSpPr>
            <p:cNvPr name="Freeform 6" id="6"/>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7" id="7"/>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259300" y="9258300"/>
            <a:ext cx="1028700" cy="1028700"/>
            <a:chOff x="0" y="0"/>
            <a:chExt cx="270933" cy="270933"/>
          </a:xfrm>
        </p:grpSpPr>
        <p:sp>
          <p:nvSpPr>
            <p:cNvPr name="Freeform 9" id="9"/>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10" id="10"/>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7499918" y="9638067"/>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09</a:t>
            </a:r>
          </a:p>
        </p:txBody>
      </p:sp>
      <p:sp>
        <p:nvSpPr>
          <p:cNvPr name="TextBox 12" id="12"/>
          <p:cNvSpPr txBox="true"/>
          <p:nvPr/>
        </p:nvSpPr>
        <p:spPr>
          <a:xfrm rot="0">
            <a:off x="7081245" y="601662"/>
            <a:ext cx="4125510" cy="920750"/>
          </a:xfrm>
          <a:prstGeom prst="rect">
            <a:avLst/>
          </a:prstGeom>
        </p:spPr>
        <p:txBody>
          <a:bodyPr anchor="t" rtlCol="false" tIns="0" lIns="0" bIns="0" rIns="0">
            <a:spAutoFit/>
          </a:bodyPr>
          <a:lstStyle/>
          <a:p>
            <a:pPr algn="ctr">
              <a:lnSpc>
                <a:spcPts val="7150"/>
              </a:lnSpc>
            </a:pPr>
            <a:r>
              <a:rPr lang="en-US" b="true" sz="6500">
                <a:solidFill>
                  <a:srgbClr val="02CDFF"/>
                </a:solidFill>
                <a:latin typeface="Barlow Condensed Bold"/>
                <a:ea typeface="Barlow Condensed Bold"/>
                <a:cs typeface="Barlow Condensed Bold"/>
                <a:sym typeface="Barlow Condensed Bold"/>
              </a:rPr>
              <a:t>Conclusions</a:t>
            </a:r>
          </a:p>
        </p:txBody>
      </p:sp>
      <p:grpSp>
        <p:nvGrpSpPr>
          <p:cNvPr name="Group 13" id="13"/>
          <p:cNvGrpSpPr/>
          <p:nvPr/>
        </p:nvGrpSpPr>
        <p:grpSpPr>
          <a:xfrm rot="0">
            <a:off x="1831057" y="1994751"/>
            <a:ext cx="899792" cy="899792"/>
            <a:chOff x="0" y="0"/>
            <a:chExt cx="178502" cy="178502"/>
          </a:xfrm>
        </p:grpSpPr>
        <p:sp>
          <p:nvSpPr>
            <p:cNvPr name="Freeform 14" id="14"/>
            <p:cNvSpPr/>
            <p:nvPr/>
          </p:nvSpPr>
          <p:spPr>
            <a:xfrm flipH="false" flipV="false" rot="0">
              <a:off x="0" y="0"/>
              <a:ext cx="178502" cy="178502"/>
            </a:xfrm>
            <a:custGeom>
              <a:avLst/>
              <a:gdLst/>
              <a:ahLst/>
              <a:cxnLst/>
              <a:rect r="r" b="b" t="t" l="l"/>
              <a:pathLst>
                <a:path h="178502" w="178502">
                  <a:moveTo>
                    <a:pt x="0" y="0"/>
                  </a:moveTo>
                  <a:lnTo>
                    <a:pt x="178502" y="0"/>
                  </a:lnTo>
                  <a:lnTo>
                    <a:pt x="178502" y="178502"/>
                  </a:lnTo>
                  <a:lnTo>
                    <a:pt x="0" y="178502"/>
                  </a:lnTo>
                  <a:close/>
                </a:path>
              </a:pathLst>
            </a:custGeom>
            <a:gradFill rotWithShape="true">
              <a:gsLst>
                <a:gs pos="0">
                  <a:srgbClr val="45D0FC">
                    <a:alpha val="100000"/>
                  </a:srgbClr>
                </a:gs>
                <a:gs pos="100000">
                  <a:srgbClr val="085DA0">
                    <a:alpha val="100000"/>
                  </a:srgbClr>
                </a:gs>
              </a:gsLst>
              <a:lin ang="2700000"/>
            </a:gradFill>
          </p:spPr>
        </p:sp>
        <p:sp>
          <p:nvSpPr>
            <p:cNvPr name="TextBox 15" id="15"/>
            <p:cNvSpPr txBox="true"/>
            <p:nvPr/>
          </p:nvSpPr>
          <p:spPr>
            <a:xfrm>
              <a:off x="0" y="-38100"/>
              <a:ext cx="178502" cy="216602"/>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3154849" y="2515045"/>
            <a:ext cx="3926396" cy="2183130"/>
          </a:xfrm>
          <a:prstGeom prst="rect">
            <a:avLst/>
          </a:prstGeom>
        </p:spPr>
        <p:txBody>
          <a:bodyPr anchor="t" rtlCol="false" tIns="0" lIns="0" bIns="0" rIns="0">
            <a:spAutoFit/>
          </a:bodyPr>
          <a:lstStyle/>
          <a:p>
            <a:pPr algn="l">
              <a:lnSpc>
                <a:spcPts val="2520"/>
              </a:lnSpc>
              <a:spcBef>
                <a:spcPct val="0"/>
              </a:spcBef>
            </a:pPr>
            <a:r>
              <a:rPr lang="en-US" sz="1800">
                <a:solidFill>
                  <a:srgbClr val="1F2020"/>
                </a:solidFill>
                <a:latin typeface="Open Sans"/>
                <a:ea typeface="Open Sans"/>
                <a:cs typeface="Open Sans"/>
                <a:sym typeface="Open Sans"/>
              </a:rPr>
              <a:t>Noisier2Noise successfully denoises images using only a single noisy realization and a statistical noise model. It eliminates the need for clean training data, making it applicable to a wide range of real-world scenarios.</a:t>
            </a:r>
          </a:p>
        </p:txBody>
      </p:sp>
      <p:sp>
        <p:nvSpPr>
          <p:cNvPr name="TextBox 17" id="17"/>
          <p:cNvSpPr txBox="true"/>
          <p:nvPr/>
        </p:nvSpPr>
        <p:spPr>
          <a:xfrm rot="0">
            <a:off x="1951631" y="2218719"/>
            <a:ext cx="658643" cy="404229"/>
          </a:xfrm>
          <a:prstGeom prst="rect">
            <a:avLst/>
          </a:prstGeom>
        </p:spPr>
        <p:txBody>
          <a:bodyPr anchor="t" rtlCol="false" tIns="0" lIns="0" bIns="0" rIns="0">
            <a:spAutoFit/>
          </a:bodyPr>
          <a:lstStyle/>
          <a:p>
            <a:pPr algn="ctr">
              <a:lnSpc>
                <a:spcPts val="3345"/>
              </a:lnSpc>
              <a:spcBef>
                <a:spcPct val="0"/>
              </a:spcBef>
            </a:pPr>
            <a:r>
              <a:rPr lang="en-US" b="true" sz="2389">
                <a:solidFill>
                  <a:srgbClr val="FFFFFF"/>
                </a:solidFill>
                <a:latin typeface="Open Sans Bold"/>
                <a:ea typeface="Open Sans Bold"/>
                <a:cs typeface="Open Sans Bold"/>
                <a:sym typeface="Open Sans Bold"/>
              </a:rPr>
              <a:t>01</a:t>
            </a:r>
          </a:p>
        </p:txBody>
      </p:sp>
      <p:sp>
        <p:nvSpPr>
          <p:cNvPr name="TextBox 18" id="18"/>
          <p:cNvSpPr txBox="true"/>
          <p:nvPr/>
        </p:nvSpPr>
        <p:spPr>
          <a:xfrm rot="0">
            <a:off x="3154849" y="1956651"/>
            <a:ext cx="2671185" cy="319674"/>
          </a:xfrm>
          <a:prstGeom prst="rect">
            <a:avLst/>
          </a:prstGeom>
        </p:spPr>
        <p:txBody>
          <a:bodyPr anchor="t" rtlCol="false" tIns="0" lIns="0" bIns="0" rIns="0">
            <a:spAutoFit/>
          </a:bodyPr>
          <a:lstStyle/>
          <a:p>
            <a:pPr algn="l">
              <a:lnSpc>
                <a:spcPts val="2602"/>
              </a:lnSpc>
              <a:spcBef>
                <a:spcPct val="0"/>
              </a:spcBef>
            </a:pPr>
            <a:r>
              <a:rPr lang="en-US" b="true" sz="1858">
                <a:solidFill>
                  <a:srgbClr val="02CDFF"/>
                </a:solidFill>
                <a:latin typeface="Open Sans Bold"/>
                <a:ea typeface="Open Sans Bold"/>
                <a:cs typeface="Open Sans Bold"/>
                <a:sym typeface="Open Sans Bold"/>
              </a:rPr>
              <a:t>Summary of Findings</a:t>
            </a:r>
          </a:p>
        </p:txBody>
      </p:sp>
      <p:grpSp>
        <p:nvGrpSpPr>
          <p:cNvPr name="Group 19" id="19"/>
          <p:cNvGrpSpPr/>
          <p:nvPr/>
        </p:nvGrpSpPr>
        <p:grpSpPr>
          <a:xfrm rot="0">
            <a:off x="10511404" y="1994751"/>
            <a:ext cx="964045" cy="964045"/>
            <a:chOff x="0" y="0"/>
            <a:chExt cx="178502" cy="178502"/>
          </a:xfrm>
        </p:grpSpPr>
        <p:sp>
          <p:nvSpPr>
            <p:cNvPr name="Freeform 20" id="20"/>
            <p:cNvSpPr/>
            <p:nvPr/>
          </p:nvSpPr>
          <p:spPr>
            <a:xfrm flipH="false" flipV="false" rot="0">
              <a:off x="0" y="0"/>
              <a:ext cx="178502" cy="178502"/>
            </a:xfrm>
            <a:custGeom>
              <a:avLst/>
              <a:gdLst/>
              <a:ahLst/>
              <a:cxnLst/>
              <a:rect r="r" b="b" t="t" l="l"/>
              <a:pathLst>
                <a:path h="178502" w="178502">
                  <a:moveTo>
                    <a:pt x="0" y="0"/>
                  </a:moveTo>
                  <a:lnTo>
                    <a:pt x="178502" y="0"/>
                  </a:lnTo>
                  <a:lnTo>
                    <a:pt x="178502" y="178502"/>
                  </a:lnTo>
                  <a:lnTo>
                    <a:pt x="0" y="178502"/>
                  </a:lnTo>
                  <a:close/>
                </a:path>
              </a:pathLst>
            </a:custGeom>
            <a:gradFill rotWithShape="true">
              <a:gsLst>
                <a:gs pos="0">
                  <a:srgbClr val="45D0FC">
                    <a:alpha val="100000"/>
                  </a:srgbClr>
                </a:gs>
                <a:gs pos="100000">
                  <a:srgbClr val="085DA0">
                    <a:alpha val="100000"/>
                  </a:srgbClr>
                </a:gs>
              </a:gsLst>
              <a:lin ang="2700000"/>
            </a:gradFill>
          </p:spPr>
        </p:sp>
        <p:sp>
          <p:nvSpPr>
            <p:cNvPr name="TextBox 21" id="21"/>
            <p:cNvSpPr txBox="true"/>
            <p:nvPr/>
          </p:nvSpPr>
          <p:spPr>
            <a:xfrm>
              <a:off x="0" y="-38100"/>
              <a:ext cx="178502" cy="216602"/>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11929727" y="2554239"/>
            <a:ext cx="4206776" cy="1868805"/>
          </a:xfrm>
          <a:prstGeom prst="rect">
            <a:avLst/>
          </a:prstGeom>
        </p:spPr>
        <p:txBody>
          <a:bodyPr anchor="t" rtlCol="false" tIns="0" lIns="0" bIns="0" rIns="0">
            <a:spAutoFit/>
          </a:bodyPr>
          <a:lstStyle/>
          <a:p>
            <a:pPr algn="l">
              <a:lnSpc>
                <a:spcPts val="2520"/>
              </a:lnSpc>
              <a:spcBef>
                <a:spcPct val="0"/>
              </a:spcBef>
            </a:pPr>
            <a:r>
              <a:rPr lang="en-US" sz="1800">
                <a:solidFill>
                  <a:srgbClr val="1F2020"/>
                </a:solidFill>
                <a:latin typeface="Open Sans"/>
                <a:ea typeface="Open Sans"/>
                <a:cs typeface="Open Sans"/>
                <a:sym typeface="Open Sans"/>
              </a:rPr>
              <a:t>The method's effectiveness depends heavily on the accuracy of the noise model used during training. Additionally, the computational complexity of the overlapping technique may limit its scalability.</a:t>
            </a:r>
          </a:p>
        </p:txBody>
      </p:sp>
      <p:sp>
        <p:nvSpPr>
          <p:cNvPr name="TextBox 23" id="23"/>
          <p:cNvSpPr txBox="true"/>
          <p:nvPr/>
        </p:nvSpPr>
        <p:spPr>
          <a:xfrm rot="0">
            <a:off x="10640589" y="2238114"/>
            <a:ext cx="705677" cy="429694"/>
          </a:xfrm>
          <a:prstGeom prst="rect">
            <a:avLst/>
          </a:prstGeom>
        </p:spPr>
        <p:txBody>
          <a:bodyPr anchor="t" rtlCol="false" tIns="0" lIns="0" bIns="0" rIns="0">
            <a:spAutoFit/>
          </a:bodyPr>
          <a:lstStyle/>
          <a:p>
            <a:pPr algn="ctr">
              <a:lnSpc>
                <a:spcPts val="3584"/>
              </a:lnSpc>
              <a:spcBef>
                <a:spcPct val="0"/>
              </a:spcBef>
            </a:pPr>
            <a:r>
              <a:rPr lang="en-US" b="true" sz="2560">
                <a:solidFill>
                  <a:srgbClr val="FFFFFF"/>
                </a:solidFill>
                <a:latin typeface="Open Sans Bold"/>
                <a:ea typeface="Open Sans Bold"/>
                <a:cs typeface="Open Sans Bold"/>
                <a:sym typeface="Open Sans Bold"/>
              </a:rPr>
              <a:t>02</a:t>
            </a:r>
          </a:p>
        </p:txBody>
      </p:sp>
      <p:sp>
        <p:nvSpPr>
          <p:cNvPr name="TextBox 24" id="24"/>
          <p:cNvSpPr txBox="true"/>
          <p:nvPr/>
        </p:nvSpPr>
        <p:spPr>
          <a:xfrm rot="0">
            <a:off x="11929727" y="1956651"/>
            <a:ext cx="4362696" cy="339781"/>
          </a:xfrm>
          <a:prstGeom prst="rect">
            <a:avLst/>
          </a:prstGeom>
        </p:spPr>
        <p:txBody>
          <a:bodyPr anchor="t" rtlCol="false" tIns="0" lIns="0" bIns="0" rIns="0">
            <a:spAutoFit/>
          </a:bodyPr>
          <a:lstStyle/>
          <a:p>
            <a:pPr algn="l">
              <a:lnSpc>
                <a:spcPts val="2787"/>
              </a:lnSpc>
              <a:spcBef>
                <a:spcPct val="0"/>
              </a:spcBef>
            </a:pPr>
            <a:r>
              <a:rPr lang="en-US" b="true" sz="1991">
                <a:solidFill>
                  <a:srgbClr val="02CDFF"/>
                </a:solidFill>
                <a:latin typeface="Open Sans Bold"/>
                <a:ea typeface="Open Sans Bold"/>
                <a:cs typeface="Open Sans Bold"/>
                <a:sym typeface="Open Sans Bold"/>
              </a:rPr>
              <a:t>Limitations</a:t>
            </a:r>
          </a:p>
        </p:txBody>
      </p:sp>
      <p:grpSp>
        <p:nvGrpSpPr>
          <p:cNvPr name="Group 25" id="25"/>
          <p:cNvGrpSpPr/>
          <p:nvPr/>
        </p:nvGrpSpPr>
        <p:grpSpPr>
          <a:xfrm rot="0">
            <a:off x="1831057" y="6255607"/>
            <a:ext cx="991351" cy="991351"/>
            <a:chOff x="0" y="0"/>
            <a:chExt cx="178502" cy="178502"/>
          </a:xfrm>
        </p:grpSpPr>
        <p:sp>
          <p:nvSpPr>
            <p:cNvPr name="Freeform 26" id="26"/>
            <p:cNvSpPr/>
            <p:nvPr/>
          </p:nvSpPr>
          <p:spPr>
            <a:xfrm flipH="false" flipV="false" rot="0">
              <a:off x="0" y="0"/>
              <a:ext cx="178502" cy="178502"/>
            </a:xfrm>
            <a:custGeom>
              <a:avLst/>
              <a:gdLst/>
              <a:ahLst/>
              <a:cxnLst/>
              <a:rect r="r" b="b" t="t" l="l"/>
              <a:pathLst>
                <a:path h="178502" w="178502">
                  <a:moveTo>
                    <a:pt x="0" y="0"/>
                  </a:moveTo>
                  <a:lnTo>
                    <a:pt x="178502" y="0"/>
                  </a:lnTo>
                  <a:lnTo>
                    <a:pt x="178502" y="178502"/>
                  </a:lnTo>
                  <a:lnTo>
                    <a:pt x="0" y="178502"/>
                  </a:lnTo>
                  <a:close/>
                </a:path>
              </a:pathLst>
            </a:custGeom>
            <a:gradFill rotWithShape="true">
              <a:gsLst>
                <a:gs pos="0">
                  <a:srgbClr val="45D0FC">
                    <a:alpha val="100000"/>
                  </a:srgbClr>
                </a:gs>
                <a:gs pos="100000">
                  <a:srgbClr val="085DA0">
                    <a:alpha val="100000"/>
                  </a:srgbClr>
                </a:gs>
              </a:gsLst>
              <a:lin ang="2700000"/>
            </a:gradFill>
          </p:spPr>
        </p:sp>
        <p:sp>
          <p:nvSpPr>
            <p:cNvPr name="TextBox 27" id="27"/>
            <p:cNvSpPr txBox="true"/>
            <p:nvPr/>
          </p:nvSpPr>
          <p:spPr>
            <a:xfrm>
              <a:off x="0" y="-38100"/>
              <a:ext cx="178502" cy="216602"/>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3289553" y="6831751"/>
            <a:ext cx="4325929" cy="1554480"/>
          </a:xfrm>
          <a:prstGeom prst="rect">
            <a:avLst/>
          </a:prstGeom>
        </p:spPr>
        <p:txBody>
          <a:bodyPr anchor="t" rtlCol="false" tIns="0" lIns="0" bIns="0" rIns="0">
            <a:spAutoFit/>
          </a:bodyPr>
          <a:lstStyle/>
          <a:p>
            <a:pPr algn="l">
              <a:lnSpc>
                <a:spcPts val="2520"/>
              </a:lnSpc>
              <a:spcBef>
                <a:spcPct val="0"/>
              </a:spcBef>
            </a:pPr>
            <a:r>
              <a:rPr lang="en-US" sz="1800">
                <a:solidFill>
                  <a:srgbClr val="1F2020"/>
                </a:solidFill>
                <a:latin typeface="Open Sans"/>
                <a:ea typeface="Open Sans"/>
                <a:cs typeface="Open Sans"/>
                <a:sym typeface="Open Sans"/>
              </a:rPr>
              <a:t>To improve Noisier2Noise, future research could explore adaptive noise modeling, more efficient processing techniques, and enhanced generalization to diverse noise types.</a:t>
            </a:r>
          </a:p>
        </p:txBody>
      </p:sp>
      <p:sp>
        <p:nvSpPr>
          <p:cNvPr name="TextBox 29" id="29"/>
          <p:cNvSpPr txBox="true"/>
          <p:nvPr/>
        </p:nvSpPr>
        <p:spPr>
          <a:xfrm rot="0">
            <a:off x="1963900" y="6507212"/>
            <a:ext cx="725664" cy="440516"/>
          </a:xfrm>
          <a:prstGeom prst="rect">
            <a:avLst/>
          </a:prstGeom>
        </p:spPr>
        <p:txBody>
          <a:bodyPr anchor="t" rtlCol="false" tIns="0" lIns="0" bIns="0" rIns="0">
            <a:spAutoFit/>
          </a:bodyPr>
          <a:lstStyle/>
          <a:p>
            <a:pPr algn="ctr">
              <a:lnSpc>
                <a:spcPts val="3686"/>
              </a:lnSpc>
              <a:spcBef>
                <a:spcPct val="0"/>
              </a:spcBef>
            </a:pPr>
            <a:r>
              <a:rPr lang="en-US" b="true" sz="2632">
                <a:solidFill>
                  <a:srgbClr val="FFFFFF"/>
                </a:solidFill>
                <a:latin typeface="Open Sans Bold"/>
                <a:ea typeface="Open Sans Bold"/>
                <a:cs typeface="Open Sans Bold"/>
                <a:sym typeface="Open Sans Bold"/>
              </a:rPr>
              <a:t>03</a:t>
            </a:r>
          </a:p>
        </p:txBody>
      </p:sp>
      <p:sp>
        <p:nvSpPr>
          <p:cNvPr name="TextBox 30" id="30"/>
          <p:cNvSpPr txBox="true"/>
          <p:nvPr/>
        </p:nvSpPr>
        <p:spPr>
          <a:xfrm rot="0">
            <a:off x="3289553" y="6207982"/>
            <a:ext cx="4913508" cy="357850"/>
          </a:xfrm>
          <a:prstGeom prst="rect">
            <a:avLst/>
          </a:prstGeom>
        </p:spPr>
        <p:txBody>
          <a:bodyPr anchor="t" rtlCol="false" tIns="0" lIns="0" bIns="0" rIns="0">
            <a:spAutoFit/>
          </a:bodyPr>
          <a:lstStyle/>
          <a:p>
            <a:pPr algn="l">
              <a:lnSpc>
                <a:spcPts val="2866"/>
              </a:lnSpc>
              <a:spcBef>
                <a:spcPct val="0"/>
              </a:spcBef>
            </a:pPr>
            <a:r>
              <a:rPr lang="en-US" b="true" sz="2047">
                <a:solidFill>
                  <a:srgbClr val="02CDFF"/>
                </a:solidFill>
                <a:latin typeface="Open Sans Bold"/>
                <a:ea typeface="Open Sans Bold"/>
                <a:cs typeface="Open Sans Bold"/>
                <a:sym typeface="Open Sans Bold"/>
              </a:rPr>
              <a:t>Future Work</a:t>
            </a:r>
          </a:p>
        </p:txBody>
      </p:sp>
      <p:grpSp>
        <p:nvGrpSpPr>
          <p:cNvPr name="Group 31" id="31"/>
          <p:cNvGrpSpPr/>
          <p:nvPr/>
        </p:nvGrpSpPr>
        <p:grpSpPr>
          <a:xfrm rot="0">
            <a:off x="10511404" y="6255607"/>
            <a:ext cx="964045" cy="964045"/>
            <a:chOff x="0" y="0"/>
            <a:chExt cx="178502" cy="178502"/>
          </a:xfrm>
        </p:grpSpPr>
        <p:sp>
          <p:nvSpPr>
            <p:cNvPr name="Freeform 32" id="32"/>
            <p:cNvSpPr/>
            <p:nvPr/>
          </p:nvSpPr>
          <p:spPr>
            <a:xfrm flipH="false" flipV="false" rot="0">
              <a:off x="0" y="0"/>
              <a:ext cx="178502" cy="178502"/>
            </a:xfrm>
            <a:custGeom>
              <a:avLst/>
              <a:gdLst/>
              <a:ahLst/>
              <a:cxnLst/>
              <a:rect r="r" b="b" t="t" l="l"/>
              <a:pathLst>
                <a:path h="178502" w="178502">
                  <a:moveTo>
                    <a:pt x="0" y="0"/>
                  </a:moveTo>
                  <a:lnTo>
                    <a:pt x="178502" y="0"/>
                  </a:lnTo>
                  <a:lnTo>
                    <a:pt x="178502" y="178502"/>
                  </a:lnTo>
                  <a:lnTo>
                    <a:pt x="0" y="178502"/>
                  </a:lnTo>
                  <a:close/>
                </a:path>
              </a:pathLst>
            </a:custGeom>
            <a:gradFill rotWithShape="true">
              <a:gsLst>
                <a:gs pos="0">
                  <a:srgbClr val="45D0FC">
                    <a:alpha val="100000"/>
                  </a:srgbClr>
                </a:gs>
                <a:gs pos="100000">
                  <a:srgbClr val="085DA0">
                    <a:alpha val="100000"/>
                  </a:srgbClr>
                </a:gs>
              </a:gsLst>
              <a:lin ang="2700000"/>
            </a:gradFill>
          </p:spPr>
        </p:sp>
        <p:sp>
          <p:nvSpPr>
            <p:cNvPr name="TextBox 33" id="33"/>
            <p:cNvSpPr txBox="true"/>
            <p:nvPr/>
          </p:nvSpPr>
          <p:spPr>
            <a:xfrm>
              <a:off x="0" y="-38100"/>
              <a:ext cx="178502" cy="216602"/>
            </a:xfrm>
            <a:prstGeom prst="rect">
              <a:avLst/>
            </a:prstGeom>
          </p:spPr>
          <p:txBody>
            <a:bodyPr anchor="ctr" rtlCol="false" tIns="50800" lIns="50800" bIns="50800" rIns="50800"/>
            <a:lstStyle/>
            <a:p>
              <a:pPr algn="ctr">
                <a:lnSpc>
                  <a:spcPts val="2659"/>
                </a:lnSpc>
              </a:pPr>
            </a:p>
          </p:txBody>
        </p:sp>
      </p:grpSp>
      <p:sp>
        <p:nvSpPr>
          <p:cNvPr name="TextBox 34" id="34"/>
          <p:cNvSpPr txBox="true"/>
          <p:nvPr/>
        </p:nvSpPr>
        <p:spPr>
          <a:xfrm rot="0">
            <a:off x="11929727" y="6815095"/>
            <a:ext cx="4206776" cy="2497455"/>
          </a:xfrm>
          <a:prstGeom prst="rect">
            <a:avLst/>
          </a:prstGeom>
        </p:spPr>
        <p:txBody>
          <a:bodyPr anchor="t" rtlCol="false" tIns="0" lIns="0" bIns="0" rIns="0">
            <a:spAutoFit/>
          </a:bodyPr>
          <a:lstStyle/>
          <a:p>
            <a:pPr algn="l">
              <a:lnSpc>
                <a:spcPts val="2520"/>
              </a:lnSpc>
              <a:spcBef>
                <a:spcPct val="0"/>
              </a:spcBef>
            </a:pPr>
            <a:r>
              <a:rPr lang="en-US" sz="1800">
                <a:solidFill>
                  <a:srgbClr val="1F2020"/>
                </a:solidFill>
                <a:latin typeface="Open Sans"/>
                <a:ea typeface="Open Sans"/>
                <a:cs typeface="Open Sans"/>
                <a:sym typeface="Open Sans"/>
              </a:rPr>
              <a:t>Noisier2Noise represents a significant advancement in image denoising, particularly in situations where clean data is unavailable. While there are challenges to address, such as noise model dependency and computational efficiency, the method shows great promise for practical applications.</a:t>
            </a:r>
          </a:p>
        </p:txBody>
      </p:sp>
      <p:sp>
        <p:nvSpPr>
          <p:cNvPr name="TextBox 35" id="35"/>
          <p:cNvSpPr txBox="true"/>
          <p:nvPr/>
        </p:nvSpPr>
        <p:spPr>
          <a:xfrm rot="0">
            <a:off x="10640589" y="6498970"/>
            <a:ext cx="705677" cy="429694"/>
          </a:xfrm>
          <a:prstGeom prst="rect">
            <a:avLst/>
          </a:prstGeom>
        </p:spPr>
        <p:txBody>
          <a:bodyPr anchor="t" rtlCol="false" tIns="0" lIns="0" bIns="0" rIns="0">
            <a:spAutoFit/>
          </a:bodyPr>
          <a:lstStyle/>
          <a:p>
            <a:pPr algn="ctr">
              <a:lnSpc>
                <a:spcPts val="3584"/>
              </a:lnSpc>
              <a:spcBef>
                <a:spcPct val="0"/>
              </a:spcBef>
            </a:pPr>
            <a:r>
              <a:rPr lang="en-US" b="true" sz="2560">
                <a:solidFill>
                  <a:srgbClr val="FFFFFF"/>
                </a:solidFill>
                <a:latin typeface="Open Sans Bold"/>
                <a:ea typeface="Open Sans Bold"/>
                <a:cs typeface="Open Sans Bold"/>
                <a:sym typeface="Open Sans Bold"/>
              </a:rPr>
              <a:t>02</a:t>
            </a:r>
          </a:p>
        </p:txBody>
      </p:sp>
      <p:sp>
        <p:nvSpPr>
          <p:cNvPr name="TextBox 36" id="36"/>
          <p:cNvSpPr txBox="true"/>
          <p:nvPr/>
        </p:nvSpPr>
        <p:spPr>
          <a:xfrm rot="0">
            <a:off x="11929727" y="6217507"/>
            <a:ext cx="4362696" cy="339781"/>
          </a:xfrm>
          <a:prstGeom prst="rect">
            <a:avLst/>
          </a:prstGeom>
        </p:spPr>
        <p:txBody>
          <a:bodyPr anchor="t" rtlCol="false" tIns="0" lIns="0" bIns="0" rIns="0">
            <a:spAutoFit/>
          </a:bodyPr>
          <a:lstStyle/>
          <a:p>
            <a:pPr algn="l">
              <a:lnSpc>
                <a:spcPts val="2787"/>
              </a:lnSpc>
              <a:spcBef>
                <a:spcPct val="0"/>
              </a:spcBef>
            </a:pPr>
            <a:r>
              <a:rPr lang="en-US" b="true" sz="1991">
                <a:solidFill>
                  <a:srgbClr val="02CDFF"/>
                </a:solidFill>
                <a:latin typeface="Open Sans Bold"/>
                <a:ea typeface="Open Sans Bold"/>
                <a:cs typeface="Open Sans Bold"/>
                <a:sym typeface="Open Sans Bold"/>
              </a:rPr>
              <a:t>Final Thoughts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DAGPouLmwHo</dc:identifier>
  <dcterms:modified xsi:type="dcterms:W3CDTF">2011-08-01T06:04:30Z</dcterms:modified>
  <cp:revision>1</cp:revision>
  <dc:title>Noisier2Noise</dc:title>
</cp:coreProperties>
</file>