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4630400" cy="8229600"/>
  <p:notesSz cx="8229600" cy="14630400"/>
  <p:embeddedFontLst>
    <p:embeddedFont>
      <p:font typeface="Corben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17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anivgg/ExplainM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56693" y="136859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ExplainMed: Medical Text Simplification Using NLP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1156693" y="3797443"/>
            <a:ext cx="7703439" cy="1192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Bridging the gap between complex medical terminology and patient comprehension through advanced natural language processing.</a:t>
            </a:r>
            <a:endParaRPr lang="en-US" sz="2400" dirty="0">
              <a:latin typeface="Corben" panose="020B060402020202020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3022F-E3F3-4EF3-7DE0-CE681C44A598}"/>
              </a:ext>
            </a:extLst>
          </p:cNvPr>
          <p:cNvSpPr txBox="1"/>
          <p:nvPr/>
        </p:nvSpPr>
        <p:spPr>
          <a:xfrm>
            <a:off x="975241" y="5319491"/>
            <a:ext cx="7315200" cy="155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Team members: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Yaniv Grosberg , ID- 315638221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Netanel Ohev Shalom ID-208686832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Aviel Shmuel, ID- 206647968</a:t>
            </a:r>
            <a:endParaRPr lang="en-US" sz="1600" dirty="0">
              <a:latin typeface="Corben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13045-A01D-F82F-67A6-99F99462E4CF}"/>
              </a:ext>
            </a:extLst>
          </p:cNvPr>
          <p:cNvSpPr txBox="1"/>
          <p:nvPr/>
        </p:nvSpPr>
        <p:spPr>
          <a:xfrm>
            <a:off x="793790" y="6988482"/>
            <a:ext cx="7315200" cy="43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GitHub Repository: </a:t>
            </a:r>
            <a:r>
              <a:rPr lang="en-US" sz="16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  <a:hlinkClick r:id="rId4"/>
              </a:rPr>
              <a:t>https://github.com/Yanivgg/ExplainMed</a:t>
            </a:r>
            <a:endParaRPr lang="en-US" sz="1600" dirty="0">
              <a:solidFill>
                <a:srgbClr val="404155"/>
              </a:solidFill>
              <a:latin typeface="Corben" panose="020B0604020202020204" charset="0"/>
              <a:ea typeface="Nobile" pitchFamily="34" charset="-122"/>
              <a:cs typeface="Nobile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56136" y="1024711"/>
            <a:ext cx="69181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n" pitchFamily="34" charset="0"/>
                <a:ea typeface="Corben" pitchFamily="34" charset="-122"/>
                <a:cs typeface="Corben" pitchFamily="34" charset="-120"/>
              </a:rPr>
              <a:t>Problem &amp; Data Overview</a:t>
            </a:r>
            <a:endParaRPr lang="en-US" sz="44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1"/>
          <p:cNvSpPr/>
          <p:nvPr/>
        </p:nvSpPr>
        <p:spPr>
          <a:xfrm>
            <a:off x="1554635" y="2741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The Challenge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264679" y="3480911"/>
            <a:ext cx="4949900" cy="14769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Medical documents</a:t>
            </a:r>
            <a:r>
              <a:rPr lang="he-IL" sz="175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75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and articles contain complex terminology that patients and non-experts</a:t>
            </a:r>
            <a:r>
              <a:rPr lang="he-IL" sz="175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75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readers struggle to understand.</a:t>
            </a:r>
            <a:endParaRPr lang="en-US" sz="1750" dirty="0">
              <a:latin typeface="Corben" panose="020B060402020202020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339619" y="5427262"/>
            <a:ext cx="420123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Our NLP solution extracts medical terms, classifies them, and generates simple explanations.</a:t>
            </a:r>
          </a:p>
          <a:p>
            <a:pPr>
              <a:lnSpc>
                <a:spcPts val="2850"/>
              </a:lnSpc>
            </a:pPr>
            <a:endParaRPr lang="en-US" sz="1750" dirty="0">
              <a:latin typeface="Corben" panose="020B06040202020202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772419" y="27146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defRPr sz="2000"/>
            </a:pPr>
            <a:r>
              <a:rPr lang="en-US" sz="2800" dirty="0">
                <a:latin typeface="Corben" panose="020B0604020202020204" charset="0"/>
              </a:rPr>
              <a:t>Data Sources</a:t>
            </a:r>
          </a:p>
        </p:txBody>
      </p:sp>
      <p:sp>
        <p:nvSpPr>
          <p:cNvPr id="9" name="Text 7"/>
          <p:cNvSpPr/>
          <p:nvPr/>
        </p:nvSpPr>
        <p:spPr>
          <a:xfrm>
            <a:off x="5261192" y="6053387"/>
            <a:ext cx="4108013" cy="10156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LLM-generated synthetic explanations</a:t>
            </a:r>
            <a:endParaRPr lang="en-US" sz="1750" dirty="0">
              <a:latin typeface="Corben" panose="020B060402020202020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10268026" y="27656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Expected Output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9872066" y="360776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JSON/EXCEL format with extracted term, classification type, and simplified explanation.</a:t>
            </a:r>
            <a:endParaRPr lang="en-US" sz="1750" dirty="0">
              <a:latin typeface="Corben" panose="020B0604020202020204" charset="0"/>
            </a:endParaRPr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7A555E39-EFDD-B8C8-19EE-A41B0191C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779" y="5043248"/>
            <a:ext cx="4427622" cy="318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36C552-3351-11ED-B829-38D3720568BE}"/>
              </a:ext>
            </a:extLst>
          </p:cNvPr>
          <p:cNvSpPr txBox="1"/>
          <p:nvPr/>
        </p:nvSpPr>
        <p:spPr>
          <a:xfrm>
            <a:off x="5214578" y="4779139"/>
            <a:ext cx="4571413" cy="118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GB" sz="18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Medical ontologies: UMLS, SNOMED, Medline for grounding explanations.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F08E8-967B-6A8B-2D30-13F7976F1B23}"/>
              </a:ext>
            </a:extLst>
          </p:cNvPr>
          <p:cNvSpPr txBox="1"/>
          <p:nvPr/>
        </p:nvSpPr>
        <p:spPr>
          <a:xfrm>
            <a:off x="5130673" y="3443614"/>
            <a:ext cx="4571413" cy="118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GB" sz="18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Annotated corpora: CLEF eHealth, PubMed abstracts, Kaggle NER datasets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4954F-06B8-3806-FCAC-8D02C9ABDC50}"/>
              </a:ext>
            </a:extLst>
          </p:cNvPr>
          <p:cNvSpPr txBox="1"/>
          <p:nvPr/>
        </p:nvSpPr>
        <p:spPr>
          <a:xfrm>
            <a:off x="4613096" y="606915"/>
            <a:ext cx="4335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n" panose="020B0604020202020204" charset="0"/>
              </a:rPr>
              <a:t>System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758D14-6A3F-0EF3-F4E0-47C60B9DF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76" y="1582220"/>
            <a:ext cx="14928351" cy="95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1.Input (Medical sentence):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"The patient presented elevated troponin levels indicating myocardial damage."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n" panose="020B060402020202020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E73E04-A75B-9F24-133E-22F4EA2A6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75" y="2403534"/>
            <a:ext cx="1492835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 Output (JSON format):</a:t>
            </a:r>
            <a:endParaRPr lang="en-US" altLang="en-US" dirty="0">
              <a:latin typeface="Corbe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  "term": "Troponin",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  "type": "Biomarker",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  "explanation": "A protein found in the heart muscle, often used to detect heart attacks."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n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E061B-2463-9B01-3530-B2752A848454}"/>
              </a:ext>
            </a:extLst>
          </p:cNvPr>
          <p:cNvSpPr txBox="1"/>
          <p:nvPr/>
        </p:nvSpPr>
        <p:spPr>
          <a:xfrm>
            <a:off x="287674" y="4555002"/>
            <a:ext cx="795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2.Input (Medical sentence):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"The doctor prescribed metformin to manage the patient's type 2 diabetes."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n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1B251-83CC-3DDB-1B42-B102D78B42AD}"/>
              </a:ext>
            </a:extLst>
          </p:cNvPr>
          <p:cNvSpPr txBox="1"/>
          <p:nvPr/>
        </p:nvSpPr>
        <p:spPr>
          <a:xfrm>
            <a:off x="287674" y="5474836"/>
            <a:ext cx="76080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 Output (JSON format):</a:t>
            </a:r>
            <a:endParaRPr lang="en-US" altLang="en-US" dirty="0">
              <a:latin typeface="Corben" panose="020B0604020202020204" charset="0"/>
            </a:endParaRPr>
          </a:p>
          <a:p>
            <a:r>
              <a:rPr lang="en-US" dirty="0">
                <a:latin typeface="Corben" panose="020B0604020202020204" charset="0"/>
              </a:rPr>
              <a:t>{</a:t>
            </a:r>
          </a:p>
          <a:p>
            <a:r>
              <a:rPr lang="en-US" dirty="0">
                <a:latin typeface="Corben" panose="020B0604020202020204" charset="0"/>
              </a:rPr>
              <a:t>  "term": "Metformin",</a:t>
            </a:r>
          </a:p>
          <a:p>
            <a:r>
              <a:rPr lang="en-US" dirty="0">
                <a:latin typeface="Corben" panose="020B0604020202020204" charset="0"/>
              </a:rPr>
              <a:t>  "type": "Drug",</a:t>
            </a:r>
          </a:p>
          <a:p>
            <a:r>
              <a:rPr lang="en-US" dirty="0">
                <a:latin typeface="Corben" panose="020B0604020202020204" charset="0"/>
              </a:rPr>
              <a:t>  "explanation": "An oral medication used to lower blood sugar levels in people with type 2 diabetes."</a:t>
            </a:r>
          </a:p>
          <a:p>
            <a:r>
              <a:rPr lang="en-US" dirty="0">
                <a:latin typeface="Corben" panose="020B0604020202020204" charset="0"/>
              </a:rPr>
              <a:t>}</a:t>
            </a:r>
          </a:p>
        </p:txBody>
      </p:sp>
      <p:pic>
        <p:nvPicPr>
          <p:cNvPr id="14" name="Picture 13" descr="A diagram of a key terms&#10;&#10;AI-generated content may be incorrect.">
            <a:extLst>
              <a:ext uri="{FF2B5EF4-FFF2-40B4-BE49-F238E27FC236}">
                <a16:creationId xmlns:a16="http://schemas.microsoft.com/office/drawing/2014/main" id="{A5D11DFF-5853-FCF3-CF43-A2217C29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835" y="84519"/>
            <a:ext cx="4068566" cy="80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316" y="-96253"/>
            <a:ext cx="4223084" cy="82301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992723" y="463308"/>
            <a:ext cx="5872639" cy="672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1B1B27"/>
                </a:solidFill>
                <a:latin typeface="Corben" panose="020B0604020202020204" charset="0"/>
                <a:ea typeface="Corben" pitchFamily="34" charset="-122"/>
                <a:cs typeface="Corben" pitchFamily="34" charset="-120"/>
              </a:rPr>
              <a:t>Evaluation</a:t>
            </a:r>
            <a:endParaRPr lang="en-US" sz="4200" dirty="0">
              <a:latin typeface="Corben" panose="020B060402020202020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85706" y="1402124"/>
            <a:ext cx="2832410" cy="358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600" dirty="0">
                <a:latin typeface="Corben" panose="020B0604020202020204" charset="0"/>
              </a:rPr>
              <a:t>Metrics</a:t>
            </a:r>
          </a:p>
        </p:txBody>
      </p:sp>
      <p:sp>
        <p:nvSpPr>
          <p:cNvPr id="6" name="Text 3"/>
          <p:cNvSpPr/>
          <p:nvPr/>
        </p:nvSpPr>
        <p:spPr>
          <a:xfrm>
            <a:off x="1218041" y="2283089"/>
            <a:ext cx="3774682" cy="11906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defRPr sz="2000"/>
            </a:pPr>
            <a:r>
              <a:rPr lang="en-GB" sz="1800" dirty="0">
                <a:latin typeface="Corben" panose="020B0604020202020204" charset="0"/>
              </a:rPr>
              <a:t>• NER: Precision, Recall, F1 for term extraction.</a:t>
            </a:r>
          </a:p>
          <a:p>
            <a:pPr>
              <a:defRPr sz="2000"/>
            </a:pPr>
            <a:r>
              <a:rPr lang="en-GB" sz="1800" dirty="0">
                <a:latin typeface="Corben" panose="020B0604020202020204" charset="0"/>
              </a:rPr>
              <a:t>• Explanation: ROUGE score, human clarity assessment.</a:t>
            </a:r>
          </a:p>
        </p:txBody>
      </p:sp>
      <p:sp>
        <p:nvSpPr>
          <p:cNvPr id="7" name="Text 4"/>
          <p:cNvSpPr/>
          <p:nvPr/>
        </p:nvSpPr>
        <p:spPr>
          <a:xfrm>
            <a:off x="403897" y="3632319"/>
            <a:ext cx="3396028" cy="1002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600" dirty="0">
                <a:latin typeface="Corben" panose="020B0604020202020204" charset="0"/>
              </a:rPr>
              <a:t>Baseline</a:t>
            </a:r>
          </a:p>
        </p:txBody>
      </p:sp>
      <p:sp>
        <p:nvSpPr>
          <p:cNvPr id="9" name="Text 6"/>
          <p:cNvSpPr/>
          <p:nvPr/>
        </p:nvSpPr>
        <p:spPr>
          <a:xfrm>
            <a:off x="1218041" y="4412361"/>
            <a:ext cx="3774682" cy="835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  <a:defRPr sz="2000"/>
            </a:pPr>
            <a:r>
              <a:rPr lang="en-GB" sz="1800" dirty="0" err="1">
                <a:latin typeface="Corben" panose="020B0604020202020204" charset="0"/>
              </a:rPr>
              <a:t>spaCy</a:t>
            </a:r>
            <a:r>
              <a:rPr lang="en-GB" sz="1800" dirty="0">
                <a:latin typeface="Corben" panose="020B0604020202020204" charset="0"/>
              </a:rPr>
              <a:t> NER + dictionary-based explanation lookup.</a:t>
            </a:r>
          </a:p>
          <a:p>
            <a:pPr marL="285750" indent="-285750">
              <a:buFont typeface="Arial" panose="020B0604020202020204" pitchFamily="34" charset="0"/>
              <a:buChar char="•"/>
              <a:defRPr sz="2000"/>
            </a:pPr>
            <a:endParaRPr lang="en-GB" sz="1800" dirty="0">
              <a:latin typeface="Corben" panose="020B060402020202020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69721" y="5295518"/>
            <a:ext cx="3864379" cy="732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600" dirty="0">
                <a:latin typeface="Corben" panose="020B0604020202020204" charset="0"/>
              </a:rPr>
              <a:t>Novelty</a:t>
            </a:r>
          </a:p>
        </p:txBody>
      </p:sp>
      <p:sp>
        <p:nvSpPr>
          <p:cNvPr id="13" name="Text 10"/>
          <p:cNvSpPr/>
          <p:nvPr/>
        </p:nvSpPr>
        <p:spPr>
          <a:xfrm>
            <a:off x="1218041" y="6186947"/>
            <a:ext cx="7844877" cy="1144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defRPr sz="2000"/>
            </a:pPr>
            <a:r>
              <a:rPr lang="en-US" sz="1800" dirty="0">
                <a:latin typeface="Corben" panose="020B0604020202020204" charset="0"/>
              </a:rPr>
              <a:t>• Combines structured entity extraction with layman explanation.</a:t>
            </a:r>
          </a:p>
          <a:p>
            <a:pPr>
              <a:defRPr sz="2000"/>
            </a:pPr>
            <a:r>
              <a:rPr lang="en-US" sz="1800" dirty="0">
                <a:latin typeface="Corben" panose="020B0604020202020204" charset="0"/>
              </a:rPr>
              <a:t>• JSON format output suitable for apps or patient portals.</a:t>
            </a:r>
          </a:p>
          <a:p>
            <a:pPr>
              <a:defRPr sz="2000"/>
            </a:pPr>
            <a:r>
              <a:rPr lang="en-US" sz="1800" dirty="0">
                <a:latin typeface="Corben" panose="020B0604020202020204" charset="0"/>
              </a:rPr>
              <a:t>• Focus on making scientific/clinical documents accessible to non-experts.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328</Words>
  <Application>Microsoft Office PowerPoint</Application>
  <PresentationFormat>Custom</PresentationFormat>
  <Paragraphs>47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Corben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Yaniv Grosberg</cp:lastModifiedBy>
  <cp:revision>6</cp:revision>
  <dcterms:created xsi:type="dcterms:W3CDTF">2025-03-31T18:51:08Z</dcterms:created>
  <dcterms:modified xsi:type="dcterms:W3CDTF">2025-04-01T13:07:48Z</dcterms:modified>
</cp:coreProperties>
</file>