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046" r:id="rId2"/>
    <p:sldId id="2067" r:id="rId3"/>
    <p:sldId id="2062" r:id="rId4"/>
    <p:sldId id="2063" r:id="rId5"/>
    <p:sldId id="2065" r:id="rId6"/>
    <p:sldId id="2083" r:id="rId7"/>
    <p:sldId id="2084" r:id="rId8"/>
    <p:sldId id="2077" r:id="rId9"/>
    <p:sldId id="2085" r:id="rId10"/>
    <p:sldId id="2079" r:id="rId11"/>
    <p:sldId id="2086" r:id="rId12"/>
    <p:sldId id="208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8BCD"/>
    <a:srgbClr val="4AEDDE"/>
    <a:srgbClr val="000000"/>
    <a:srgbClr val="3B1F4D"/>
    <a:srgbClr val="00B8DB"/>
    <a:srgbClr val="EC72A5"/>
    <a:srgbClr val="2D1E42"/>
    <a:srgbClr val="583F52"/>
    <a:srgbClr val="FA5C79"/>
    <a:srgbClr val="F6DC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4" autoAdjust="0"/>
    <p:restoredTop sz="96202" autoAdjust="0"/>
  </p:normalViewPr>
  <p:slideViewPr>
    <p:cSldViewPr snapToGrid="0" snapToObjects="1">
      <p:cViewPr varScale="1">
        <p:scale>
          <a:sx n="58" d="100"/>
          <a:sy n="58" d="100"/>
        </p:scale>
        <p:origin x="-180" y="-90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991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714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4126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499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3491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6524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19075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746179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6567953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FAACF1-042F-4DB4-A28C-8E2F625D3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404"/>
          <a:stretch/>
        </p:blipFill>
        <p:spPr>
          <a:xfrm>
            <a:off x="8973846" y="3467598"/>
            <a:ext cx="7038091" cy="42138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5E758BF-C369-406C-92FA-C978C9ADED74}"/>
              </a:ext>
            </a:extLst>
          </p:cNvPr>
          <p:cNvSpPr txBox="1"/>
          <p:nvPr/>
        </p:nvSpPr>
        <p:spPr>
          <a:xfrm>
            <a:off x="6204235" y="8742989"/>
            <a:ext cx="122667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solidFill>
                  <a:srgbClr val="1B8BCD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מערכת לניהול פעילויות חברתיות</a:t>
            </a:r>
            <a:endParaRPr lang="he-IL" sz="8800" b="1" dirty="0">
              <a:solidFill>
                <a:srgbClr val="1B8BC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0058400" y="619380"/>
            <a:ext cx="13414227" cy="10905711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D47F406-F95A-4D0D-BB2F-D932E8F01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" r="4297"/>
          <a:stretch/>
        </p:blipFill>
        <p:spPr>
          <a:xfrm>
            <a:off x="10664396" y="1188324"/>
            <a:ext cx="12226810" cy="7122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B745CF-7896-4280-82A0-BC301D54551A}"/>
              </a:ext>
            </a:extLst>
          </p:cNvPr>
          <p:cNvSpPr txBox="1"/>
          <p:nvPr/>
        </p:nvSpPr>
        <p:spPr>
          <a:xfrm>
            <a:off x="0" y="3489697"/>
            <a:ext cx="9460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תצוגה קלה </a:t>
            </a:r>
          </a:p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של כל הפעילויות</a:t>
            </a:r>
          </a:p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למנהלים</a:t>
            </a:r>
            <a:endParaRPr lang="he-IL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90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5835" y="433724"/>
            <a:ext cx="13414227" cy="10905711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Nunito Light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B745CF-7896-4280-82A0-BC301D54551A}"/>
              </a:ext>
            </a:extLst>
          </p:cNvPr>
          <p:cNvSpPr txBox="1"/>
          <p:nvPr/>
        </p:nvSpPr>
        <p:spPr>
          <a:xfrm>
            <a:off x="14232155" y="2190949"/>
            <a:ext cx="9460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דאשבורד</a:t>
            </a:r>
            <a:endParaRPr lang="en-US" sz="88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המציג בצורה ויזואלית</a:t>
            </a:r>
          </a:p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את נתוני המערכת </a:t>
            </a:r>
          </a:p>
        </p:txBody>
      </p:sp>
      <p:pic>
        <p:nvPicPr>
          <p:cNvPr id="21" name="תמונה 29">
            <a:extLst>
              <a:ext uri="{FF2B5EF4-FFF2-40B4-BE49-F238E27FC236}">
                <a16:creationId xmlns:a16="http://schemas.microsoft.com/office/drawing/2014/main" xmlns="" id="{E750F9F4-BAC5-46C0-A99B-9A1FF3BCA994}"/>
              </a:ext>
            </a:extLst>
          </p:cNvPr>
          <p:cNvPicPr/>
          <p:nvPr/>
        </p:nvPicPr>
        <p:blipFill rotWithShape="1">
          <a:blip r:embed="rId2" cstate="print"/>
          <a:srcRect l="20492" t="15105" b="6792"/>
          <a:stretch/>
        </p:blipFill>
        <p:spPr bwMode="auto">
          <a:xfrm>
            <a:off x="868358" y="1080524"/>
            <a:ext cx="12251384" cy="69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7815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11788" y="5081451"/>
            <a:ext cx="9102596" cy="2821285"/>
          </a:xfrm>
          <a:prstGeom prst="rect">
            <a:avLst/>
          </a:prstGeom>
          <a:noFill/>
        </p:spPr>
        <p:txBody>
          <a:bodyPr wrap="square" tIns="1097280" rtlCol="0">
            <a:spAutoFit/>
          </a:bodyPr>
          <a:lstStyle/>
          <a:p>
            <a:pPr algn="ctr" rtl="1">
              <a:lnSpc>
                <a:spcPts val="13000"/>
              </a:lnSpc>
            </a:pPr>
            <a:r>
              <a:rPr lang="he-IL" sz="19600" b="1" spc="300" dirty="0">
                <a:solidFill>
                  <a:srgbClr val="1B8BCD"/>
                </a:solidFill>
                <a:latin typeface="Nunito" charset="0"/>
                <a:ea typeface="Nunito" charset="0"/>
                <a:cs typeface="Nunito" charset="0"/>
              </a:rPr>
              <a:t>תודה </a:t>
            </a:r>
            <a:r>
              <a:rPr lang="en-US" sz="19600" b="1" spc="300" dirty="0">
                <a:solidFill>
                  <a:srgbClr val="1B8BCD"/>
                </a:solidFill>
                <a:latin typeface="Nunito" charset="0"/>
                <a:ea typeface="Nunito" charset="0"/>
                <a:cs typeface="Nunito" charset="0"/>
              </a:rPr>
              <a:t>!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63093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8941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48494" y="2460481"/>
            <a:ext cx="108025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5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לקוח</a:t>
            </a:r>
            <a:endParaRPr lang="en-US" sz="15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51A7266-AB20-43AC-BB32-A23F793504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51085" y="1734340"/>
            <a:ext cx="8339264" cy="8339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1F18FB-CB27-4090-8A7A-87B469514B38}"/>
              </a:ext>
            </a:extLst>
          </p:cNvPr>
          <p:cNvSpPr txBox="1"/>
          <p:nvPr/>
        </p:nvSpPr>
        <p:spPr>
          <a:xfrm>
            <a:off x="2706336" y="4863027"/>
            <a:ext cx="122667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מחלקת הנוער במועצה האזורית עמק יזרעאל. </a:t>
            </a:r>
            <a:endParaRPr lang="he-IL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25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C6BBFC-3792-4835-8FEA-5057B75B1B6E}"/>
              </a:ext>
            </a:extLst>
          </p:cNvPr>
          <p:cNvSpPr txBox="1"/>
          <p:nvPr/>
        </p:nvSpPr>
        <p:spPr>
          <a:xfrm>
            <a:off x="5677405" y="-63702"/>
            <a:ext cx="13066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הצורך במערכת</a:t>
            </a:r>
            <a:endParaRPr lang="en-US" sz="14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3C6DD22-F978-4D26-84F0-B8A80778A072}"/>
              </a:ext>
            </a:extLst>
          </p:cNvPr>
          <p:cNvSpPr txBox="1"/>
          <p:nvPr/>
        </p:nvSpPr>
        <p:spPr>
          <a:xfrm>
            <a:off x="0" y="5501192"/>
            <a:ext cx="12266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57217" lvl="1" indent="-540000" algn="ctr" rtl="1">
              <a:buFont typeface="Arial" panose="020B0604020202020204" pitchFamily="34" charset="0"/>
              <a:buChar char="•"/>
            </a:pPr>
            <a:r>
              <a:rPr lang="he-IL" sz="4400" b="1" dirty="0">
                <a:solidFill>
                  <a:srgbClr val="1B8BCD"/>
                </a:solidFill>
                <a:latin typeface="Arial Black" panose="020B0A04020102020204" pitchFamily="34" charset="0"/>
              </a:rPr>
              <a:t>מערך נוכחות לקוי בפעילויות החברתיות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78C8785-6088-4E3E-AC6A-E7B2C63E7653}"/>
              </a:ext>
            </a:extLst>
          </p:cNvPr>
          <p:cNvSpPr txBox="1"/>
          <p:nvPr/>
        </p:nvSpPr>
        <p:spPr>
          <a:xfrm>
            <a:off x="3147836" y="6487561"/>
            <a:ext cx="12266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1434" lvl="2" indent="-540000" algn="ctr" rtl="1">
              <a:buFont typeface="Arial" panose="020B0604020202020204" pitchFamily="34" charset="0"/>
              <a:buChar char="•"/>
            </a:pPr>
            <a:r>
              <a:rPr lang="he-IL" sz="4400" b="1" dirty="0">
                <a:solidFill>
                  <a:srgbClr val="1B8BCD"/>
                </a:solidFill>
                <a:latin typeface="Arial Black" panose="020B0A04020102020204" pitchFamily="34" charset="0"/>
              </a:rPr>
              <a:t>מודל עסקי לקוי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420C850-E0B9-45C8-9FC9-6C40296F87F4}"/>
              </a:ext>
            </a:extLst>
          </p:cNvPr>
          <p:cNvSpPr txBox="1"/>
          <p:nvPr/>
        </p:nvSpPr>
        <p:spPr>
          <a:xfrm>
            <a:off x="2018282" y="7512927"/>
            <a:ext cx="12266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57217" lvl="1" indent="-540000" algn="ctr" rtl="1">
              <a:buFont typeface="Arial" panose="020B0604020202020204" pitchFamily="34" charset="0"/>
              <a:buChar char="•"/>
            </a:pPr>
            <a:r>
              <a:rPr lang="he-IL" sz="4400" b="1" dirty="0">
                <a:solidFill>
                  <a:srgbClr val="1B8BCD"/>
                </a:solidFill>
                <a:latin typeface="Arial Black" panose="020B0A04020102020204" pitchFamily="34" charset="0"/>
              </a:rPr>
              <a:t>ממשק משתמש מיושן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DE5F599-1AE8-40DE-9224-4DFFD2076722}"/>
              </a:ext>
            </a:extLst>
          </p:cNvPr>
          <p:cNvSpPr txBox="1"/>
          <p:nvPr/>
        </p:nvSpPr>
        <p:spPr>
          <a:xfrm>
            <a:off x="969409" y="3614125"/>
            <a:ext cx="12266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000" b="1" dirty="0">
                <a:latin typeface="Arial Black" panose="020B0A04020102020204" pitchFamily="34" charset="0"/>
                <a:cs typeface="Calibri" panose="020F0502020204030204" pitchFamily="34" charset="0"/>
              </a:rPr>
              <a:t>בעיות במערכת</a:t>
            </a:r>
            <a:endParaRPr lang="he-IL" sz="8000" b="1" dirty="0"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F226160-BD81-4934-87E2-DF6CC3D949A6}"/>
              </a:ext>
            </a:extLst>
          </p:cNvPr>
          <p:cNvSpPr txBox="1"/>
          <p:nvPr/>
        </p:nvSpPr>
        <p:spPr>
          <a:xfrm>
            <a:off x="12266762" y="3599696"/>
            <a:ext cx="12266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000" b="1" dirty="0">
                <a:latin typeface="Arial Black" panose="020B0A04020102020204" pitchFamily="34" charset="0"/>
                <a:cs typeface="Calibri" panose="020F0502020204030204" pitchFamily="34" charset="0"/>
              </a:rPr>
              <a:t>תיאור המערכת הקיימת </a:t>
            </a:r>
            <a:endParaRPr lang="he-IL" sz="8000" b="1" dirty="0">
              <a:latin typeface="Arial Black" panose="020B0A040201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6AC4F3A-3387-4598-8BB5-C5AA3D4E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5464" y="2553808"/>
            <a:ext cx="9376430" cy="94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63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540"/>
          <p:cNvSpPr/>
          <p:nvPr/>
        </p:nvSpPr>
        <p:spPr>
          <a:xfrm>
            <a:off x="20663190" y="3821773"/>
            <a:ext cx="1399894" cy="123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2CF926-2074-40F9-BEAA-FFA6E281CA8F}"/>
              </a:ext>
            </a:extLst>
          </p:cNvPr>
          <p:cNvSpPr txBox="1"/>
          <p:nvPr/>
        </p:nvSpPr>
        <p:spPr>
          <a:xfrm>
            <a:off x="5416312" y="442752"/>
            <a:ext cx="13545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5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מטרות המערכת</a:t>
            </a:r>
            <a:endParaRPr lang="en-US" sz="15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15DAF0-61D0-4CD7-AAD6-5CEF9EBD1E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1469" y="4596927"/>
            <a:ext cx="8293332" cy="4049479"/>
          </a:xfrm>
          <a:prstGeom prst="rect">
            <a:avLst/>
          </a:prstGeom>
        </p:spPr>
      </p:pic>
      <p:sp>
        <p:nvSpPr>
          <p:cNvPr id="4" name="Shape 2540">
            <a:extLst>
              <a:ext uri="{FF2B5EF4-FFF2-40B4-BE49-F238E27FC236}">
                <a16:creationId xmlns:a16="http://schemas.microsoft.com/office/drawing/2014/main" xmlns="" id="{42A753BA-6281-40D7-8F7C-578D07DC4AE6}"/>
              </a:ext>
            </a:extLst>
          </p:cNvPr>
          <p:cNvSpPr/>
          <p:nvPr/>
        </p:nvSpPr>
        <p:spPr>
          <a:xfrm>
            <a:off x="20663190" y="5551103"/>
            <a:ext cx="1399894" cy="123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" name="Shape 2540">
            <a:extLst>
              <a:ext uri="{FF2B5EF4-FFF2-40B4-BE49-F238E27FC236}">
                <a16:creationId xmlns:a16="http://schemas.microsoft.com/office/drawing/2014/main" xmlns="" id="{370F0837-11F1-431A-9178-C8557F22C6D6}"/>
              </a:ext>
            </a:extLst>
          </p:cNvPr>
          <p:cNvSpPr/>
          <p:nvPr/>
        </p:nvSpPr>
        <p:spPr>
          <a:xfrm>
            <a:off x="20672398" y="7199751"/>
            <a:ext cx="1399894" cy="123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B33BEC-9108-4657-A61F-0806DAA314FC}"/>
              </a:ext>
            </a:extLst>
          </p:cNvPr>
          <p:cNvSpPr txBox="1"/>
          <p:nvPr/>
        </p:nvSpPr>
        <p:spPr>
          <a:xfrm>
            <a:off x="11067767" y="3979501"/>
            <a:ext cx="1226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5400" b="1" dirty="0">
                <a:latin typeface="Arial Black" panose="020B0A04020102020204" pitchFamily="34" charset="0"/>
                <a:cs typeface="Calibri" panose="020F0502020204030204" pitchFamily="34" charset="0"/>
              </a:rPr>
              <a:t>חיסכון בזמן ובמאשבים</a:t>
            </a:r>
            <a:endParaRPr lang="he-IL" sz="54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3C2946-B420-4875-ACFE-E855D86C7FD5}"/>
              </a:ext>
            </a:extLst>
          </p:cNvPr>
          <p:cNvSpPr txBox="1"/>
          <p:nvPr/>
        </p:nvSpPr>
        <p:spPr>
          <a:xfrm>
            <a:off x="10415846" y="5629967"/>
            <a:ext cx="1226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5400" b="1" dirty="0">
                <a:latin typeface="Arial Black" panose="020B0A04020102020204" pitchFamily="34" charset="0"/>
                <a:cs typeface="Calibri" panose="020F0502020204030204" pitchFamily="34" charset="0"/>
              </a:rPr>
              <a:t>העלאת כמות דיווחי הנוכחות</a:t>
            </a:r>
            <a:endParaRPr lang="he-IL" sz="5400" b="1" dirty="0">
              <a:latin typeface="Arial Black" panose="020B0A04020102020204" pitchFamily="34" charset="0"/>
            </a:endParaRPr>
          </a:p>
        </p:txBody>
      </p:sp>
      <p:sp>
        <p:nvSpPr>
          <p:cNvPr id="11" name="Shape 2540">
            <a:extLst>
              <a:ext uri="{FF2B5EF4-FFF2-40B4-BE49-F238E27FC236}">
                <a16:creationId xmlns:a16="http://schemas.microsoft.com/office/drawing/2014/main" xmlns="" id="{DF312D1D-0710-4AEF-96DB-FA60024A1D27}"/>
              </a:ext>
            </a:extLst>
          </p:cNvPr>
          <p:cNvSpPr/>
          <p:nvPr/>
        </p:nvSpPr>
        <p:spPr>
          <a:xfrm>
            <a:off x="20716978" y="8821505"/>
            <a:ext cx="1399894" cy="123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8FA3E5-E3CC-4DE5-9176-61E1AE1FEF7F}"/>
              </a:ext>
            </a:extLst>
          </p:cNvPr>
          <p:cNvSpPr txBox="1"/>
          <p:nvPr/>
        </p:nvSpPr>
        <p:spPr>
          <a:xfrm>
            <a:off x="10630998" y="7327560"/>
            <a:ext cx="1226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5400" b="1" dirty="0">
                <a:latin typeface="Arial Black" panose="020B0A04020102020204" pitchFamily="34" charset="0"/>
                <a:cs typeface="Calibri" panose="020F0502020204030204" pitchFamily="34" charset="0"/>
              </a:rPr>
              <a:t>צמצום כמות טעויות האנוש</a:t>
            </a:r>
            <a:endParaRPr lang="he-IL" sz="5400" b="1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E1D052-F07B-41D0-A1E3-2F3BB09C72DA}"/>
              </a:ext>
            </a:extLst>
          </p:cNvPr>
          <p:cNvSpPr txBox="1"/>
          <p:nvPr/>
        </p:nvSpPr>
        <p:spPr>
          <a:xfrm>
            <a:off x="9937133" y="8950521"/>
            <a:ext cx="1226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5400" b="1" dirty="0">
                <a:latin typeface="Arial Black" panose="020B0A04020102020204" pitchFamily="34" charset="0"/>
                <a:cs typeface="Calibri" panose="020F0502020204030204" pitchFamily="34" charset="0"/>
              </a:rPr>
              <a:t>שמירת נתונים אודות המשתתפים</a:t>
            </a:r>
            <a:endParaRPr lang="he-IL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19F293-3EF6-44AF-8210-76018B36AA0C}"/>
              </a:ext>
            </a:extLst>
          </p:cNvPr>
          <p:cNvSpPr txBox="1"/>
          <p:nvPr/>
        </p:nvSpPr>
        <p:spPr>
          <a:xfrm>
            <a:off x="5416312" y="442752"/>
            <a:ext cx="13545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5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תועלות המערכת</a:t>
            </a:r>
            <a:endParaRPr lang="en-US" sz="15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989D4A6-9628-4C93-8669-11A0762A16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930" y="3707705"/>
            <a:ext cx="5328720" cy="5328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575D1F-7152-4C11-9491-8751DA52516A}"/>
              </a:ext>
            </a:extLst>
          </p:cNvPr>
          <p:cNvSpPr txBox="1"/>
          <p:nvPr/>
        </p:nvSpPr>
        <p:spPr>
          <a:xfrm>
            <a:off x="13767839" y="5415533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8717" lvl="1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נגישות גבוהה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660538-7CA1-4B58-8AD3-D12BA909DA65}"/>
              </a:ext>
            </a:extLst>
          </p:cNvPr>
          <p:cNvSpPr txBox="1"/>
          <p:nvPr/>
        </p:nvSpPr>
        <p:spPr>
          <a:xfrm>
            <a:off x="14476050" y="3383997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2934" lvl="2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אירגון וסדר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109AC61-902E-47CD-9CD2-69F3177EFFAF}"/>
              </a:ext>
            </a:extLst>
          </p:cNvPr>
          <p:cNvSpPr txBox="1"/>
          <p:nvPr/>
        </p:nvSpPr>
        <p:spPr>
          <a:xfrm>
            <a:off x="13794733" y="4333524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8717" lvl="1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צימצום עליות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8F7A26B-2438-473A-9A28-3DA74596B75D}"/>
              </a:ext>
            </a:extLst>
          </p:cNvPr>
          <p:cNvSpPr txBox="1"/>
          <p:nvPr/>
        </p:nvSpPr>
        <p:spPr>
          <a:xfrm>
            <a:off x="13095486" y="8593238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8717" lvl="1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מניעת טעויות אנוש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C9CC3BA-4DEC-4453-A0D9-93D1CC46B9FB}"/>
              </a:ext>
            </a:extLst>
          </p:cNvPr>
          <p:cNvSpPr txBox="1"/>
          <p:nvPr/>
        </p:nvSpPr>
        <p:spPr>
          <a:xfrm>
            <a:off x="11563934" y="6497776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2934" lvl="2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שליטה ובקרה פשוטה ואינטואטיבית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ED108B4-DBE0-485A-9DA4-E17D80FDA576}"/>
              </a:ext>
            </a:extLst>
          </p:cNvPr>
          <p:cNvSpPr txBox="1"/>
          <p:nvPr/>
        </p:nvSpPr>
        <p:spPr>
          <a:xfrm>
            <a:off x="14009886" y="7579785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8717" lvl="1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חיסכון בזמן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EB7A33E-6F8A-4873-A59C-D623134D3F59}"/>
              </a:ext>
            </a:extLst>
          </p:cNvPr>
          <p:cNvSpPr txBox="1"/>
          <p:nvPr/>
        </p:nvSpPr>
        <p:spPr>
          <a:xfrm>
            <a:off x="13929203" y="9675247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8717" lvl="1" indent="-571500" algn="ctr" rtl="1">
              <a:buFont typeface="Wingdings" panose="05000000000000000000" pitchFamily="2" charset="2"/>
              <a:buChar char="ü"/>
            </a:pPr>
            <a:r>
              <a:rPr lang="he-IL" sz="4800" b="1" dirty="0">
                <a:latin typeface="Arial Black" panose="020B0A04020102020204" pitchFamily="34" charset="0"/>
              </a:rPr>
              <a:t>מאגר נתונים</a:t>
            </a:r>
          </a:p>
        </p:txBody>
      </p:sp>
    </p:spTree>
    <p:extLst>
      <p:ext uri="{BB962C8B-B14F-4D97-AF65-F5344CB8AC3E}">
        <p14:creationId xmlns:p14="http://schemas.microsoft.com/office/powerpoint/2010/main" xmlns="" val="146037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19F293-3EF6-44AF-8210-76018B36AA0C}"/>
              </a:ext>
            </a:extLst>
          </p:cNvPr>
          <p:cNvSpPr txBox="1"/>
          <p:nvPr/>
        </p:nvSpPr>
        <p:spPr>
          <a:xfrm>
            <a:off x="5120477" y="0"/>
            <a:ext cx="13545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5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טכנולוגיות</a:t>
            </a:r>
            <a:endParaRPr lang="en-US" sz="15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97F819-2335-4333-8249-3D617EB0E4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213" y="3718969"/>
            <a:ext cx="3561062" cy="3561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C2A2525-0E20-48D2-B857-B8BF6048CA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33516" y="3856894"/>
            <a:ext cx="3158620" cy="3165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86DBE07-9FAD-429D-8FAC-B54E922CBE0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27956" y="7378673"/>
            <a:ext cx="7514049" cy="45544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FE5C40A-0515-4D3E-B612-0B136A8887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44744" y="3464702"/>
            <a:ext cx="4014591" cy="3756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4CE6ECD-D004-4AD3-B71F-2E0EE56B361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32555" y="3464703"/>
            <a:ext cx="2680539" cy="37564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5D337A4-2075-4706-990C-67A99412817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6690" y="7537967"/>
            <a:ext cx="2629171" cy="370932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4885C7A-D36F-4D77-9BEB-826FDAC1BA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0933" y="7514424"/>
            <a:ext cx="3655783" cy="36557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61BF4B8-1A68-45AA-BBDA-D2DAE1719796}"/>
              </a:ext>
            </a:extLst>
          </p:cNvPr>
          <p:cNvSpPr txBox="1"/>
          <p:nvPr/>
        </p:nvSpPr>
        <p:spPr>
          <a:xfrm>
            <a:off x="14905876" y="2101682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1434" lvl="2" algn="ctr" rtl="1"/>
            <a:r>
              <a:rPr lang="he-IL" sz="4800" b="1" dirty="0">
                <a:latin typeface="Arial Black" panose="020B0A04020102020204" pitchFamily="34" charset="0"/>
              </a:rPr>
              <a:t>צד לקוח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57E0178-8332-4A9F-A736-A9E086527C87}"/>
              </a:ext>
            </a:extLst>
          </p:cNvPr>
          <p:cNvSpPr txBox="1"/>
          <p:nvPr/>
        </p:nvSpPr>
        <p:spPr>
          <a:xfrm>
            <a:off x="-1012904" y="2135565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1434" lvl="2" algn="ctr" rtl="1"/>
            <a:r>
              <a:rPr lang="he-IL" sz="4800" b="1" dirty="0">
                <a:latin typeface="Arial Black" panose="020B0A04020102020204" pitchFamily="34" charset="0"/>
              </a:rPr>
              <a:t>צד שרת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89FBE48-2034-4B3E-956E-FCDB9F485FB6}"/>
              </a:ext>
            </a:extLst>
          </p:cNvPr>
          <p:cNvSpPr txBox="1"/>
          <p:nvPr/>
        </p:nvSpPr>
        <p:spPr>
          <a:xfrm>
            <a:off x="7108843" y="6390132"/>
            <a:ext cx="12266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1434" lvl="2" algn="ctr" rtl="1"/>
            <a:r>
              <a:rPr lang="he-IL" sz="4800" b="1" dirty="0">
                <a:latin typeface="Arial Black" panose="020B0A04020102020204" pitchFamily="34" charset="0"/>
              </a:rPr>
              <a:t>ניתוח נתונים</a:t>
            </a:r>
          </a:p>
        </p:txBody>
      </p:sp>
    </p:spTree>
    <p:extLst>
      <p:ext uri="{BB962C8B-B14F-4D97-AF65-F5344CB8AC3E}">
        <p14:creationId xmlns:p14="http://schemas.microsoft.com/office/powerpoint/2010/main" xmlns="" val="4117048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19F293-3EF6-44AF-8210-76018B36AA0C}"/>
              </a:ext>
            </a:extLst>
          </p:cNvPr>
          <p:cNvSpPr txBox="1"/>
          <p:nvPr/>
        </p:nvSpPr>
        <p:spPr>
          <a:xfrm>
            <a:off x="4465838" y="-271565"/>
            <a:ext cx="135450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3000" b="1" spc="300" dirty="0">
                <a:solidFill>
                  <a:srgbClr val="1B8BCD"/>
                </a:solidFill>
                <a:latin typeface="Calibri" panose="020F0502020204030204" pitchFamily="34" charset="0"/>
                <a:ea typeface="Nunito" charset="0"/>
                <a:cs typeface="Calibri" panose="020F0502020204030204" pitchFamily="34" charset="0"/>
              </a:rPr>
              <a:t>מבנה המערכת</a:t>
            </a:r>
            <a:endParaRPr lang="en-US" sz="13000" b="1" spc="300" dirty="0">
              <a:solidFill>
                <a:srgbClr val="1B8BCD"/>
              </a:solidFill>
              <a:latin typeface="Calibri" panose="020F0502020204030204" pitchFamily="34" charset="0"/>
              <a:ea typeface="Nunito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F3835E2-CF64-45D6-8281-446C2F6AD45D}"/>
              </a:ext>
            </a:extLst>
          </p:cNvPr>
          <p:cNvGrpSpPr/>
          <p:nvPr/>
        </p:nvGrpSpPr>
        <p:grpSpPr>
          <a:xfrm>
            <a:off x="3042189" y="3557817"/>
            <a:ext cx="16757991" cy="7808411"/>
            <a:chOff x="5898415" y="1976415"/>
            <a:chExt cx="5654530" cy="3255020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xmlns="" id="{03FCE2C6-009A-468F-BE50-ED808B8DF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xmlns="" id="{0BE4B811-392B-4CE3-B5A6-A3FEF5F8E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xmlns="" id="{12E2D5FF-4C37-4EC4-931C-31BF9ADA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xmlns="" id="{E9C78BC2-0E68-4958-BB7D-7D65086A9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3" name="Rectangle 50">
              <a:extLst>
                <a:ext uri="{FF2B5EF4-FFF2-40B4-BE49-F238E27FC236}">
                  <a16:creationId xmlns:a16="http://schemas.microsoft.com/office/drawing/2014/main" xmlns="" id="{D7008DA8-FE91-4D35-A101-2BA759C0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xmlns="" id="{C31F2C82-17BF-4779-9E0C-608C756C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xmlns="" id="{D8AD1997-91B6-48C9-AF7D-4ECF146F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xmlns="" id="{B62C0746-7BBC-454B-B278-01AA5C0D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7" name="Oval 55">
              <a:extLst>
                <a:ext uri="{FF2B5EF4-FFF2-40B4-BE49-F238E27FC236}">
                  <a16:creationId xmlns:a16="http://schemas.microsoft.com/office/drawing/2014/main" xmlns="" id="{6A013315-56CB-4A59-BA94-F0C7E84F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8" name="Oval 56">
              <a:extLst>
                <a:ext uri="{FF2B5EF4-FFF2-40B4-BE49-F238E27FC236}">
                  <a16:creationId xmlns:a16="http://schemas.microsoft.com/office/drawing/2014/main" xmlns="" id="{63AB43C8-4C85-4E08-B546-4951BE95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19" name="Oval 57">
              <a:extLst>
                <a:ext uri="{FF2B5EF4-FFF2-40B4-BE49-F238E27FC236}">
                  <a16:creationId xmlns:a16="http://schemas.microsoft.com/office/drawing/2014/main" xmlns="" id="{ABEE7BA4-8DF5-467D-86E2-27C32053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xmlns="" id="{7A54C451-9BF8-4847-835A-048424176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C4C7DEF-F935-4CC4-9D7E-BA737A9B2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46" y="4068068"/>
            <a:ext cx="12594753" cy="65105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7ED5D54-942F-493E-A92D-B796175B715D}"/>
              </a:ext>
            </a:extLst>
          </p:cNvPr>
          <p:cNvSpPr txBox="1"/>
          <p:nvPr/>
        </p:nvSpPr>
        <p:spPr>
          <a:xfrm>
            <a:off x="4966457" y="2073591"/>
            <a:ext cx="122667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מנהל</a:t>
            </a:r>
            <a:endParaRPr lang="he-IL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011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84549" y="-440091"/>
            <a:ext cx="8226915" cy="12868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B25D4C-DA55-42DA-8F4F-73EC69B97F2F}"/>
              </a:ext>
            </a:extLst>
          </p:cNvPr>
          <p:cNvSpPr txBox="1"/>
          <p:nvPr/>
        </p:nvSpPr>
        <p:spPr>
          <a:xfrm>
            <a:off x="13710807" y="648690"/>
            <a:ext cx="122667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מדריך</a:t>
            </a:r>
            <a:endParaRPr lang="he-IL" sz="88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FBDB61-0C81-413F-95CB-F362E13B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486" y="1588713"/>
            <a:ext cx="4967043" cy="87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20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38405" y="-443322"/>
            <a:ext cx="8226915" cy="12868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7D25C3-7E31-455B-8C72-315C9264A4F7}"/>
              </a:ext>
            </a:extLst>
          </p:cNvPr>
          <p:cNvSpPr txBox="1"/>
          <p:nvPr/>
        </p:nvSpPr>
        <p:spPr>
          <a:xfrm>
            <a:off x="11150566" y="3223275"/>
            <a:ext cx="100929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latin typeface="Arial Black" panose="020B0A04020102020204" pitchFamily="34" charset="0"/>
                <a:cs typeface="Calibri" panose="020F0502020204030204" pitchFamily="34" charset="0"/>
              </a:rPr>
              <a:t>תצוגת </a:t>
            </a:r>
            <a:r>
              <a:rPr lang="he-IL" sz="8800" b="1" dirty="0" smtClean="0">
                <a:latin typeface="Arial Black" panose="020B0A04020102020204" pitchFamily="34" charset="0"/>
                <a:cs typeface="Calibri" panose="020F0502020204030204" pitchFamily="34" charset="0"/>
              </a:rPr>
              <a:t>פרופיל המשתתפים בפעילויות למדריכים </a:t>
            </a:r>
            <a:endParaRPr lang="he-IL" sz="8800" b="1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168EF5B-5DFB-4D85-8E2C-FEA48929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75" y="1552755"/>
            <a:ext cx="4990336" cy="87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50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29234</TotalTime>
  <Words>97</Words>
  <Application>Microsoft Office PowerPoint</Application>
  <PresentationFormat>מותאם אישית</PresentationFormat>
  <Paragraphs>37</Paragraphs>
  <Slides>12</Slides>
  <Notes>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Default Theme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user</cp:lastModifiedBy>
  <cp:revision>5803</cp:revision>
  <dcterms:created xsi:type="dcterms:W3CDTF">2014-11-12T21:47:38Z</dcterms:created>
  <dcterms:modified xsi:type="dcterms:W3CDTF">2020-10-14T15:52:23Z</dcterms:modified>
  <cp:category/>
</cp:coreProperties>
</file>