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9BD"/>
    <a:srgbClr val="DD5E90"/>
    <a:srgbClr val="EB7853"/>
    <a:srgbClr val="F6BB00"/>
    <a:srgbClr val="FEFAF6"/>
    <a:srgbClr val="7030A0"/>
    <a:srgbClr val="6E4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E15E-6D13-442D-9A39-DE55EBDB3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B2801-9F61-4ED9-8461-580ACF6F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897B-460B-40A7-BF56-D5CF77F5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B957-DF33-4E30-960D-E07A8544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8BA-1088-4DD3-A7AA-422317A1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7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7F9C-F668-49D8-A6BB-6F07F8C7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4183E-6AF4-449C-965F-0289045AF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9F71-9A65-4FF6-9B2E-D1BEAF27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FD31-2A8E-433E-B2A9-86525460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E018-9B86-4912-A7E1-C0C37957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BA463-24C9-43B0-AB96-B97FA066F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6D132-DD8B-424C-BC70-241E6ECE8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CDAD-E144-45B7-B97C-65FF028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D37E-71FF-4EEF-B5A5-14F02C7C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BBDC-B088-4338-A774-C2476536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E460-C0E9-4F31-8E12-F05A040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3A8F-2CBB-43A8-85DE-831C81EA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487B-6E0D-4274-B237-18FDA65C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12A0-22DE-46CC-8DF5-B939198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7842-F181-4CBB-A8B7-1C33BEC9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38BE-F5DF-43AE-84A3-BA9F8030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58AFA-0560-42AB-9E51-6B0204EF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03B5-AF1C-49C3-8950-F5B79677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E6802-7613-49D1-9347-DD471BCD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6093-0EEB-46D6-A51A-D78BCFA9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D5C6-C3CA-47E3-B4AF-A59013FD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090C-E151-4F04-9A2B-02EA2B30D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5BBF-616B-402C-8991-2F8653D37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5A3FC-7F4B-4F7C-8069-2B899C72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43E18-CFD4-4C3A-A97D-83ABE91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2B65-8C76-4E75-A070-212532E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5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31AE-73CF-4BEC-B611-E714AAE1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BAB0-8966-47A9-9648-1558079C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81B0C-C447-4412-8579-FC78D021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EDF33-115E-4E8A-AFC7-1CADF368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6BC12-08C2-451F-8C2E-B663F9461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FC34-28B3-48A9-A3E2-2FBEF99A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4F449-2ABC-443E-8683-822D72BB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2C980-4AF7-4ABA-8996-618A8947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8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FB93-829E-42DF-967C-DC71EE7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40C87-BFA9-43AE-8DC4-FE891DE2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ADEAD-396F-45F4-99DB-BC3D7E92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442F8-7571-4298-A8FD-D0E47534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5C120-87AF-4503-97CA-059E2CED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4CF10-FC2F-4FDD-8AF6-347506E2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59993-8153-4CCC-BDE8-E760A7A8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7069-2F7D-4E89-9B68-A310765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0E0B-B282-4E2B-8EBA-900C821C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CF80-1B43-4850-A9F7-D6D97455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708C-7FB6-4540-A145-FB07E533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FFAF-048D-49CD-94D7-30AC505D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290CF-FC32-4927-AC62-7535DE04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CBE4-9F6A-4902-BBB2-B52D045E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79BB7-5193-4D7D-914F-4A742EA36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528B-C3C0-4BDF-8C14-C29EC87CA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F8FE5-7F44-4001-B04B-7555602D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7D784-FEFB-4556-9D98-C1C36406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1AFF8-C644-48B6-AC9C-55F84C4E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638A4-D059-421C-852C-B69942E7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4070-F4C0-40D2-B8BE-632F6267C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A42B-15DC-41B0-97A3-509617F97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5421-5704-4D76-B3CE-E6355BCBDFB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8FAD-529A-472E-9248-C9197B4E3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211A-FC86-46D6-9395-94CBD982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B1B9C-7DDD-4DDA-8F7B-C70133FC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www.pngall.com/pug-png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xpressjs.com/en/guide/database-integ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xpressjs.com/en/resources/middlewa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645EB2-906A-4EB4-B0E7-BF830C64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8175"/>
            <a:ext cx="1219200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0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5678-65D4-49B0-B313-14F05B3D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6359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EFAF6"/>
                </a:solidFill>
              </a:rPr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E46E-513D-40DE-9A59-F4A70955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41" y="1366176"/>
            <a:ext cx="10515600" cy="148946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EFAF6"/>
                </a:solidFill>
              </a:rPr>
              <a:t>Enable or disable certain features based on environments.</a:t>
            </a:r>
          </a:p>
          <a:p>
            <a:r>
              <a:rPr lang="en-US" dirty="0">
                <a:solidFill>
                  <a:srgbClr val="FEFAF6"/>
                </a:solidFill>
              </a:rPr>
              <a:t>Process object in node that give us access to the current process.</a:t>
            </a:r>
          </a:p>
          <a:p>
            <a:r>
              <a:rPr lang="en-US" dirty="0">
                <a:solidFill>
                  <a:srgbClr val="FEFAF6"/>
                </a:solidFill>
              </a:rPr>
              <a:t>We can set it whatever we want development, staging, testing, production.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2C1E7-32E3-4A2A-98D2-6960EF84AED3}"/>
              </a:ext>
            </a:extLst>
          </p:cNvPr>
          <p:cNvSpPr txBox="1"/>
          <p:nvPr/>
        </p:nvSpPr>
        <p:spPr>
          <a:xfrm>
            <a:off x="714641" y="3244334"/>
            <a:ext cx="294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EFAF6"/>
                </a:solidFill>
              </a:rPr>
              <a:t>Get the current environment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5B1806-B6CC-4AD7-8221-C3BAE721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5651"/>
            <a:ext cx="8116433" cy="1448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F3BCB4-C567-4DC9-8A36-526B0D48754D}"/>
              </a:ext>
            </a:extLst>
          </p:cNvPr>
          <p:cNvSpPr txBox="1"/>
          <p:nvPr/>
        </p:nvSpPr>
        <p:spPr>
          <a:xfrm>
            <a:off x="883483" y="53071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process.env.NODE_ENV by </a:t>
            </a:r>
            <a:r>
              <a:rPr lang="en-US" dirty="0">
                <a:solidFill>
                  <a:srgbClr val="FEFAF6"/>
                </a:solidFill>
              </a:rPr>
              <a:t>default its undefined </a:t>
            </a:r>
            <a:br>
              <a:rPr lang="en-US" dirty="0">
                <a:solidFill>
                  <a:srgbClr val="FEFAF6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app.get(‘env’) </a:t>
            </a:r>
            <a:r>
              <a:rPr lang="en-US" dirty="0">
                <a:solidFill>
                  <a:srgbClr val="FEFAF6"/>
                </a:solidFill>
              </a:rPr>
              <a:t>by default its development.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EDB494-220F-4BC9-9C7E-2FEC8E1A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09" y="5452088"/>
            <a:ext cx="465837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7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39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D49D-3D02-454B-865D-5723FC1F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615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EFAF6"/>
                </a:solidFill>
              </a:rPr>
              <a:t>Environments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E758A-F60A-4302-9E36-251A4498D43A}"/>
              </a:ext>
            </a:extLst>
          </p:cNvPr>
          <p:cNvSpPr txBox="1"/>
          <p:nvPr/>
        </p:nvSpPr>
        <p:spPr>
          <a:xfrm>
            <a:off x="1848051" y="2435192"/>
            <a:ext cx="330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FAF6"/>
                </a:solidFill>
              </a:rPr>
              <a:t>Example if using the env settings: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C36E8-67E1-4379-B797-FCD3B469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51" y="3102900"/>
            <a:ext cx="742101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21DF-3897-4CE3-9B7B-47BE2F4E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19"/>
            <a:ext cx="10515600" cy="65515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EFAF6"/>
                </a:solidFill>
              </a:rPr>
              <a:t>Set environments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D8463-540A-46E9-91E5-C5D40AE88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" y="2974967"/>
            <a:ext cx="5964632" cy="1904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3D8AF-4877-46F7-8663-4D19258C0FF8}"/>
              </a:ext>
            </a:extLst>
          </p:cNvPr>
          <p:cNvSpPr txBox="1"/>
          <p:nvPr/>
        </p:nvSpPr>
        <p:spPr>
          <a:xfrm>
            <a:off x="4106221" y="1697453"/>
            <a:ext cx="420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EFAF6"/>
                </a:solidFill>
              </a:rPr>
              <a:t>We use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b="1" dirty="0">
                <a:solidFill>
                  <a:srgbClr val="FEFAF6"/>
                </a:solidFill>
              </a:rPr>
              <a:t> in windows and </a:t>
            </a:r>
            <a:r>
              <a:rPr lang="en-US" b="1" dirty="0">
                <a:solidFill>
                  <a:srgbClr val="FF0000"/>
                </a:solidFill>
              </a:rPr>
              <a:t>export</a:t>
            </a:r>
            <a:r>
              <a:rPr lang="en-US" b="1" dirty="0">
                <a:solidFill>
                  <a:srgbClr val="FEFAF6"/>
                </a:solidFill>
              </a:rPr>
              <a:t> in mac.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FF2B9-DEC0-4D19-BAEC-651CE412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4967"/>
            <a:ext cx="6073929" cy="1904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299E5-4707-403E-89BE-8C66C593C1F0}"/>
              </a:ext>
            </a:extLst>
          </p:cNvPr>
          <p:cNvSpPr txBox="1"/>
          <p:nvPr/>
        </p:nvSpPr>
        <p:spPr>
          <a:xfrm>
            <a:off x="1393314" y="5003560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With production env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818FB-4C27-4456-AF6A-BE74E7553165}"/>
              </a:ext>
            </a:extLst>
          </p:cNvPr>
          <p:cNvSpPr txBox="1"/>
          <p:nvPr/>
        </p:nvSpPr>
        <p:spPr>
          <a:xfrm>
            <a:off x="7920452" y="5003560"/>
            <a:ext cx="24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With development env </a:t>
            </a:r>
          </a:p>
        </p:txBody>
      </p:sp>
    </p:spTree>
    <p:extLst>
      <p:ext uri="{BB962C8B-B14F-4D97-AF65-F5344CB8AC3E}">
        <p14:creationId xmlns:p14="http://schemas.microsoft.com/office/powerpoint/2010/main" val="92186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7150-6EF4-4A0C-A41C-70F524C9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1"/>
            <a:ext cx="10515600" cy="74178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FEFAF6"/>
                </a:solidFill>
                <a:effectLst/>
                <a:latin typeface="Proxima"/>
              </a:rPr>
              <a:t>Configuration setting for the application</a:t>
            </a:r>
            <a:endParaRPr lang="en-US" dirty="0">
              <a:solidFill>
                <a:srgbClr val="FEFAF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058E2-7EF7-4DB1-B785-84CDB23A9D6D}"/>
              </a:ext>
            </a:extLst>
          </p:cNvPr>
          <p:cNvSpPr txBox="1"/>
          <p:nvPr/>
        </p:nvSpPr>
        <p:spPr>
          <a:xfrm>
            <a:off x="838200" y="2531444"/>
            <a:ext cx="586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Most popular npm package for managing configuration is </a:t>
            </a:r>
            <a:r>
              <a:rPr lang="en-US" b="1" dirty="0">
                <a:solidFill>
                  <a:srgbClr val="FFFF00"/>
                </a:solidFill>
              </a:rPr>
              <a:t>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0C75F-1B50-4C70-8406-71D75AB1D487}"/>
              </a:ext>
            </a:extLst>
          </p:cNvPr>
          <p:cNvSpPr txBox="1"/>
          <p:nvPr/>
        </p:nvSpPr>
        <p:spPr>
          <a:xfrm>
            <a:off x="838200" y="3059668"/>
            <a:ext cx="532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Npm </a:t>
            </a:r>
            <a:r>
              <a:rPr lang="en-US" b="1" dirty="0">
                <a:solidFill>
                  <a:srgbClr val="FFFF00"/>
                </a:solidFill>
              </a:rPr>
              <a:t>config</a:t>
            </a:r>
            <a:r>
              <a:rPr lang="en-US" b="1" dirty="0"/>
              <a:t> is easier and cleaner that I personally like.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14055-7CB1-4BC6-A2BC-BF608CD6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29" y="3470446"/>
            <a:ext cx="6516009" cy="64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11C3F-ACE7-4750-B248-EED0A239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14" y="97358"/>
            <a:ext cx="1634086" cy="1634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CE05A-4DC4-4A00-87E0-C5014041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47" y="676508"/>
            <a:ext cx="1634086" cy="1634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26688-95FE-4EAA-A355-DE7469A6B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204" y="1493551"/>
            <a:ext cx="1634086" cy="1634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77A70F-10CB-4684-B4E0-1B78EE0B6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47" y="1902073"/>
            <a:ext cx="1634086" cy="1634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A8FB2E-CF16-4B27-94E6-D7FFBBA3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01" y="3057292"/>
            <a:ext cx="1634086" cy="1634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DAB6DC-1C96-450D-8C2B-8B9C88A3D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91" y="4453485"/>
            <a:ext cx="1634086" cy="1634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F0930-2091-4B14-8B48-47494C40D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80" y="3655100"/>
            <a:ext cx="1634086" cy="16340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D19EEB-BA8C-4AC3-A740-8AA467DD5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570" y="5051293"/>
            <a:ext cx="1634086" cy="1634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D1E4D0-CDB5-47EB-9E63-36702BA43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53" y="687775"/>
            <a:ext cx="1634086" cy="16340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554094-5AE6-46B5-9288-72EA2ED2E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43" y="2083968"/>
            <a:ext cx="1634086" cy="16340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027F6B-50B1-4352-ADCD-C6CF0E731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50" y="3415554"/>
            <a:ext cx="1634086" cy="16340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8B3CEA-652C-49E0-8BA8-C1D7E8E8B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40" y="4811747"/>
            <a:ext cx="1634086" cy="1634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71AF40-F8A7-4E12-A918-73AD230EA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76" y="655472"/>
            <a:ext cx="1634086" cy="16340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2A8077-E551-4E13-998B-A967CEA2B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966" y="2051665"/>
            <a:ext cx="1634086" cy="1634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608943-53BE-4530-B466-1137D62C7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44" y="3445037"/>
            <a:ext cx="1634086" cy="16340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01BA20-47D4-4941-B5EC-D2E78A3A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34" y="4841230"/>
            <a:ext cx="1634086" cy="16340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F74D4-68F1-4266-88EC-0B99732BF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025" y="417579"/>
            <a:ext cx="1634086" cy="16340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911502-4D4D-4C45-A0FA-BF5C35C60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35" y="1813772"/>
            <a:ext cx="1634086" cy="16340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C318DA-B24B-4BD9-89E1-68FFB0FED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657" y="3207144"/>
            <a:ext cx="1634086" cy="163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61EFCD-542B-4674-BEC6-917752EEC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367" y="4603337"/>
            <a:ext cx="1634086" cy="16340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A39092-74B1-42C3-8EF9-DF03C0A4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73" y="678214"/>
            <a:ext cx="1634086" cy="16340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5E5317-03EC-4E50-86F0-42911801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79" y="689481"/>
            <a:ext cx="1634086" cy="16340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C791A2-574B-4745-826A-94825EA3F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02" y="657178"/>
            <a:ext cx="1634086" cy="16340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7B3E539-3CB9-4AE5-B77D-F3E2313A2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79" y="763484"/>
            <a:ext cx="1634086" cy="16340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F89764-D4E1-4524-BD1A-6BAC1A5D0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85" y="774751"/>
            <a:ext cx="1634086" cy="16340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B17842-129E-47CE-A549-3B20682EF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8" y="742448"/>
            <a:ext cx="1634086" cy="16340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CF1F947-832F-4800-8DBD-99B5BD55C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65" y="3954200"/>
            <a:ext cx="1634086" cy="16340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F431B28-AC38-41E7-B435-F1CA02605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71" y="3965467"/>
            <a:ext cx="1634086" cy="16340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477A83-8669-415E-9F0D-7273C1C63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94" y="3933164"/>
            <a:ext cx="1634086" cy="16340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B2719E4-0962-4A6B-BEC7-E5A6A370D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30" y="4153834"/>
            <a:ext cx="1634086" cy="16340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7540EC-49EF-439D-BEB3-92F6FC497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6" y="4165101"/>
            <a:ext cx="1634086" cy="16340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C587A3-A74F-4DFE-9D0A-669C7FC26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9" y="4132798"/>
            <a:ext cx="1634086" cy="1634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DDCB003-0C15-4203-A147-7FC5E8FAF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07" y="5203101"/>
            <a:ext cx="1634086" cy="16340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1CCDCF-F463-4D85-8674-4279B0B36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13" y="5214368"/>
            <a:ext cx="1634086" cy="16340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10407C3-49B2-4CA5-9859-05BE214BE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36" y="5182065"/>
            <a:ext cx="1634086" cy="16340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D81D4E-949F-4E9F-BF81-4EBC58B65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27" y="5327265"/>
            <a:ext cx="1634086" cy="16340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C1C455-084C-4F12-86E3-886ADDBE1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33" y="5338532"/>
            <a:ext cx="1634086" cy="163408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E0FF93E-A831-4D68-8DB3-B1CD77BC3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6" y="5306229"/>
            <a:ext cx="1634086" cy="1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D6B9-E826-4015-98C9-BB5B0058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19"/>
            <a:ext cx="10515600" cy="828408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FEFAF6"/>
                </a:solidFill>
                <a:effectLst/>
                <a:latin typeface="Proxima"/>
              </a:rPr>
              <a:t>Configuration setting for the application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35972-26C0-4D8E-BED3-A6EDD4A0A34D}"/>
              </a:ext>
            </a:extLst>
          </p:cNvPr>
          <p:cNvSpPr txBox="1"/>
          <p:nvPr/>
        </p:nvSpPr>
        <p:spPr>
          <a:xfrm>
            <a:off x="296675" y="6009200"/>
            <a:ext cx="99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EFAF6"/>
                </a:solidFill>
              </a:rPr>
              <a:t>We can set several configurations settings, default json will be the default values of the configurations.</a:t>
            </a:r>
          </a:p>
          <a:p>
            <a:r>
              <a:rPr lang="en-US" b="1" dirty="0">
                <a:solidFill>
                  <a:srgbClr val="FEFAF6"/>
                </a:solidFill>
              </a:rPr>
              <a:t>Dev and prod config will override the default one.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4BBFC-A843-444B-8128-E85C8240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5" y="924028"/>
            <a:ext cx="5557401" cy="5085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0E5A8-823C-47AD-B346-21A8A7C1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58" y="1293359"/>
            <a:ext cx="4469859" cy="485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A84DB-AA35-4F0F-8BDB-7F4C5C71CB9C}"/>
              </a:ext>
            </a:extLst>
          </p:cNvPr>
          <p:cNvSpPr txBox="1"/>
          <p:nvPr/>
        </p:nvSpPr>
        <p:spPr>
          <a:xfrm>
            <a:off x="6549958" y="924027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FAF6"/>
                </a:solidFill>
              </a:rPr>
              <a:t>Setting env as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0FF7F-D418-440B-816D-4871B8D1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17" y="1933366"/>
            <a:ext cx="598998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832E-0EF8-4038-9990-90B8C946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8"/>
            <a:ext cx="10515600" cy="6041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EFAF6"/>
                </a:solidFill>
              </a:rPr>
              <a:t>Debugging</a:t>
            </a:r>
            <a:r>
              <a:rPr lang="en-US" dirty="0">
                <a:solidFill>
                  <a:srgbClr val="FEFAF6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B158-F527-49FB-9DA2-4933D391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509"/>
            <a:ext cx="5342021" cy="471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3712C-E7CA-4827-B64C-C371078B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6" y="4668252"/>
            <a:ext cx="5743074" cy="2189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E980F-F4CF-4179-9961-D2F1C352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26" y="4144304"/>
            <a:ext cx="5743074" cy="52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DB0DE-AA26-4652-B0D0-510A90555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64482"/>
            <a:ext cx="6383297" cy="48166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43B872-7EC9-4C09-80A9-186F8C5DDBD2}"/>
              </a:ext>
            </a:extLst>
          </p:cNvPr>
          <p:cNvSpPr txBox="1"/>
          <p:nvPr/>
        </p:nvSpPr>
        <p:spPr>
          <a:xfrm>
            <a:off x="6679932" y="3429000"/>
            <a:ext cx="489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EFAF6"/>
                </a:solidFill>
              </a:rPr>
              <a:t>Enabling debugging based on the DEBUG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299F7-93F5-4DB8-A640-AB78FFD055C8}"/>
              </a:ext>
            </a:extLst>
          </p:cNvPr>
          <p:cNvSpPr txBox="1"/>
          <p:nvPr/>
        </p:nvSpPr>
        <p:spPr>
          <a:xfrm>
            <a:off x="5641848" y="1328035"/>
            <a:ext cx="22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FAF6"/>
                </a:solidFill>
              </a:rPr>
              <a:t>Install debug package.</a:t>
            </a:r>
          </a:p>
        </p:txBody>
      </p:sp>
    </p:spTree>
    <p:extLst>
      <p:ext uri="{BB962C8B-B14F-4D97-AF65-F5344CB8AC3E}">
        <p14:creationId xmlns:p14="http://schemas.microsoft.com/office/powerpoint/2010/main" val="407504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78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B7E5-6410-4BA2-8427-CF629453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22035"/>
            <a:ext cx="10515600" cy="6590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EFAF6"/>
                </a:solidFill>
              </a:rPr>
              <a:t>Templating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B1A2-1663-4C7D-AD1E-EEC327E7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87" y="5159140"/>
            <a:ext cx="10515600" cy="9504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EFAF6"/>
                </a:solidFill>
              </a:rPr>
              <a:t>Sometimes we need to return a HTML to the client and not JSON.</a:t>
            </a:r>
          </a:p>
          <a:p>
            <a:r>
              <a:rPr lang="en-US" dirty="0">
                <a:solidFill>
                  <a:srgbClr val="FEFAF6"/>
                </a:solidFill>
              </a:rPr>
              <a:t>Top 3 most used templating engines in Nodejs.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1272D-0C37-48F3-9301-EEF8FE6E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686"/>
            <a:ext cx="8830907" cy="3726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AFD8C-6291-42D6-B9F7-3F525F4AD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813" y="0"/>
            <a:ext cx="2208096" cy="225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5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3489-8818-4F36-B7A6-8B4C5D7F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953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EFAF6"/>
                </a:solidFill>
              </a:rPr>
              <a:t>Templates Engine with </a:t>
            </a:r>
            <a:r>
              <a:rPr lang="en-US" b="1" dirty="0">
                <a:solidFill>
                  <a:srgbClr val="F6BB00"/>
                </a:solidFill>
              </a:rPr>
              <a:t>Pug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B9D9E-3655-41F2-B217-106F2950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8" y="1419100"/>
            <a:ext cx="6277851" cy="342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6B2CDC-9D8C-4C32-8B8B-91E4EFC98DD8}"/>
              </a:ext>
            </a:extLst>
          </p:cNvPr>
          <p:cNvSpPr txBox="1"/>
          <p:nvPr/>
        </p:nvSpPr>
        <p:spPr>
          <a:xfrm>
            <a:off x="184998" y="1868722"/>
            <a:ext cx="884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pug as view engine, as u see we didn’t require this package in this way when we set the view express will load it automatically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1E3202-B582-4C7C-ACB4-69C080F0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8" y="2619262"/>
            <a:ext cx="7573432" cy="809738"/>
          </a:xfrm>
          <a:prstGeom prst="rect">
            <a:avLst/>
          </a:prstGeom>
        </p:spPr>
      </p:pic>
      <p:pic>
        <p:nvPicPr>
          <p:cNvPr id="12" name="Picture 11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4B70843A-49E5-44D5-88AC-00CCAFE5D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71330" y="1128050"/>
            <a:ext cx="1482469" cy="1339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65592B-5E05-4B18-9591-592D5FE8A8B7}"/>
              </a:ext>
            </a:extLst>
          </p:cNvPr>
          <p:cNvSpPr txBox="1"/>
          <p:nvPr/>
        </p:nvSpPr>
        <p:spPr>
          <a:xfrm>
            <a:off x="184998" y="3465159"/>
            <a:ext cx="610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Nested of send in express we use render in order to return 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A610B9-6758-4CF4-B76C-D16283E41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98" y="3870650"/>
            <a:ext cx="5068007" cy="1857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827ACC-035A-48ED-ADDB-B353BA4FF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998" y="5898247"/>
            <a:ext cx="5715798" cy="657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1BB3D9-7977-452C-9D5F-AF0331950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849" y="4651809"/>
            <a:ext cx="3581900" cy="2152950"/>
          </a:xfrm>
          <a:prstGeom prst="rect">
            <a:avLst/>
          </a:prstGeom>
        </p:spPr>
      </p:pic>
      <p:pic>
        <p:nvPicPr>
          <p:cNvPr id="11" name="Picture 10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B26EE816-7703-4602-8690-60620CA66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18078" y="1631055"/>
            <a:ext cx="1482469" cy="1339394"/>
          </a:xfrm>
          <a:prstGeom prst="rect">
            <a:avLst/>
          </a:prstGeom>
        </p:spPr>
      </p:pic>
      <p:pic>
        <p:nvPicPr>
          <p:cNvPr id="13" name="Picture 12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50091339-6A0C-4236-A0CE-E110072F2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38294" y="590761"/>
            <a:ext cx="1482469" cy="1339394"/>
          </a:xfrm>
          <a:prstGeom prst="rect">
            <a:avLst/>
          </a:prstGeom>
        </p:spPr>
      </p:pic>
      <p:pic>
        <p:nvPicPr>
          <p:cNvPr id="15" name="Picture 14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52F17377-368E-43E2-B3C8-0ED4F9F55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09531" y="-282923"/>
            <a:ext cx="1482469" cy="1339394"/>
          </a:xfrm>
          <a:prstGeom prst="rect">
            <a:avLst/>
          </a:prstGeom>
        </p:spPr>
      </p:pic>
      <p:pic>
        <p:nvPicPr>
          <p:cNvPr id="17" name="Picture 16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7B135F2D-E321-4137-A0E1-DF7EB4889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82237" y="-69447"/>
            <a:ext cx="1482469" cy="1339394"/>
          </a:xfrm>
          <a:prstGeom prst="rect">
            <a:avLst/>
          </a:prstGeom>
        </p:spPr>
      </p:pic>
      <p:pic>
        <p:nvPicPr>
          <p:cNvPr id="19" name="Picture 18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7BAB0C42-BD9B-4049-B01D-B2B06F53E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91506" y="3019042"/>
            <a:ext cx="1482469" cy="1339394"/>
          </a:xfrm>
          <a:prstGeom prst="rect">
            <a:avLst/>
          </a:prstGeom>
        </p:spPr>
      </p:pic>
      <p:pic>
        <p:nvPicPr>
          <p:cNvPr id="21" name="Picture 20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62441521-6D48-4941-88D3-C13C29AA9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12565" y="2672488"/>
            <a:ext cx="1482469" cy="1339394"/>
          </a:xfrm>
          <a:prstGeom prst="rect">
            <a:avLst/>
          </a:prstGeom>
        </p:spPr>
      </p:pic>
      <p:pic>
        <p:nvPicPr>
          <p:cNvPr id="22" name="Picture 21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61203433-C0B5-4266-837E-E1CD7D295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41687" y="1386276"/>
            <a:ext cx="1482469" cy="1339394"/>
          </a:xfrm>
          <a:prstGeom prst="rect">
            <a:avLst/>
          </a:prstGeom>
        </p:spPr>
      </p:pic>
      <p:pic>
        <p:nvPicPr>
          <p:cNvPr id="23" name="Picture 22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47F97861-D60A-4717-83B1-68605EB89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38254" y="2513173"/>
            <a:ext cx="1482469" cy="1339394"/>
          </a:xfrm>
          <a:prstGeom prst="rect">
            <a:avLst/>
          </a:prstGeom>
        </p:spPr>
      </p:pic>
      <p:pic>
        <p:nvPicPr>
          <p:cNvPr id="24" name="Picture 23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4E71AF29-B3F0-46A6-80F4-9EF57CC42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69863" y="3887628"/>
            <a:ext cx="1482469" cy="1339394"/>
          </a:xfrm>
          <a:prstGeom prst="rect">
            <a:avLst/>
          </a:prstGeom>
        </p:spPr>
      </p:pic>
      <p:pic>
        <p:nvPicPr>
          <p:cNvPr id="25" name="Picture 24" descr="A puppy sittin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FC2E3D53-2314-43B2-97F2-2281BD46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65799" y="5319324"/>
            <a:ext cx="1482469" cy="13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5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BB26-F450-4C65-B971-2FB76125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558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Database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AF06A-8AE1-4765-9E66-66336D7A2350}"/>
              </a:ext>
            </a:extLst>
          </p:cNvPr>
          <p:cNvSpPr txBox="1"/>
          <p:nvPr/>
        </p:nvSpPr>
        <p:spPr>
          <a:xfrm>
            <a:off x="180473" y="151044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out various database integration options available for u when use Node and express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BFEAC-BC4B-4022-B5C1-12DC9C99B755}"/>
              </a:ext>
            </a:extLst>
          </p:cNvPr>
          <p:cNvSpPr txBox="1"/>
          <p:nvPr/>
        </p:nvSpPr>
        <p:spPr>
          <a:xfrm flipH="1">
            <a:off x="269505" y="6422458"/>
            <a:ext cx="7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7247-8F62-4CEF-8EF0-DAA03B34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3" y="2272280"/>
            <a:ext cx="5852160" cy="3782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E8EA36-8EF2-4BEE-8497-EF500D4C5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77" y="2622956"/>
            <a:ext cx="5471858" cy="3617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6A871-B717-45A5-9CF9-5D193017A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4869"/>
            <a:ext cx="2605934" cy="20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1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39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79AA-AEDA-47E0-BAE4-3CADFF46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21" y="386274"/>
            <a:ext cx="10515600" cy="7417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Structuring Express Applications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9F5B-4715-4B6C-8CF8-31A4E0A1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56" y="5435182"/>
            <a:ext cx="10515600" cy="1162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the routes that working with courses will be moved to courses.js</a:t>
            </a:r>
          </a:p>
          <a:p>
            <a:r>
              <a:rPr lang="en-US" dirty="0">
                <a:solidFill>
                  <a:schemeClr val="bg1"/>
                </a:solidFill>
              </a:rPr>
              <a:t>All the routs let assume we have authors will be moved to authors.js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E3527-6D25-4375-A1AC-8F1AF25F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7" y="1439675"/>
            <a:ext cx="6202017" cy="3995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4A517-6C90-4B2D-870B-D5CD945D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64" y="1583646"/>
            <a:ext cx="5507813" cy="3995507"/>
          </a:xfrm>
          <a:prstGeom prst="rect">
            <a:avLst/>
          </a:prstGeom>
        </p:spPr>
      </p:pic>
      <p:sp>
        <p:nvSpPr>
          <p:cNvPr id="8" name="AutoShape 4" descr="Sticker with no label">
            <a:extLst>
              <a:ext uri="{FF2B5EF4-FFF2-40B4-BE49-F238E27FC236}">
                <a16:creationId xmlns:a16="http://schemas.microsoft.com/office/drawing/2014/main" id="{94E27F58-C0F7-49CC-8095-8CBA0C512B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10" name="AutoShape 6" descr="Sticker with no label">
            <a:extLst>
              <a:ext uri="{FF2B5EF4-FFF2-40B4-BE49-F238E27FC236}">
                <a16:creationId xmlns:a16="http://schemas.microsoft.com/office/drawing/2014/main" id="{712F23D5-F9CE-494E-A258-5A4ACFB0C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F314F-3C56-4576-9A24-83FA22542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831" y="-194411"/>
            <a:ext cx="1634086" cy="16340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B65B4C8-DA57-4C76-BAB6-4CFEB1052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67" y="-268155"/>
            <a:ext cx="1634086" cy="1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8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7092C-7730-4082-8FF5-DB073146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048"/>
            <a:ext cx="9726382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791D-3DDC-4BE8-98FC-9767366F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06"/>
            <a:ext cx="10515600" cy="7189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7739-8B5E-4D6A-8CDA-CFE352D6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967"/>
            <a:ext cx="10515600" cy="17119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Middleware function is basically a function that takes a request object, and either returns a response to the client or passes control to another middleware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DB052-CFB6-4104-8522-0D27E0082510}"/>
              </a:ext>
            </a:extLst>
          </p:cNvPr>
          <p:cNvSpPr txBox="1"/>
          <p:nvPr/>
        </p:nvSpPr>
        <p:spPr>
          <a:xfrm>
            <a:off x="1034472" y="3879273"/>
            <a:ext cx="4849191" cy="65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route handler function that we already see in express  is technically a Middleware.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07EB4-266E-4BD2-9FCC-FA5259CD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4624178"/>
            <a:ext cx="4858428" cy="1562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7B7D0-8CF9-4318-9E45-C9B106AFA848}"/>
              </a:ext>
            </a:extLst>
          </p:cNvPr>
          <p:cNvSpPr txBox="1"/>
          <p:nvPr/>
        </p:nvSpPr>
        <p:spPr>
          <a:xfrm>
            <a:off x="6700554" y="3570665"/>
            <a:ext cx="5365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job of this middleware function is to read the request and if there is json in the body to parse it to json object and then</a:t>
            </a:r>
          </a:p>
          <a:p>
            <a:r>
              <a:rPr lang="en-US" dirty="0">
                <a:solidFill>
                  <a:schemeClr val="bg1"/>
                </a:solidFill>
              </a:rPr>
              <a:t>Set req.body = to this json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698C1E-345F-4CAE-AFB7-DAD62312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54" y="4967922"/>
            <a:ext cx="515465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36CE54-5109-4701-9414-32E03060AD87}"/>
              </a:ext>
            </a:extLst>
          </p:cNvPr>
          <p:cNvSpPr txBox="1"/>
          <p:nvPr/>
        </p:nvSpPr>
        <p:spPr>
          <a:xfrm>
            <a:off x="914400" y="5825765"/>
            <a:ext cx="584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current implementation we have 2 middleware's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2219E-572D-419C-896C-5A675B8A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0"/>
            <a:ext cx="1062185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A4FD-CD3A-4F1A-B85F-A54046C3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52947">
            <a:off x="295130" y="2448829"/>
            <a:ext cx="10719062" cy="193449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Express is bunch of middleware functions</a:t>
            </a:r>
          </a:p>
        </p:txBody>
      </p:sp>
    </p:spTree>
    <p:extLst>
      <p:ext uri="{BB962C8B-B14F-4D97-AF65-F5344CB8AC3E}">
        <p14:creationId xmlns:p14="http://schemas.microsoft.com/office/powerpoint/2010/main" val="11142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D0C9-CEC9-4E41-8446-86FCEE69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53"/>
            <a:ext cx="10515600" cy="6785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Creating Custom Middleware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2AD05-94E4-4EE9-B0B0-3E56E1B9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56" y="1491724"/>
            <a:ext cx="8316486" cy="1171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A32F6-1C95-48F6-9C5F-B8DE14F36166}"/>
              </a:ext>
            </a:extLst>
          </p:cNvPr>
          <p:cNvSpPr txBox="1"/>
          <p:nvPr/>
        </p:nvSpPr>
        <p:spPr>
          <a:xfrm>
            <a:off x="2323573" y="5560291"/>
            <a:ext cx="754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we comment next(). We don’t pass control to another Middleware function</a:t>
            </a:r>
          </a:p>
          <a:p>
            <a:r>
              <a:rPr lang="en-US" dirty="0">
                <a:solidFill>
                  <a:schemeClr val="bg1"/>
                </a:solidFill>
              </a:rPr>
              <a:t>To terminate the request response cycle. Our requests end up hanging there!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E4ECE-36AE-46C6-89F0-98B0157A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73" y="2746535"/>
            <a:ext cx="754485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6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39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0B7-7812-495F-8FA1-AE6A5CC5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476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Moving the middleware to external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0D28F-E877-4F0B-87A6-B02C827E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63" y="1316911"/>
            <a:ext cx="7649643" cy="2838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A2E4C-CD6F-451F-9426-E858306AE563}"/>
              </a:ext>
            </a:extLst>
          </p:cNvPr>
          <p:cNvSpPr txBox="1"/>
          <p:nvPr/>
        </p:nvSpPr>
        <p:spPr>
          <a:xfrm>
            <a:off x="3593106" y="4722636"/>
            <a:ext cx="521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Know u can understand exactly what express.json() is.</a:t>
            </a:r>
          </a:p>
        </p:txBody>
      </p:sp>
    </p:spTree>
    <p:extLst>
      <p:ext uri="{BB962C8B-B14F-4D97-AF65-F5344CB8AC3E}">
        <p14:creationId xmlns:p14="http://schemas.microsoft.com/office/powerpoint/2010/main" val="385666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B15F-EA4C-468E-95C8-D8FB75B4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102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Built-in Middleware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F9553-7B6B-4440-ADDD-612D1AB5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2295367"/>
            <a:ext cx="10012172" cy="2267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2DB32A-44CB-4549-B0C8-5F588F7A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14" y="5230450"/>
            <a:ext cx="363905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94B1-9CB6-487B-8DCC-9D327D47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674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Third-party Middleware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36282-1C55-463C-8A05-3D898B405A73}"/>
              </a:ext>
            </a:extLst>
          </p:cNvPr>
          <p:cNvSpPr txBox="1"/>
          <p:nvPr/>
        </p:nvSpPr>
        <p:spPr>
          <a:xfrm>
            <a:off x="137160" y="609904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CA538-DF14-474F-A192-EAB905D6DE7F}"/>
              </a:ext>
            </a:extLst>
          </p:cNvPr>
          <p:cNvSpPr txBox="1"/>
          <p:nvPr/>
        </p:nvSpPr>
        <p:spPr>
          <a:xfrm>
            <a:off x="4710747" y="2018542"/>
            <a:ext cx="450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Check helmet &amp; morgan package for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140FF-B406-4023-8459-DBDBDB67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349679"/>
            <a:ext cx="4248743" cy="2915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9F718-7F9E-426C-BE81-C74B39CAF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229" y="3879002"/>
            <a:ext cx="5092611" cy="28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437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Proxima</vt:lpstr>
      <vt:lpstr>Office Theme</vt:lpstr>
      <vt:lpstr>PowerPoint Presentation</vt:lpstr>
      <vt:lpstr>PowerPoint Presentation</vt:lpstr>
      <vt:lpstr>Middleware</vt:lpstr>
      <vt:lpstr>PowerPoint Presentation</vt:lpstr>
      <vt:lpstr>Express is bunch of middleware functions</vt:lpstr>
      <vt:lpstr>Creating Custom Middleware</vt:lpstr>
      <vt:lpstr>Moving the middleware to external module</vt:lpstr>
      <vt:lpstr>Built-in Middleware</vt:lpstr>
      <vt:lpstr>Third-party Middleware</vt:lpstr>
      <vt:lpstr>Environments</vt:lpstr>
      <vt:lpstr>Environments</vt:lpstr>
      <vt:lpstr>Set environments variables</vt:lpstr>
      <vt:lpstr>Configuration setting for the application</vt:lpstr>
      <vt:lpstr>Configuration setting for the application</vt:lpstr>
      <vt:lpstr>Debugging </vt:lpstr>
      <vt:lpstr>Templating Engines</vt:lpstr>
      <vt:lpstr>Templates Engine with Pug</vt:lpstr>
      <vt:lpstr>Database integration</vt:lpstr>
      <vt:lpstr>Structuring Express Applications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Shajrawi</dc:creator>
  <cp:lastModifiedBy>Yaniv Bialik</cp:lastModifiedBy>
  <cp:revision>28</cp:revision>
  <dcterms:created xsi:type="dcterms:W3CDTF">2022-02-10T11:51:35Z</dcterms:created>
  <dcterms:modified xsi:type="dcterms:W3CDTF">2022-02-22T11:30:18Z</dcterms:modified>
</cp:coreProperties>
</file>