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0FF"/>
    <a:srgbClr val="FF79A1"/>
    <a:srgbClr val="67C9FF"/>
    <a:srgbClr val="858585"/>
    <a:srgbClr val="A5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530A-8D0B-40A2-B6BD-1E46005C5D0E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8135-95D2-4763-BF82-64392B28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28-12-2021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28-12-2021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7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objects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driver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ngodb.github.io/mongo-csharp-driver/2.14/getting_started/quick_tour/" TargetMode="Externa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E069A6-99F8-4E5E-89E6-105442C5FFC8}"/>
              </a:ext>
            </a:extLst>
          </p:cNvPr>
          <p:cNvSpPr txBox="1">
            <a:spLocks/>
          </p:cNvSpPr>
          <p:nvPr/>
        </p:nvSpPr>
        <p:spPr>
          <a:xfrm>
            <a:off x="2563091" y="245198"/>
            <a:ext cx="7065818" cy="971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Mongo </a:t>
            </a:r>
            <a:r>
              <a:rPr lang="en-US" dirty="0">
                <a:solidFill>
                  <a:srgbClr val="00B0F0"/>
                </a:solidFill>
              </a:rPr>
              <a:t>Database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Cloud Database">
                <a:extLst>
                  <a:ext uri="{FF2B5EF4-FFF2-40B4-BE49-F238E27FC236}">
                    <a16:creationId xmlns:a16="http://schemas.microsoft.com/office/drawing/2014/main" id="{D0E0ABEF-C138-4AE1-BABF-E296C53F27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2963130"/>
                  </p:ext>
                </p:extLst>
              </p:nvPr>
            </p:nvGraphicFramePr>
            <p:xfrm>
              <a:off x="3790016" y="1141614"/>
              <a:ext cx="4611965" cy="457477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611965" cy="4574771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262" ay="687610" az="-422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0322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Cloud Database">
                <a:extLst>
                  <a:ext uri="{FF2B5EF4-FFF2-40B4-BE49-F238E27FC236}">
                    <a16:creationId xmlns:a16="http://schemas.microsoft.com/office/drawing/2014/main" id="{D0E0ABEF-C138-4AE1-BABF-E296C53F2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016" y="1141614"/>
                <a:ext cx="4611965" cy="4574771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9D8973-FCE1-4D4D-92DC-29D1218803A0}"/>
              </a:ext>
            </a:extLst>
          </p:cNvPr>
          <p:cNvSpPr txBox="1"/>
          <p:nvPr/>
        </p:nvSpPr>
        <p:spPr>
          <a:xfrm>
            <a:off x="5605320" y="579923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79624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97B3E2-17BA-401D-9F42-4030F10AECAF}"/>
              </a:ext>
            </a:extLst>
          </p:cNvPr>
          <p:cNvSpPr/>
          <p:nvPr/>
        </p:nvSpPr>
        <p:spPr>
          <a:xfrm>
            <a:off x="0" y="500634"/>
            <a:ext cx="9944100" cy="1435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E11EA-A111-4805-8619-49D64A8F4B24}"/>
              </a:ext>
            </a:extLst>
          </p:cNvPr>
          <p:cNvSpPr/>
          <p:nvPr/>
        </p:nvSpPr>
        <p:spPr>
          <a:xfrm>
            <a:off x="0" y="4242816"/>
            <a:ext cx="9944100" cy="24048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CD987-0CF6-4492-9F0C-870415BFAF47}"/>
              </a:ext>
            </a:extLst>
          </p:cNvPr>
          <p:cNvSpPr/>
          <p:nvPr/>
        </p:nvSpPr>
        <p:spPr>
          <a:xfrm>
            <a:off x="0" y="2231136"/>
            <a:ext cx="9944100" cy="1435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4F501-AD0A-4851-9179-AFD5AB29ED55}"/>
              </a:ext>
            </a:extLst>
          </p:cNvPr>
          <p:cNvSpPr/>
          <p:nvPr/>
        </p:nvSpPr>
        <p:spPr>
          <a:xfrm>
            <a:off x="6894576" y="2468880"/>
            <a:ext cx="2578608" cy="96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255FAF-6522-469A-91E3-8A4595C76BF7}"/>
              </a:ext>
            </a:extLst>
          </p:cNvPr>
          <p:cNvSpPr/>
          <p:nvPr/>
        </p:nvSpPr>
        <p:spPr>
          <a:xfrm>
            <a:off x="2075688" y="2468880"/>
            <a:ext cx="2578608" cy="96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AD849-5F92-4CA7-9925-F1DD5653FEB2}"/>
              </a:ext>
            </a:extLst>
          </p:cNvPr>
          <p:cNvSpPr/>
          <p:nvPr/>
        </p:nvSpPr>
        <p:spPr>
          <a:xfrm>
            <a:off x="0" y="2642616"/>
            <a:ext cx="1335024" cy="62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09A09B-6FF5-4689-90C8-415A49AD9E25}"/>
              </a:ext>
            </a:extLst>
          </p:cNvPr>
          <p:cNvSpPr/>
          <p:nvPr/>
        </p:nvSpPr>
        <p:spPr>
          <a:xfrm>
            <a:off x="2075688" y="4315968"/>
            <a:ext cx="3008376" cy="10149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{name:’Elias’, age:31}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8C5FFD-DE51-4673-9D4D-068C6727FCD7}"/>
              </a:ext>
            </a:extLst>
          </p:cNvPr>
          <p:cNvSpPr/>
          <p:nvPr/>
        </p:nvSpPr>
        <p:spPr>
          <a:xfrm>
            <a:off x="2075688" y="5556504"/>
            <a:ext cx="3008376" cy="10149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{name:Ronaldo’, age:33}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9CEC639-9064-4F30-8A79-49773ED3D7FF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>
            <a:off x="1821943" y="3417570"/>
            <a:ext cx="1659636" cy="1152145"/>
          </a:xfrm>
          <a:prstGeom prst="bentConnector4">
            <a:avLst>
              <a:gd name="adj1" fmla="val 34711"/>
              <a:gd name="adj2" fmla="val 11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51CEC2E-2C07-4D51-ACEC-8CF2F08A97DB}"/>
              </a:ext>
            </a:extLst>
          </p:cNvPr>
          <p:cNvCxnSpPr>
            <a:endCxn id="12" idx="2"/>
          </p:cNvCxnSpPr>
          <p:nvPr/>
        </p:nvCxnSpPr>
        <p:spPr>
          <a:xfrm rot="5400000">
            <a:off x="1201674" y="4037838"/>
            <a:ext cx="2900172" cy="1152144"/>
          </a:xfrm>
          <a:prstGeom prst="bentConnector4">
            <a:avLst>
              <a:gd name="adj1" fmla="val 19496"/>
              <a:gd name="adj2" fmla="val 11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51779E-6188-4C2C-B4CD-F823C74A9E69}"/>
              </a:ext>
            </a:extLst>
          </p:cNvPr>
          <p:cNvSpPr/>
          <p:nvPr/>
        </p:nvSpPr>
        <p:spPr>
          <a:xfrm>
            <a:off x="0" y="5026914"/>
            <a:ext cx="1335024" cy="60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A00EE1A5-CA14-4AE0-9DC7-1ED18C99C94B}"/>
              </a:ext>
            </a:extLst>
          </p:cNvPr>
          <p:cNvSpPr/>
          <p:nvPr/>
        </p:nvSpPr>
        <p:spPr>
          <a:xfrm>
            <a:off x="4654296" y="620649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A9186-BE07-45CD-9FDC-933BE042CC27}"/>
              </a:ext>
            </a:extLst>
          </p:cNvPr>
          <p:cNvSpPr/>
          <p:nvPr/>
        </p:nvSpPr>
        <p:spPr>
          <a:xfrm>
            <a:off x="0" y="906399"/>
            <a:ext cx="1335024" cy="62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DBA8B-CBE2-47F0-A7D0-8D0C378CF121}"/>
              </a:ext>
            </a:extLst>
          </p:cNvPr>
          <p:cNvSpPr txBox="1"/>
          <p:nvPr/>
        </p:nvSpPr>
        <p:spPr>
          <a:xfrm>
            <a:off x="10116312" y="490347"/>
            <a:ext cx="1773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database there is</a:t>
            </a:r>
          </a:p>
          <a:p>
            <a:r>
              <a:rPr lang="en-US" dirty="0"/>
              <a:t>Two collections Users and</a:t>
            </a:r>
          </a:p>
          <a:p>
            <a:r>
              <a:rPr lang="en-US" dirty="0"/>
              <a:t>Orders.</a:t>
            </a:r>
          </a:p>
          <a:p>
            <a:r>
              <a:rPr lang="en-US" dirty="0"/>
              <a:t>In each collection there</a:t>
            </a:r>
          </a:p>
          <a:p>
            <a:r>
              <a:rPr lang="en-US" dirty="0"/>
              <a:t>Is several documents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1219AB-B9A8-4185-8293-FEDF4C2EBAC1}"/>
              </a:ext>
            </a:extLst>
          </p:cNvPr>
          <p:cNvSpPr txBox="1"/>
          <p:nvPr/>
        </p:nvSpPr>
        <p:spPr>
          <a:xfrm>
            <a:off x="10162032" y="4863667"/>
            <a:ext cx="172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store data in MongoDB in a JavaScript objects format</a:t>
            </a:r>
          </a:p>
        </p:txBody>
      </p:sp>
    </p:spTree>
    <p:extLst>
      <p:ext uri="{BB962C8B-B14F-4D97-AF65-F5344CB8AC3E}">
        <p14:creationId xmlns:p14="http://schemas.microsoft.com/office/powerpoint/2010/main" val="22021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7" grpId="0" animBg="1"/>
      <p:bldP spid="5" grpId="0" animBg="1"/>
      <p:bldP spid="6" grpId="0" animBg="1"/>
      <p:bldP spid="8" grpId="0" animBg="1"/>
      <p:bldP spid="11" grpId="0" animBg="1"/>
      <p:bldP spid="12" grpId="0" animBg="1"/>
      <p:bldP spid="19" grpId="0" animBg="1"/>
      <p:bldP spid="23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8CF7-9412-4441-84EE-2B7720E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08" y="54559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JSON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22F3-D8B6-4F4C-A4AB-2F47D656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0" y="1809241"/>
            <a:ext cx="6820852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58C83-55A5-45D7-91DC-19C241EDAFA6}"/>
              </a:ext>
            </a:extLst>
          </p:cNvPr>
          <p:cNvSpPr txBox="1"/>
          <p:nvPr/>
        </p:nvSpPr>
        <p:spPr>
          <a:xfrm>
            <a:off x="432054" y="594307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JSON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B9FC4-D706-48C7-8614-218A4AFC6BCB}"/>
              </a:ext>
            </a:extLst>
          </p:cNvPr>
          <p:cNvSpPr txBox="1"/>
          <p:nvPr/>
        </p:nvSpPr>
        <p:spPr>
          <a:xfrm>
            <a:off x="7711127" y="1892808"/>
            <a:ext cx="4480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</a:t>
            </a:r>
            <a:r>
              <a:rPr lang="en-US" dirty="0">
                <a:solidFill>
                  <a:srgbClr val="3990FF"/>
                </a:solidFill>
              </a:rPr>
              <a:t>cool feature </a:t>
            </a:r>
            <a:r>
              <a:rPr lang="en-US" dirty="0"/>
              <a:t>of Mongo dB and its documents, u can </a:t>
            </a:r>
          </a:p>
          <a:p>
            <a:r>
              <a:rPr lang="en-US" dirty="0">
                <a:solidFill>
                  <a:srgbClr val="3990FF"/>
                </a:solidFill>
              </a:rPr>
              <a:t>Store nested data </a:t>
            </a:r>
            <a:r>
              <a:rPr lang="en-US" dirty="0"/>
              <a:t>in there and why is that helpful?</a:t>
            </a:r>
          </a:p>
          <a:p>
            <a:r>
              <a:rPr lang="en-US" dirty="0"/>
              <a:t>Well, this allows </a:t>
            </a:r>
            <a:r>
              <a:rPr lang="en-US" dirty="0">
                <a:solidFill>
                  <a:srgbClr val="3990FF"/>
                </a:solidFill>
              </a:rPr>
              <a:t>you to create complex</a:t>
            </a:r>
          </a:p>
          <a:p>
            <a:r>
              <a:rPr lang="en-US" dirty="0">
                <a:solidFill>
                  <a:srgbClr val="3990FF"/>
                </a:solidFill>
              </a:rPr>
              <a:t>Relations between data</a:t>
            </a:r>
            <a:r>
              <a:rPr lang="en-US" dirty="0"/>
              <a:t> and store then in one and the </a:t>
            </a:r>
            <a:r>
              <a:rPr lang="en-US" dirty="0">
                <a:solidFill>
                  <a:srgbClr val="3990FF"/>
                </a:solidFill>
              </a:rPr>
              <a:t>same document</a:t>
            </a:r>
          </a:p>
          <a:p>
            <a:r>
              <a:rPr lang="en-US" dirty="0"/>
              <a:t>Witch makes working with it and fetching</a:t>
            </a:r>
          </a:p>
          <a:p>
            <a:r>
              <a:rPr lang="en-US" dirty="0">
                <a:solidFill>
                  <a:srgbClr val="3990FF"/>
                </a:solidFill>
              </a:rPr>
              <a:t>It super efficient</a:t>
            </a:r>
            <a:r>
              <a:rPr lang="en-US" dirty="0"/>
              <a:t>,</a:t>
            </a:r>
          </a:p>
          <a:p>
            <a:r>
              <a:rPr lang="en-US" dirty="0"/>
              <a:t>Where in SQL, you must write </a:t>
            </a:r>
            <a:r>
              <a:rPr lang="en-US" dirty="0">
                <a:solidFill>
                  <a:srgbClr val="3990FF"/>
                </a:solidFill>
              </a:rPr>
              <a:t>complex joins </a:t>
            </a:r>
            <a:r>
              <a:rPr lang="en-US" dirty="0"/>
              <a:t>to find data in table A and data in table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7FB2-4F13-4FF2-9899-BFF44672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32613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After u install 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E15C-2BB5-4893-A5AD-843B85D9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7" y="957960"/>
            <a:ext cx="1056469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456B-FD09-43D0-A923-3171A460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944" y="31699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Stop and run 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42DE-2B3A-45F4-BEE4-A1051F49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37" y="1580641"/>
            <a:ext cx="6096000" cy="426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8EBC9-B1B3-46CE-821A-0ADDBFF912F0}"/>
              </a:ext>
            </a:extLst>
          </p:cNvPr>
          <p:cNvSpPr txBox="1"/>
          <p:nvPr/>
        </p:nvSpPr>
        <p:spPr>
          <a:xfrm>
            <a:off x="4901184" y="5961888"/>
            <a:ext cx="294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Also u can do it from services</a:t>
            </a:r>
          </a:p>
        </p:txBody>
      </p:sp>
    </p:spTree>
    <p:extLst>
      <p:ext uri="{BB962C8B-B14F-4D97-AF65-F5344CB8AC3E}">
        <p14:creationId xmlns:p14="http://schemas.microsoft.com/office/powerpoint/2010/main" val="37977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1B63-B71C-4B81-89A8-F5CBCE79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4" y="59131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Run MongoDB client (shell)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D2865-E373-49C9-9968-356BCDA5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4" y="1660886"/>
            <a:ext cx="10324712" cy="4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6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C67B-DFDC-459A-A9D9-E9EAC6C3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584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271D-7D10-4146-ACCB-683786EC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00016"/>
            <a:ext cx="10668000" cy="1395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Via the Shell u can </a:t>
            </a:r>
            <a:r>
              <a:rPr lang="en-US" dirty="0">
                <a:solidFill>
                  <a:srgbClr val="3990FF"/>
                </a:solidFill>
              </a:rPr>
              <a:t>run</a:t>
            </a:r>
            <a:r>
              <a:rPr lang="en-US" dirty="0"/>
              <a:t> commands to insert, get, update and delete data</a:t>
            </a:r>
          </a:p>
          <a:p>
            <a:r>
              <a:rPr lang="en-US" dirty="0">
                <a:solidFill>
                  <a:srgbClr val="3990FF"/>
                </a:solidFill>
              </a:rPr>
              <a:t>Show dbs </a:t>
            </a:r>
            <a:r>
              <a:rPr lang="en-US" dirty="0"/>
              <a:t>commands to list the currents dbs we have </a:t>
            </a:r>
          </a:p>
          <a:p>
            <a:r>
              <a:rPr lang="en-US" dirty="0"/>
              <a:t>Run shell </a:t>
            </a:r>
            <a:r>
              <a:rPr lang="en-US" dirty="0">
                <a:solidFill>
                  <a:srgbClr val="3990FF"/>
                </a:solidFill>
              </a:rPr>
              <a:t>mongo.exe</a:t>
            </a:r>
            <a:r>
              <a:rPr lang="en-US" dirty="0"/>
              <a:t> from </a:t>
            </a:r>
            <a:r>
              <a:rPr lang="en-US" dirty="0">
                <a:solidFill>
                  <a:srgbClr val="3990FF"/>
                </a:solidFill>
              </a:rPr>
              <a:t>C:\Program Files\MongoDB\Server\5.0\bin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0387D-9037-4C80-B443-056EFF79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27" y="1530628"/>
            <a:ext cx="5545634" cy="27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4740-1428-48FD-9753-FD16FBF0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307848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Some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EA4-6441-4995-B5BF-3F57754E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42159"/>
            <a:ext cx="10668000" cy="3048001"/>
          </a:xfrm>
        </p:spPr>
        <p:txBody>
          <a:bodyPr/>
          <a:lstStyle/>
          <a:p>
            <a:r>
              <a:rPr lang="en-US" dirty="0">
                <a:solidFill>
                  <a:srgbClr val="3990FF"/>
                </a:solidFill>
              </a:rPr>
              <a:t>show dbs </a:t>
            </a:r>
            <a:r>
              <a:rPr lang="en-US" dirty="0">
                <a:sym typeface="Wingdings" panose="05000000000000000000" pitchFamily="2" charset="2"/>
              </a:rPr>
              <a:t> see the current databases</a:t>
            </a:r>
          </a:p>
          <a:p>
            <a:r>
              <a:rPr lang="en-US" dirty="0">
                <a:solidFill>
                  <a:srgbClr val="3990FF"/>
                </a:solidFill>
                <a:sym typeface="Wingdings" panose="05000000000000000000" pitchFamily="2" charset="2"/>
              </a:rPr>
              <a:t>use [database name], example: use shopDB </a:t>
            </a:r>
            <a:r>
              <a:rPr lang="en-US" dirty="0">
                <a:sym typeface="Wingdings" panose="05000000000000000000" pitchFamily="2" charset="2"/>
              </a:rPr>
              <a:t> to connect to database, if the DB not exist it will create it.</a:t>
            </a:r>
          </a:p>
          <a:p>
            <a:r>
              <a:rPr lang="en-US" dirty="0">
                <a:sym typeface="Wingdings" panose="05000000000000000000" pitchFamily="2" charset="2"/>
              </a:rPr>
              <a:t>db.products.insertOne({name:”max”})  Insert new value, if collection is not exist will be created automatically, in this example </a:t>
            </a:r>
            <a:r>
              <a:rPr lang="en-US" dirty="0">
                <a:solidFill>
                  <a:srgbClr val="3990FF"/>
                </a:solidFill>
                <a:sym typeface="Wingdings" panose="05000000000000000000" pitchFamily="2" charset="2"/>
              </a:rPr>
              <a:t>products</a:t>
            </a:r>
            <a:r>
              <a:rPr lang="en-US" dirty="0">
                <a:sym typeface="Wingdings" panose="05000000000000000000" pitchFamily="2" charset="2"/>
              </a:rPr>
              <a:t> is the </a:t>
            </a:r>
            <a:r>
              <a:rPr lang="en-US" dirty="0">
                <a:solidFill>
                  <a:srgbClr val="3990FF"/>
                </a:solidFill>
                <a:sym typeface="Wingdings" panose="05000000000000000000" pitchFamily="2" charset="2"/>
              </a:rPr>
              <a:t>new collection.</a:t>
            </a:r>
            <a:endParaRPr lang="en-US" dirty="0">
              <a:solidFill>
                <a:srgbClr val="399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4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D7F-B08C-43B2-AE6D-0E8E511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803" y="481584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Insert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AA05-6C67-49A5-8957-C8E2A2F8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4" y="1316589"/>
            <a:ext cx="7896544" cy="1746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DDC47-2EC1-4E02-B781-1E965D67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7" y="3431093"/>
            <a:ext cx="7973538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BC2AA-E74E-425D-8C1A-482DB39B04A7}"/>
              </a:ext>
            </a:extLst>
          </p:cNvPr>
          <p:cNvSpPr txBox="1"/>
          <p:nvPr/>
        </p:nvSpPr>
        <p:spPr>
          <a:xfrm>
            <a:off x="8733453" y="2229865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of new object to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48BD7-9485-4BD2-B6E0-160C53EAA17B}"/>
              </a:ext>
            </a:extLst>
          </p:cNvPr>
          <p:cNvSpPr txBox="1"/>
          <p:nvPr/>
        </p:nvSpPr>
        <p:spPr>
          <a:xfrm>
            <a:off x="8733453" y="4089139"/>
            <a:ext cx="24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all the objects in </a:t>
            </a:r>
          </a:p>
          <a:p>
            <a:r>
              <a:rPr lang="en-US" dirty="0"/>
              <a:t>collection by using </a:t>
            </a:r>
            <a:r>
              <a:rPr lang="en-US" dirty="0">
                <a:solidFill>
                  <a:srgbClr val="3990FF"/>
                </a:solidFill>
              </a:rPr>
              <a:t>find()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AA5666-08D2-4A7A-BC37-8618607B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7" y="5495735"/>
            <a:ext cx="4839375" cy="1362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0C4F76-7D04-421D-AE57-7D3AD910FB14}"/>
              </a:ext>
            </a:extLst>
          </p:cNvPr>
          <p:cNvSpPr txBox="1"/>
          <p:nvPr/>
        </p:nvSpPr>
        <p:spPr>
          <a:xfrm>
            <a:off x="5294376" y="5934456"/>
            <a:ext cx="539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the objects in a collection using </a:t>
            </a:r>
            <a:r>
              <a:rPr lang="en-US" dirty="0">
                <a:solidFill>
                  <a:srgbClr val="3990FF"/>
                </a:solidFill>
              </a:rPr>
              <a:t>find</a:t>
            </a:r>
            <a:r>
              <a:rPr lang="en-US" dirty="0"/>
              <a:t> and </a:t>
            </a:r>
            <a:r>
              <a:rPr lang="en-US" dirty="0">
                <a:solidFill>
                  <a:srgbClr val="3990FF"/>
                </a:solidFill>
              </a:rPr>
              <a:t>pretty</a:t>
            </a:r>
          </a:p>
        </p:txBody>
      </p:sp>
    </p:spTree>
    <p:extLst>
      <p:ext uri="{BB962C8B-B14F-4D97-AF65-F5344CB8AC3E}">
        <p14:creationId xmlns:p14="http://schemas.microsoft.com/office/powerpoint/2010/main" val="26261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77C-9934-402F-8D4D-FFFF9046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D2BE-14D2-46B1-9229-BFB86DFC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14470"/>
            <a:ext cx="10668000" cy="13411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new collection products</a:t>
            </a:r>
          </a:p>
          <a:p>
            <a:r>
              <a:rPr lang="en-US" dirty="0"/>
              <a:t>Add new product T-Shirt with price</a:t>
            </a:r>
          </a:p>
          <a:p>
            <a:r>
              <a:rPr lang="en-US" dirty="0"/>
              <a:t>Show all the products that already have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9256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D15B-47BE-45ED-A96C-AB378FD7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208" y="627888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4905-3928-4543-A4BE-E6F08EA8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998"/>
            <a:ext cx="6963747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C7E53-3C05-44CD-95F3-DB5EA4D7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25669"/>
            <a:ext cx="6963747" cy="2391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66BF5-B821-4E78-BD81-47D558C2E8E6}"/>
              </a:ext>
            </a:extLst>
          </p:cNvPr>
          <p:cNvSpPr txBox="1"/>
          <p:nvPr/>
        </p:nvSpPr>
        <p:spPr>
          <a:xfrm>
            <a:off x="7100596" y="2308554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9D724-A122-4A5B-92E1-FCC0DDECF425}"/>
              </a:ext>
            </a:extLst>
          </p:cNvPr>
          <p:cNvSpPr txBox="1"/>
          <p:nvPr/>
        </p:nvSpPr>
        <p:spPr>
          <a:xfrm>
            <a:off x="7184572" y="4180114"/>
            <a:ext cx="21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all the products</a:t>
            </a:r>
          </a:p>
        </p:txBody>
      </p:sp>
    </p:spTree>
    <p:extLst>
      <p:ext uri="{BB962C8B-B14F-4D97-AF65-F5344CB8AC3E}">
        <p14:creationId xmlns:p14="http://schemas.microsoft.com/office/powerpoint/2010/main" val="4746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1A75-9AE6-4A37-A804-2CAC16DD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463296"/>
            <a:ext cx="9144000" cy="12636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6C857-247A-4514-86A3-3213225C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54" y="1657969"/>
            <a:ext cx="4695291" cy="35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5339-9250-46B1-A35E-5A249D22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are using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74CC-90A9-4AAD-9D72-6BD97789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want to teach you something which you can apply to all use cases and that is the case with the SEHLL.</a:t>
            </a:r>
          </a:p>
          <a:p>
            <a:r>
              <a:rPr lang="en-US" dirty="0"/>
              <a:t>Of course, in the end you will build an application with programming language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698C-ECF8-44DA-81E5-FC33400F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464" y="45415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MongoDB Drivers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0B29E-848C-466A-B2EB-19F3B789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048"/>
            <a:ext cx="12192000" cy="4005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10E65-9132-4C23-B184-7D493DF46D70}"/>
              </a:ext>
            </a:extLst>
          </p:cNvPr>
          <p:cNvSpPr txBox="1"/>
          <p:nvPr/>
        </p:nvSpPr>
        <p:spPr>
          <a:xfrm>
            <a:off x="247328" y="1085976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 to Drivers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ACF-2EE4-42FB-8B28-6068B4970280}"/>
              </a:ext>
            </a:extLst>
          </p:cNvPr>
          <p:cNvSpPr txBox="1"/>
          <p:nvPr/>
        </p:nvSpPr>
        <p:spPr>
          <a:xfrm>
            <a:off x="247328" y="5772024"/>
            <a:ext cx="654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there drivers, you use the same commands as we use in the shell,</a:t>
            </a:r>
          </a:p>
          <a:p>
            <a:r>
              <a:rPr lang="en-US" dirty="0"/>
              <a:t>just adjusted to the syntax of the language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75405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4145-FBF4-4142-85E8-A2D32DE1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32" y="45415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Mongo Drivers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9B80-6044-477E-996E-61D9AC49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76"/>
            <a:ext cx="6249272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4BDA3-A1C9-44A7-A80F-ACC84CC3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63077"/>
            <a:ext cx="6249272" cy="3694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A34B7-CE99-4FA8-A69C-5A3BF008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19" y="1090641"/>
            <a:ext cx="5539275" cy="1957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969477-6C68-42E2-AE9F-D9942EC68EC7}"/>
              </a:ext>
            </a:extLst>
          </p:cNvPr>
          <p:cNvSpPr txBox="1"/>
          <p:nvPr/>
        </p:nvSpPr>
        <p:spPr>
          <a:xfrm>
            <a:off x="7277878" y="4040155"/>
            <a:ext cx="310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To read more about C# drivers, </a:t>
            </a:r>
          </a:p>
          <a:p>
            <a:pPr algn="ctr"/>
            <a:r>
              <a:rPr lang="en-US" dirty="0">
                <a:hlinkClick r:id="rId5"/>
              </a:rPr>
              <a:t>documentations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F257-321F-4306-BEC3-48896638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472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MongoDB high 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47556-13A2-4652-8023-A525A6BD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696"/>
            <a:ext cx="12191999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66097-0195-4E2E-AA3B-DF3AFF7940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872" y="381000"/>
            <a:ext cx="91440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Install MongoDB</a:t>
            </a:r>
          </a:p>
          <a:p>
            <a:br>
              <a:rPr lang="en-US" dirty="0"/>
            </a:b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AE205-E106-45EA-BB61-771CC614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218"/>
            <a:ext cx="12192000" cy="51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F7E-8169-4E64-AA46-FB6A8A6D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527304"/>
            <a:ext cx="9144000" cy="12636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Installing MongoDb</a:t>
            </a:r>
            <a:br>
              <a:rPr lang="en-US" b="1" i="0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C6447-CAAA-4028-85CE-B932B9E6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924"/>
            <a:ext cx="4189445" cy="335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CBE91-6615-47B1-9382-BA81A988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135" y="2017341"/>
            <a:ext cx="3299574" cy="340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4D762-324E-4B0C-B0CB-A8155AA66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004605"/>
            <a:ext cx="4245429" cy="34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CD94-DA0F-4FC1-896A-8580AE92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472440"/>
            <a:ext cx="9144000" cy="12636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B0F0"/>
                </a:solidFill>
                <a:effectLst/>
                <a:latin typeface="georgia" panose="02040502050405020303" pitchFamily="18" charset="0"/>
              </a:rPr>
              <a:t>Installing MongoDB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IL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03DE-0EA6-49B4-B459-A603D389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85" y="1990307"/>
            <a:ext cx="4620269" cy="3328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B24A5-6D2D-42D1-88C3-5BC26F0C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66" y="1990306"/>
            <a:ext cx="4620270" cy="33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7614-C53F-43C1-A669-6FC6CAF1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463296"/>
            <a:ext cx="9144000" cy="126364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Click on fill in connection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58DBE-0B0C-43E3-A483-113C32FA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054"/>
            <a:ext cx="12192000" cy="37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5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2F96-78E6-4E6B-BA92-E458B242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Connected to MongoDB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8158E-C801-4A24-B2DF-C50552AD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709"/>
            <a:ext cx="12192000" cy="49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2A7-E95C-4D06-AB26-C9B1D258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956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What is MongoDB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541C-E9EC-4BA3-8501-36D3851E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it is database solution.</a:t>
            </a:r>
          </a:p>
          <a:p>
            <a:r>
              <a:rPr lang="en-US" dirty="0"/>
              <a:t>The name come from </a:t>
            </a:r>
            <a:r>
              <a:rPr lang="en-US" dirty="0">
                <a:solidFill>
                  <a:srgbClr val="67C9FF"/>
                </a:solidFill>
              </a:rPr>
              <a:t>Humongous</a:t>
            </a:r>
            <a:r>
              <a:rPr lang="en-US" dirty="0"/>
              <a:t> – because it can store lots and lots of data! AND u can work wit it </a:t>
            </a:r>
            <a:r>
              <a:rPr lang="en-US" dirty="0">
                <a:solidFill>
                  <a:srgbClr val="67C9FF"/>
                </a:solidFill>
              </a:rPr>
              <a:t>efficiently</a:t>
            </a:r>
            <a:r>
              <a:rPr lang="en-US" dirty="0"/>
              <a:t> which of course also is super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0908-05BF-456F-8143-973CDA59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5944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No-SQL vs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F07F-7F06-46EC-BD41-428B1FAB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67C9FF"/>
                </a:solidFill>
              </a:rPr>
              <a:t>Collections vs Tables</a:t>
            </a:r>
          </a:p>
          <a:p>
            <a:r>
              <a:rPr lang="en-US" dirty="0">
                <a:solidFill>
                  <a:srgbClr val="FF79A1"/>
                </a:solidFill>
              </a:rPr>
              <a:t>Documents vs Rows</a:t>
            </a:r>
          </a:p>
          <a:p>
            <a:pPr algn="ctr"/>
            <a:r>
              <a:rPr lang="en-US" dirty="0">
                <a:solidFill>
                  <a:srgbClr val="3990FF"/>
                </a:solidFill>
              </a:rPr>
              <a:t>JSON!!!</a:t>
            </a:r>
          </a:p>
        </p:txBody>
      </p:sp>
    </p:spTree>
    <p:extLst>
      <p:ext uri="{BB962C8B-B14F-4D97-AF65-F5344CB8AC3E}">
        <p14:creationId xmlns:p14="http://schemas.microsoft.com/office/powerpoint/2010/main" val="56426594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4E6EEB"/>
      </a:accent1>
      <a:accent2>
        <a:srgbClr val="46ACEA"/>
      </a:accent2>
      <a:accent3>
        <a:srgbClr val="896EEE"/>
      </a:accent3>
      <a:accent4>
        <a:srgbClr val="EB714E"/>
      </a:accent4>
      <a:accent5>
        <a:srgbClr val="D6992B"/>
      </a:accent5>
      <a:accent6>
        <a:srgbClr val="A3AA38"/>
      </a:accent6>
      <a:hlink>
        <a:srgbClr val="8E825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498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 Cond</vt:lpstr>
      <vt:lpstr>Calibri</vt:lpstr>
      <vt:lpstr>georgia</vt:lpstr>
      <vt:lpstr>Impact</vt:lpstr>
      <vt:lpstr>TornVTI</vt:lpstr>
      <vt:lpstr>PowerPoint Presentation</vt:lpstr>
      <vt:lpstr>JSON</vt:lpstr>
      <vt:lpstr>Install MongoDB  </vt:lpstr>
      <vt:lpstr>Installing MongoDb </vt:lpstr>
      <vt:lpstr>Installing MongoDB  </vt:lpstr>
      <vt:lpstr>Click on fill in connection</vt:lpstr>
      <vt:lpstr>Connected to MongoDB</vt:lpstr>
      <vt:lpstr>What is MongoDB ?</vt:lpstr>
      <vt:lpstr>No-SQL vs SQL</vt:lpstr>
      <vt:lpstr>PowerPoint Presentation</vt:lpstr>
      <vt:lpstr>JSON Data format</vt:lpstr>
      <vt:lpstr>After u install MongoDB</vt:lpstr>
      <vt:lpstr>Stop and run MongoDB</vt:lpstr>
      <vt:lpstr>Run MongoDB client (shell)</vt:lpstr>
      <vt:lpstr>Shell</vt:lpstr>
      <vt:lpstr>Some basic commands</vt:lpstr>
      <vt:lpstr>Insert command</vt:lpstr>
      <vt:lpstr>Exercise </vt:lpstr>
      <vt:lpstr>Solution </vt:lpstr>
      <vt:lpstr>Why we are using the SHELL</vt:lpstr>
      <vt:lpstr>MongoDB Drivers</vt:lpstr>
      <vt:lpstr>Mongo Drivers Examples</vt:lpstr>
      <vt:lpstr>MongoDB high level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 &amp;  Stored Procedures</dc:title>
  <dc:creator>Elias Shajrawi</dc:creator>
  <cp:lastModifiedBy>Elias Shajrawi</cp:lastModifiedBy>
  <cp:revision>74</cp:revision>
  <dcterms:created xsi:type="dcterms:W3CDTF">2021-12-13T15:07:44Z</dcterms:created>
  <dcterms:modified xsi:type="dcterms:W3CDTF">2021-12-28T12:44:30Z</dcterms:modified>
</cp:coreProperties>
</file>