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C9FF"/>
    <a:srgbClr val="FF79A1"/>
    <a:srgbClr val="3990FF"/>
    <a:srgbClr val="858585"/>
    <a:srgbClr val="A5A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C530A-8D0B-40A2-B6BD-1E46005C5D0E}" type="datetimeFigureOut">
              <a:rPr lang="en-US" smtClean="0"/>
              <a:t>02-01-2022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8135-95D2-4763-BF82-64392B282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7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02-01-2022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02-01-2022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0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02-01-2022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2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02-01-2022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02-01-2022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0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02-01-2022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8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02-01-2022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5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02-01-2022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0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02-01-2022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02-01-2022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1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02-01-2022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02-01-2022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79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ethod/db.collection.deleteOne/#mongodb-method-db.collection.deleteOn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ongodb.com/manual/reference/method/db.collection.updateOn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ongodb.com/manual/reference/method/db.collection.updateMany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ethod/db.collection.deleteMany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7E1A5F-4E44-495B-9C48-A5314F5BA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19199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60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E069A6-99F8-4E5E-89E6-105442C5FFC8}"/>
              </a:ext>
            </a:extLst>
          </p:cNvPr>
          <p:cNvSpPr txBox="1">
            <a:spLocks/>
          </p:cNvSpPr>
          <p:nvPr/>
        </p:nvSpPr>
        <p:spPr>
          <a:xfrm>
            <a:off x="2563091" y="245198"/>
            <a:ext cx="7065818" cy="97114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Mongo </a:t>
            </a:r>
            <a:r>
              <a:rPr lang="en-US" dirty="0">
                <a:solidFill>
                  <a:srgbClr val="00B0F0"/>
                </a:solidFill>
              </a:rPr>
              <a:t>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E478B-E567-475F-83E3-87055ED2C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1339"/>
            <a:ext cx="12191999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47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2807-F251-47E1-9B94-62DED5B5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824" y="353569"/>
            <a:ext cx="9144000" cy="646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CRUD</a:t>
            </a:r>
            <a:r>
              <a:rPr lang="en-US" dirty="0"/>
              <a:t> Operation In Real World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78588-7EED-4556-9582-803B35EC39E8}"/>
              </a:ext>
            </a:extLst>
          </p:cNvPr>
          <p:cNvSpPr txBox="1"/>
          <p:nvPr/>
        </p:nvSpPr>
        <p:spPr>
          <a:xfrm>
            <a:off x="493776" y="5568696"/>
            <a:ext cx="11538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assume that we have Application and another system for analytics and Admin application all of them will </a:t>
            </a:r>
            <a:r>
              <a:rPr lang="en-US" dirty="0">
                <a:solidFill>
                  <a:srgbClr val="00B0F0"/>
                </a:solidFill>
              </a:rPr>
              <a:t>interact</a:t>
            </a:r>
            <a:r>
              <a:rPr lang="en-US" dirty="0"/>
              <a:t> with </a:t>
            </a:r>
          </a:p>
          <a:p>
            <a:r>
              <a:rPr lang="en-US" dirty="0"/>
              <a:t>The Mongo Server and </a:t>
            </a:r>
            <a:r>
              <a:rPr lang="en-US" dirty="0">
                <a:solidFill>
                  <a:srgbClr val="00B0F0"/>
                </a:solidFill>
              </a:rPr>
              <a:t>Create Update also Delete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CE8F74-22D8-47F3-8CE0-30E6D4DD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392"/>
            <a:ext cx="12192000" cy="458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3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A6E7C8-C52C-4925-A5DF-199CFA1B7683}"/>
              </a:ext>
            </a:extLst>
          </p:cNvPr>
          <p:cNvSpPr txBox="1">
            <a:spLocks/>
          </p:cNvSpPr>
          <p:nvPr/>
        </p:nvSpPr>
        <p:spPr>
          <a:xfrm>
            <a:off x="1524000" y="472441"/>
            <a:ext cx="9144000" cy="6463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rgbClr val="00B0F0"/>
                </a:solidFill>
              </a:rPr>
              <a:t>CRUD</a:t>
            </a:r>
            <a:r>
              <a:rPr lang="en-US"/>
              <a:t> Operation In Real World System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67CA7B-3975-416C-8FA1-99570EAE2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497"/>
            <a:ext cx="12191999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5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88A3-31C5-41F6-A284-C8EC49AD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71856"/>
            <a:ext cx="9144000" cy="78028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Flight</a:t>
            </a:r>
            <a:r>
              <a:rPr lang="en-US" dirty="0"/>
              <a:t> Data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92F24-3656-435E-B41B-86EE80B9F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8444"/>
            <a:ext cx="12192000" cy="505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63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2FF5-CEF4-481C-8DCC-3C27E065A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928" y="353569"/>
            <a:ext cx="9144000" cy="646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Delete</a:t>
            </a:r>
            <a:r>
              <a:rPr lang="en-US" dirty="0"/>
              <a:t> Data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B7287-E4B6-4BA7-989F-F6FDED7BA5D3}"/>
              </a:ext>
            </a:extLst>
          </p:cNvPr>
          <p:cNvSpPr txBox="1"/>
          <p:nvPr/>
        </p:nvSpPr>
        <p:spPr>
          <a:xfrm>
            <a:off x="5180728" y="1785190"/>
            <a:ext cx="5823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deleteOne take a </a:t>
            </a:r>
            <a:r>
              <a:rPr lang="en-US" dirty="0">
                <a:solidFill>
                  <a:srgbClr val="00B0F0"/>
                </a:solidFill>
              </a:rPr>
              <a:t>filter</a:t>
            </a:r>
            <a:r>
              <a:rPr lang="en-US" dirty="0"/>
              <a:t> to find out which document to delete.</a:t>
            </a:r>
          </a:p>
          <a:p>
            <a:r>
              <a:rPr lang="en-US" dirty="0">
                <a:solidFill>
                  <a:srgbClr val="00B0F0"/>
                </a:solidFill>
              </a:rPr>
              <a:t>A filter defined as document </a:t>
            </a:r>
            <a:r>
              <a:rPr lang="en-US" dirty="0"/>
              <a:t>so with curly braces and </a:t>
            </a:r>
            <a:r>
              <a:rPr lang="en-US" dirty="0">
                <a:solidFill>
                  <a:srgbClr val="00B0F0"/>
                </a:solidFill>
              </a:rPr>
              <a:t>then define which key and which value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0CE41B-CAC5-429C-8379-A696B7678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9901"/>
            <a:ext cx="4937760" cy="5263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3D06A8-823B-4C8A-817A-3A45DC4FFDF3}"/>
              </a:ext>
            </a:extLst>
          </p:cNvPr>
          <p:cNvSpPr txBox="1"/>
          <p:nvPr/>
        </p:nvSpPr>
        <p:spPr>
          <a:xfrm>
            <a:off x="5180729" y="5340469"/>
            <a:ext cx="6350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document with </a:t>
            </a:r>
            <a:r>
              <a:rPr lang="en-US" dirty="0">
                <a:solidFill>
                  <a:srgbClr val="00B0F0"/>
                </a:solidFill>
              </a:rPr>
              <a:t>departureAirport</a:t>
            </a:r>
            <a:r>
              <a:rPr lang="en-US" dirty="0"/>
              <a:t> equal to </a:t>
            </a:r>
            <a:r>
              <a:rPr lang="en-US" dirty="0">
                <a:solidFill>
                  <a:srgbClr val="00B0F0"/>
                </a:solidFill>
              </a:rPr>
              <a:t>TXL.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/>
              <a:t>We can use any json attribute such like _id, distance, … and it will </a:t>
            </a:r>
          </a:p>
          <a:p>
            <a:r>
              <a:rPr lang="en-US" dirty="0"/>
              <a:t>Delete the </a:t>
            </a:r>
            <a:r>
              <a:rPr lang="en-US" dirty="0">
                <a:solidFill>
                  <a:schemeClr val="accent2"/>
                </a:solidFill>
              </a:rPr>
              <a:t>first</a:t>
            </a:r>
            <a:r>
              <a:rPr lang="en-US" dirty="0"/>
              <a:t> document with the filter.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267889-85AF-4911-B632-29C961F1017A}"/>
              </a:ext>
            </a:extLst>
          </p:cNvPr>
          <p:cNvSpPr txBox="1"/>
          <p:nvPr/>
        </p:nvSpPr>
        <p:spPr>
          <a:xfrm>
            <a:off x="11004495" y="6419088"/>
            <a:ext cx="118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Read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38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EC09E3-6B42-41AE-B2AA-8890C0D0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928" y="353569"/>
            <a:ext cx="9144000" cy="646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UpdateOne</a:t>
            </a:r>
            <a:r>
              <a:rPr lang="en-US" dirty="0"/>
              <a:t> Data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D854C-D2F3-4AFB-8F29-4FBC034BC128}"/>
              </a:ext>
            </a:extLst>
          </p:cNvPr>
          <p:cNvSpPr txBox="1"/>
          <p:nvPr/>
        </p:nvSpPr>
        <p:spPr>
          <a:xfrm>
            <a:off x="33528" y="6016752"/>
            <a:ext cx="759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First</a:t>
            </a:r>
            <a:r>
              <a:rPr lang="en-US" dirty="0"/>
              <a:t> argument filter. </a:t>
            </a:r>
            <a:r>
              <a:rPr lang="en-US" dirty="0">
                <a:solidFill>
                  <a:schemeClr val="accent2"/>
                </a:solidFill>
              </a:rPr>
              <a:t>Second</a:t>
            </a:r>
            <a:r>
              <a:rPr lang="en-US" dirty="0"/>
              <a:t> argument the new values update </a:t>
            </a:r>
            <a:r>
              <a:rPr lang="en-US" dirty="0">
                <a:solidFill>
                  <a:schemeClr val="accent2"/>
                </a:solidFill>
              </a:rPr>
              <a:t>or</a:t>
            </a:r>
            <a:r>
              <a:rPr lang="en-US" dirty="0"/>
              <a:t> add new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F02A4F-1290-4F94-B794-68A03A6CA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0543"/>
            <a:ext cx="7863840" cy="1389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518065-2C6E-4C42-837E-23403B1B9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5715"/>
            <a:ext cx="6039693" cy="13897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DDA624-F4AC-4FA6-8FA5-13075A9B0082}"/>
              </a:ext>
            </a:extLst>
          </p:cNvPr>
          <p:cNvSpPr txBox="1"/>
          <p:nvPr/>
        </p:nvSpPr>
        <p:spPr>
          <a:xfrm>
            <a:off x="6382139" y="2855715"/>
            <a:ext cx="5571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</a:t>
            </a:r>
            <a:r>
              <a:rPr lang="en-US" dirty="0">
                <a:solidFill>
                  <a:schemeClr val="accent2"/>
                </a:solidFill>
              </a:rPr>
              <a:t>set the value </a:t>
            </a:r>
            <a:r>
              <a:rPr lang="en-US" dirty="0"/>
              <a:t>of attribute marker with delete.</a:t>
            </a:r>
          </a:p>
          <a:p>
            <a:r>
              <a:rPr lang="en-US" dirty="0"/>
              <a:t>What will happen if the attribute </a:t>
            </a:r>
            <a:r>
              <a:rPr lang="en-US" dirty="0">
                <a:solidFill>
                  <a:schemeClr val="accent2"/>
                </a:solidFill>
              </a:rPr>
              <a:t>is not exist it will add it </a:t>
            </a:r>
            <a:r>
              <a:rPr lang="en-US" dirty="0"/>
              <a:t>to the Document, and </a:t>
            </a:r>
            <a:r>
              <a:rPr lang="en-US" dirty="0">
                <a:solidFill>
                  <a:schemeClr val="accent2"/>
                </a:solidFill>
              </a:rPr>
              <a:t>if it exist will update</a:t>
            </a:r>
            <a:r>
              <a:rPr lang="en-US" dirty="0"/>
              <a:t> it with the value delete.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$set </a:t>
            </a:r>
            <a:r>
              <a:rPr lang="en-US" dirty="0">
                <a:sym typeface="Wingdings" panose="05000000000000000000" pitchFamily="2" charset="2"/>
              </a:rPr>
              <a:t> its saved value in Mongodb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72DF1F-6A3F-494B-A860-BFF2D511348A}"/>
              </a:ext>
            </a:extLst>
          </p:cNvPr>
          <p:cNvSpPr txBox="1"/>
          <p:nvPr/>
        </p:nvSpPr>
        <p:spPr>
          <a:xfrm>
            <a:off x="10765683" y="6386084"/>
            <a:ext cx="118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Read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0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C176C0-EAB8-452F-A171-315BA458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928" y="353569"/>
            <a:ext cx="9144000" cy="646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UpdateMany</a:t>
            </a:r>
            <a:r>
              <a:rPr lang="en-US" dirty="0"/>
              <a:t> Data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9D8179-6842-48D6-A106-81198350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0442"/>
            <a:ext cx="6096000" cy="7155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FEE123-7947-458F-B739-99CDB1A76861}"/>
              </a:ext>
            </a:extLst>
          </p:cNvPr>
          <p:cNvSpPr txBox="1"/>
          <p:nvPr/>
        </p:nvSpPr>
        <p:spPr>
          <a:xfrm>
            <a:off x="6858000" y="1570442"/>
            <a:ext cx="5097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>
                <a:solidFill>
                  <a:schemeClr val="accent2"/>
                </a:solidFill>
              </a:rPr>
              <a:t>updateMany</a:t>
            </a:r>
            <a:r>
              <a:rPr lang="en-US" dirty="0"/>
              <a:t> we update all the document with </a:t>
            </a:r>
          </a:p>
          <a:p>
            <a:r>
              <a:rPr lang="en-US" dirty="0"/>
              <a:t>New attribute marker.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empty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filter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{}</a:t>
            </a:r>
            <a:r>
              <a:rPr lang="en-US" dirty="0"/>
              <a:t> in Mongo will select all documents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754719-DDC4-4DA3-993C-7AB527985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3784"/>
            <a:ext cx="3986784" cy="40142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E78D8E-2990-4044-9FFB-3416677151CE}"/>
              </a:ext>
            </a:extLst>
          </p:cNvPr>
          <p:cNvSpPr txBox="1"/>
          <p:nvPr/>
        </p:nvSpPr>
        <p:spPr>
          <a:xfrm>
            <a:off x="4033108" y="3059668"/>
            <a:ext cx="680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u can see all document have the </a:t>
            </a:r>
            <a:r>
              <a:rPr lang="en-US" dirty="0">
                <a:solidFill>
                  <a:srgbClr val="00B050"/>
                </a:solidFill>
              </a:rPr>
              <a:t>attribute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marker</a:t>
            </a:r>
            <a:r>
              <a:rPr lang="en-US" dirty="0"/>
              <a:t> with value </a:t>
            </a:r>
            <a:r>
              <a:rPr lang="en-US" dirty="0">
                <a:solidFill>
                  <a:srgbClr val="00B050"/>
                </a:solidFill>
              </a:rPr>
              <a:t>toDelete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B4B13-0CD7-496F-B6A2-22A03D32D1E7}"/>
              </a:ext>
            </a:extLst>
          </p:cNvPr>
          <p:cNvSpPr txBox="1"/>
          <p:nvPr/>
        </p:nvSpPr>
        <p:spPr>
          <a:xfrm>
            <a:off x="10881360" y="6300216"/>
            <a:ext cx="118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Read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329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E0ED5B-DB30-49DB-A921-3A0439E5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928" y="353569"/>
            <a:ext cx="9144000" cy="646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DeleteMany</a:t>
            </a:r>
            <a:r>
              <a:rPr lang="en-US" dirty="0"/>
              <a:t> Data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BBAEA2-D574-4781-A9AB-B1E33816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58462"/>
            <a:ext cx="7799832" cy="1469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AE6F73-DBB9-4117-A670-E7C07BC5B3D6}"/>
              </a:ext>
            </a:extLst>
          </p:cNvPr>
          <p:cNvSpPr txBox="1"/>
          <p:nvPr/>
        </p:nvSpPr>
        <p:spPr>
          <a:xfrm>
            <a:off x="210312" y="3721608"/>
            <a:ext cx="4315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many with filter that we added before.</a:t>
            </a:r>
          </a:p>
          <a:p>
            <a:r>
              <a:rPr lang="en-US" dirty="0"/>
              <a:t>Show collection documents is empty.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FFC08-2CF2-4EB5-9BAC-5D3AFD7E9980}"/>
              </a:ext>
            </a:extLst>
          </p:cNvPr>
          <p:cNvSpPr txBox="1"/>
          <p:nvPr/>
        </p:nvSpPr>
        <p:spPr>
          <a:xfrm>
            <a:off x="10936224" y="6345936"/>
            <a:ext cx="118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Read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91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FAE590-1BE7-4D2F-92F1-4818F734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928" y="353569"/>
            <a:ext cx="9144000" cy="646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InsertMany</a:t>
            </a:r>
            <a:r>
              <a:rPr lang="en-US" dirty="0"/>
              <a:t> Data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6065C2-7827-4709-BC6D-0E56CDA51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1" y="1646318"/>
            <a:ext cx="10440857" cy="2486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11BF7E-7281-43CA-88C2-AC9B40AF5C11}"/>
              </a:ext>
            </a:extLst>
          </p:cNvPr>
          <p:cNvSpPr txBox="1"/>
          <p:nvPr/>
        </p:nvSpPr>
        <p:spPr>
          <a:xfrm>
            <a:off x="32071" y="4803334"/>
            <a:ext cx="915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insertMany</a:t>
            </a:r>
            <a:r>
              <a:rPr lang="en-US" dirty="0"/>
              <a:t> will insert more then one document at once. It accept </a:t>
            </a:r>
            <a:r>
              <a:rPr lang="en-US" dirty="0">
                <a:solidFill>
                  <a:srgbClr val="00B050"/>
                </a:solidFill>
              </a:rPr>
              <a:t>array</a:t>
            </a:r>
            <a:r>
              <a:rPr lang="en-US" dirty="0"/>
              <a:t> of objects separated by </a:t>
            </a:r>
            <a:r>
              <a:rPr lang="en-US" b="1" dirty="0">
                <a:solidFill>
                  <a:srgbClr val="00B050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465105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393-039B-4567-8A69-12726E49E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76428"/>
            <a:ext cx="9144000" cy="771144"/>
          </a:xfrm>
        </p:spPr>
        <p:txBody>
          <a:bodyPr/>
          <a:lstStyle/>
          <a:p>
            <a:pPr algn="ctr"/>
            <a:r>
              <a:rPr lang="en-US" dirty="0"/>
              <a:t>Find() - operation </a:t>
            </a:r>
            <a:r>
              <a:rPr lang="en-US" dirty="0">
                <a:solidFill>
                  <a:srgbClr val="3990FF"/>
                </a:solidFill>
              </a:rPr>
              <a:t>$gt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81FD5-C123-4C80-A588-BA0F14356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44" y="1346796"/>
            <a:ext cx="4925112" cy="3286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0BEA5A-4BED-4C2B-8A61-DB038E93A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55146"/>
            <a:ext cx="4829849" cy="1838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8AC7EB-874C-4814-BC3B-C30D02F9E639}"/>
              </a:ext>
            </a:extLst>
          </p:cNvPr>
          <p:cNvSpPr txBox="1"/>
          <p:nvPr/>
        </p:nvSpPr>
        <p:spPr>
          <a:xfrm>
            <a:off x="6027576" y="1651518"/>
            <a:ext cx="564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u can see the returned value distance </a:t>
            </a:r>
            <a:r>
              <a:rPr lang="en-US" dirty="0">
                <a:solidFill>
                  <a:srgbClr val="3990FF"/>
                </a:solidFill>
              </a:rPr>
              <a:t>greater</a:t>
            </a:r>
            <a:r>
              <a:rPr lang="en-US" dirty="0"/>
              <a:t> then 1000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F2165F-2793-4F11-8372-EE014E45A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25998"/>
            <a:ext cx="4801270" cy="16671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03E739-E77B-462C-9D9D-D2DB1134942A}"/>
              </a:ext>
            </a:extLst>
          </p:cNvPr>
          <p:cNvSpPr txBox="1"/>
          <p:nvPr/>
        </p:nvSpPr>
        <p:spPr>
          <a:xfrm>
            <a:off x="6027576" y="6393106"/>
            <a:ext cx="470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79A1"/>
                </a:solidFill>
              </a:rPr>
              <a:t>findOne() </a:t>
            </a:r>
            <a:r>
              <a:rPr lang="en-US" dirty="0"/>
              <a:t>will return the </a:t>
            </a:r>
            <a:r>
              <a:rPr lang="en-US" dirty="0">
                <a:solidFill>
                  <a:srgbClr val="FF79A1"/>
                </a:solidFill>
              </a:rPr>
              <a:t>first</a:t>
            </a:r>
            <a:r>
              <a:rPr lang="en-US" dirty="0"/>
              <a:t> matching document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219E84-883F-4AEB-A353-9B7E1DB914F4}"/>
              </a:ext>
            </a:extLst>
          </p:cNvPr>
          <p:cNvSpPr txBox="1"/>
          <p:nvPr/>
        </p:nvSpPr>
        <p:spPr>
          <a:xfrm>
            <a:off x="6096000" y="4242816"/>
            <a:ext cx="427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79A1"/>
                </a:solidFill>
              </a:rPr>
              <a:t>find() </a:t>
            </a:r>
            <a:r>
              <a:rPr lang="en-US" dirty="0"/>
              <a:t>will return </a:t>
            </a:r>
            <a:r>
              <a:rPr lang="en-US" dirty="0">
                <a:solidFill>
                  <a:srgbClr val="FF79A1"/>
                </a:solidFill>
              </a:rPr>
              <a:t>all</a:t>
            </a:r>
            <a:r>
              <a:rPr lang="en-US" dirty="0"/>
              <a:t> the matching documents</a:t>
            </a:r>
          </a:p>
        </p:txBody>
      </p:sp>
    </p:spTree>
    <p:extLst>
      <p:ext uri="{BB962C8B-B14F-4D97-AF65-F5344CB8AC3E}">
        <p14:creationId xmlns:p14="http://schemas.microsoft.com/office/powerpoint/2010/main" val="643156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6F2B-077D-452A-87BA-6DA575384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91312"/>
            <a:ext cx="9144000" cy="12636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Insert all the data into new collection </a:t>
            </a:r>
            <a:r>
              <a:rPr lang="en-US" dirty="0">
                <a:solidFill>
                  <a:srgbClr val="67C9FF"/>
                </a:solidFill>
              </a:rPr>
              <a:t>passengers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F877F-E4EA-480B-855C-0D04A8E45E10}"/>
              </a:ext>
            </a:extLst>
          </p:cNvPr>
          <p:cNvSpPr txBox="1"/>
          <p:nvPr/>
        </p:nvSpPr>
        <p:spPr>
          <a:xfrm>
            <a:off x="978408" y="3227832"/>
            <a:ext cx="378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the data from </a:t>
            </a:r>
            <a:r>
              <a:rPr lang="en-US" dirty="0">
                <a:solidFill>
                  <a:srgbClr val="FF79A1"/>
                </a:solidFill>
              </a:rPr>
              <a:t>passengers.json</a:t>
            </a:r>
            <a:r>
              <a:rPr lang="en-US" dirty="0"/>
              <a:t>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4F6C7-4757-4C58-83E4-7FF429BD9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177" y="3227832"/>
            <a:ext cx="370574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2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B678-5DEF-481B-AA6A-CC1CB357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96" y="390144"/>
            <a:ext cx="9144000" cy="126364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What we going to learn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6CE910-5677-46ED-A6E9-8AB24CF23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9550"/>
            <a:ext cx="12192000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59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7B2B-F70A-4AA6-99F4-FC39C1E1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84" y="336135"/>
            <a:ext cx="9144000" cy="6265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79A1"/>
                </a:solidFill>
              </a:rPr>
              <a:t>find() </a:t>
            </a:r>
            <a:r>
              <a:rPr lang="en-US" dirty="0"/>
              <a:t>and </a:t>
            </a:r>
            <a:r>
              <a:rPr lang="en-US" dirty="0">
                <a:solidFill>
                  <a:srgbClr val="67C9FF"/>
                </a:solidFill>
              </a:rPr>
              <a:t>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37169-9B72-4402-B2D8-AFCF9E364C0B}"/>
              </a:ext>
            </a:extLst>
          </p:cNvPr>
          <p:cNvSpPr txBox="1"/>
          <p:nvPr/>
        </p:nvSpPr>
        <p:spPr>
          <a:xfrm>
            <a:off x="259205" y="3953689"/>
            <a:ext cx="109905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79A1"/>
                </a:solidFill>
              </a:rPr>
              <a:t>find() </a:t>
            </a:r>
            <a:r>
              <a:rPr lang="en-US" dirty="0"/>
              <a:t>return a </a:t>
            </a:r>
            <a:r>
              <a:rPr lang="en-US" b="1" dirty="0">
                <a:solidFill>
                  <a:srgbClr val="FF79A1"/>
                </a:solidFill>
              </a:rPr>
              <a:t>cursor</a:t>
            </a:r>
            <a:r>
              <a:rPr lang="en-US" dirty="0"/>
              <a:t>, and not all the data!</a:t>
            </a:r>
          </a:p>
          <a:p>
            <a:r>
              <a:rPr lang="en-US" dirty="0"/>
              <a:t>It gives us a cursor object, and it make a lot of scenes because that collection </a:t>
            </a:r>
            <a:r>
              <a:rPr lang="en-US" dirty="0">
                <a:solidFill>
                  <a:srgbClr val="FF79A1"/>
                </a:solidFill>
              </a:rPr>
              <a:t>could be very big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we think about collection with </a:t>
            </a:r>
            <a:r>
              <a:rPr lang="en-US" dirty="0">
                <a:solidFill>
                  <a:srgbClr val="FF79A1"/>
                </a:solidFill>
              </a:rPr>
              <a:t>44 million documents</a:t>
            </a:r>
            <a:r>
              <a:rPr lang="en-US" dirty="0"/>
              <a:t>, then this would take </a:t>
            </a:r>
            <a:r>
              <a:rPr lang="en-US" dirty="0">
                <a:solidFill>
                  <a:srgbClr val="FF79A1"/>
                </a:solidFill>
              </a:rPr>
              <a:t>super long </a:t>
            </a:r>
            <a:r>
              <a:rPr lang="en-US" dirty="0"/>
              <a:t>but most importantly</a:t>
            </a:r>
          </a:p>
          <a:p>
            <a:r>
              <a:rPr lang="en-US" dirty="0"/>
              <a:t>It would send </a:t>
            </a:r>
            <a:r>
              <a:rPr lang="en-US" dirty="0">
                <a:solidFill>
                  <a:srgbClr val="FF79A1"/>
                </a:solidFill>
              </a:rPr>
              <a:t>a lot of data. </a:t>
            </a:r>
            <a:r>
              <a:rPr lang="en-US" dirty="0"/>
              <a:t>So instead of that, it gives us back  </a:t>
            </a:r>
            <a:r>
              <a:rPr lang="en-US" dirty="0">
                <a:solidFill>
                  <a:srgbClr val="67C9FF"/>
                </a:solidFill>
              </a:rPr>
              <a:t>cursor object </a:t>
            </a:r>
            <a:r>
              <a:rPr lang="en-US" dirty="0"/>
              <a:t>which is an object with </a:t>
            </a:r>
            <a:r>
              <a:rPr lang="en-US" dirty="0">
                <a:solidFill>
                  <a:srgbClr val="67C9FF"/>
                </a:solidFill>
              </a:rPr>
              <a:t>a lot of metadata</a:t>
            </a:r>
          </a:p>
          <a:p>
            <a:r>
              <a:rPr lang="en-US" dirty="0">
                <a:solidFill>
                  <a:srgbClr val="67C9FF"/>
                </a:solidFill>
              </a:rPr>
              <a:t>behind it</a:t>
            </a:r>
            <a:r>
              <a:rPr lang="en-US" dirty="0"/>
              <a:t> that allows us to cycle through the results, and that what the </a:t>
            </a:r>
            <a:r>
              <a:rPr lang="en-US" b="1" dirty="0">
                <a:solidFill>
                  <a:srgbClr val="67C9FF"/>
                </a:solidFill>
              </a:rPr>
              <a:t>it command </a:t>
            </a:r>
            <a:r>
              <a:rPr lang="en-US" dirty="0"/>
              <a:t>did.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AC122-41E2-47BA-82C4-57BC9580D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9985"/>
            <a:ext cx="12191999" cy="2635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A6E123-6ED9-45B6-A236-8712A2D9B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5" y="6082629"/>
            <a:ext cx="3515216" cy="2572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3A314D-FCE1-4E4B-BE54-65AB91512CAF}"/>
              </a:ext>
            </a:extLst>
          </p:cNvPr>
          <p:cNvSpPr txBox="1"/>
          <p:nvPr/>
        </p:nvSpPr>
        <p:spPr>
          <a:xfrm>
            <a:off x="158621" y="6345122"/>
            <a:ext cx="349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79A1"/>
                </a:solidFill>
              </a:rPr>
              <a:t>toArray() </a:t>
            </a:r>
            <a:r>
              <a:rPr lang="en-US" dirty="0">
                <a:sym typeface="Wingdings" panose="05000000000000000000" pitchFamily="2" charset="2"/>
              </a:rPr>
              <a:t> will send us all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41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9848A0-C8AB-4B32-9903-392B3CF0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84" y="336135"/>
            <a:ext cx="9144000" cy="6265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79A1"/>
                </a:solidFill>
              </a:rPr>
              <a:t>find() </a:t>
            </a:r>
            <a:r>
              <a:rPr lang="en-US" dirty="0"/>
              <a:t>and </a:t>
            </a:r>
            <a:r>
              <a:rPr lang="en-US" dirty="0">
                <a:solidFill>
                  <a:srgbClr val="67C9FF"/>
                </a:solidFill>
              </a:rPr>
              <a:t>foreach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C33645-B186-4560-B4AD-4C95CD9D3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7139"/>
            <a:ext cx="6773220" cy="51547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D8CBDC-3357-43DE-8446-2BC5DE641421}"/>
              </a:ext>
            </a:extLst>
          </p:cNvPr>
          <p:cNvSpPr txBox="1"/>
          <p:nvPr/>
        </p:nvSpPr>
        <p:spPr>
          <a:xfrm>
            <a:off x="6773220" y="2392004"/>
            <a:ext cx="51704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jives us a cursor and then it’s up to u to use </a:t>
            </a:r>
          </a:p>
          <a:p>
            <a:r>
              <a:rPr lang="en-US" dirty="0"/>
              <a:t>That </a:t>
            </a:r>
            <a:r>
              <a:rPr lang="en-US" dirty="0">
                <a:solidFill>
                  <a:srgbClr val="67C9FF"/>
                </a:solidFill>
              </a:rPr>
              <a:t>cursor</a:t>
            </a:r>
            <a:r>
              <a:rPr lang="en-US" dirty="0"/>
              <a:t> with </a:t>
            </a:r>
            <a:r>
              <a:rPr lang="en-US" dirty="0">
                <a:solidFill>
                  <a:srgbClr val="67C9FF"/>
                </a:solidFill>
              </a:rPr>
              <a:t>toArray</a:t>
            </a:r>
            <a:r>
              <a:rPr lang="en-US" dirty="0"/>
              <a:t> to force it. Or</a:t>
            </a:r>
          </a:p>
          <a:p>
            <a:r>
              <a:rPr lang="en-US" dirty="0">
                <a:solidFill>
                  <a:srgbClr val="67C9FF"/>
                </a:solidFill>
              </a:rPr>
              <a:t>foreach</a:t>
            </a:r>
            <a:r>
              <a:rPr lang="en-US" dirty="0"/>
              <a:t> and there is more method check mongo docs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4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77A6-59B0-4CFE-A54C-B99829CD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09600"/>
            <a:ext cx="9144000" cy="126364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Database</a:t>
            </a:r>
            <a:r>
              <a:rPr lang="en-US" dirty="0"/>
              <a:t>, </a:t>
            </a:r>
            <a:r>
              <a:rPr lang="en-US" dirty="0">
                <a:solidFill>
                  <a:schemeClr val="accent4"/>
                </a:solidFill>
              </a:rPr>
              <a:t>Collections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Documents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3C3CB-6017-4097-93A8-BEC604E09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681"/>
            <a:ext cx="12192000" cy="3848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A7EC00-E328-4B34-97D8-511EFCE3EB8E}"/>
              </a:ext>
            </a:extLst>
          </p:cNvPr>
          <p:cNvSpPr txBox="1"/>
          <p:nvPr/>
        </p:nvSpPr>
        <p:spPr>
          <a:xfrm>
            <a:off x="1289305" y="5696712"/>
            <a:ext cx="839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Collections will be created once u </a:t>
            </a:r>
            <a:r>
              <a:rPr lang="en-US" dirty="0">
                <a:solidFill>
                  <a:srgbClr val="FF79A1"/>
                </a:solidFill>
              </a:rPr>
              <a:t>start</a:t>
            </a:r>
            <a:r>
              <a:rPr lang="en-US" dirty="0"/>
              <a:t> saving data</a:t>
            </a:r>
          </a:p>
        </p:txBody>
      </p:sp>
    </p:spTree>
    <p:extLst>
      <p:ext uri="{BB962C8B-B14F-4D97-AF65-F5344CB8AC3E}">
        <p14:creationId xmlns:p14="http://schemas.microsoft.com/office/powerpoint/2010/main" val="384079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EBE6-BBF3-4651-BCF4-F6D3F4E3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552" y="435864"/>
            <a:ext cx="9144000" cy="80835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Create Databases &amp; collections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033E3-9A55-413C-A4CC-5841887EEC15}"/>
              </a:ext>
            </a:extLst>
          </p:cNvPr>
          <p:cNvSpPr txBox="1"/>
          <p:nvPr/>
        </p:nvSpPr>
        <p:spPr>
          <a:xfrm>
            <a:off x="2967135" y="1568817"/>
            <a:ext cx="246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current databases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E1800D-6C72-41C8-BF4E-E4606EBE9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33" y="1568817"/>
            <a:ext cx="2600688" cy="38581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BD9355-3E7C-42D1-A251-F7907659A410}"/>
              </a:ext>
            </a:extLst>
          </p:cNvPr>
          <p:cNvSpPr txBox="1"/>
          <p:nvPr/>
        </p:nvSpPr>
        <p:spPr>
          <a:xfrm>
            <a:off x="2967135" y="3244334"/>
            <a:ext cx="319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DB with name </a:t>
            </a:r>
            <a:r>
              <a:rPr lang="en-US" dirty="0">
                <a:solidFill>
                  <a:srgbClr val="FFC000"/>
                </a:solidFill>
              </a:rPr>
              <a:t>flights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DB766A-754A-4D77-88A3-A82A0FEE5597}"/>
              </a:ext>
            </a:extLst>
          </p:cNvPr>
          <p:cNvSpPr txBox="1"/>
          <p:nvPr/>
        </p:nvSpPr>
        <p:spPr>
          <a:xfrm>
            <a:off x="2967135" y="3635046"/>
            <a:ext cx="303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current databases the new one not exist (</a:t>
            </a:r>
            <a:r>
              <a:rPr lang="en-US" dirty="0">
                <a:solidFill>
                  <a:srgbClr val="FFC000"/>
                </a:solidFill>
              </a:rPr>
              <a:t>flights</a:t>
            </a:r>
            <a:r>
              <a:rPr lang="en-US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11483-D9F2-4CCB-A991-079887A47043}"/>
              </a:ext>
            </a:extLst>
          </p:cNvPr>
          <p:cNvSpPr txBox="1"/>
          <p:nvPr/>
        </p:nvSpPr>
        <p:spPr>
          <a:xfrm>
            <a:off x="186333" y="5751576"/>
            <a:ext cx="731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database </a:t>
            </a:r>
            <a:r>
              <a:rPr lang="en-US" dirty="0">
                <a:solidFill>
                  <a:srgbClr val="FFC000"/>
                </a:solidFill>
              </a:rPr>
              <a:t>flights</a:t>
            </a:r>
            <a:r>
              <a:rPr lang="en-US" dirty="0"/>
              <a:t> will be created automatically when we start entering data.</a:t>
            </a:r>
          </a:p>
        </p:txBody>
      </p:sp>
    </p:spTree>
    <p:extLst>
      <p:ext uri="{BB962C8B-B14F-4D97-AF65-F5344CB8AC3E}">
        <p14:creationId xmlns:p14="http://schemas.microsoft.com/office/powerpoint/2010/main" val="84661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EBCD-82F6-4CEE-87BE-6ED46B3E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673609"/>
            <a:ext cx="9144000" cy="77114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JSON 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0C7F57-887F-4E3A-B8DE-2F45E8E96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7529"/>
            <a:ext cx="6673165" cy="3409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EDA7DA-C416-4096-A217-93E2F13AA044}"/>
              </a:ext>
            </a:extLst>
          </p:cNvPr>
          <p:cNvSpPr txBox="1"/>
          <p:nvPr/>
        </p:nvSpPr>
        <p:spPr>
          <a:xfrm>
            <a:off x="7168896" y="2423160"/>
            <a:ext cx="30353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3: Json always start with </a:t>
            </a:r>
            <a:r>
              <a:rPr lang="en-US" dirty="0">
                <a:solidFill>
                  <a:srgbClr val="FFC000"/>
                </a:solidFill>
              </a:rPr>
              <a:t>{</a:t>
            </a:r>
          </a:p>
          <a:p>
            <a:r>
              <a:rPr lang="en-US" dirty="0"/>
              <a:t>Line 4,5,6: </a:t>
            </a:r>
            <a:r>
              <a:rPr lang="en-US" dirty="0">
                <a:solidFill>
                  <a:srgbClr val="FFC000"/>
                </a:solidFill>
              </a:rPr>
              <a:t>String</a:t>
            </a:r>
          </a:p>
          <a:p>
            <a:r>
              <a:rPr lang="en-US" dirty="0"/>
              <a:t>Line 7: Integer (</a:t>
            </a:r>
            <a:r>
              <a:rPr lang="en-US" dirty="0">
                <a:solidFill>
                  <a:srgbClr val="FFC000"/>
                </a:solidFill>
              </a:rPr>
              <a:t>Number</a:t>
            </a:r>
            <a:r>
              <a:rPr lang="en-US" dirty="0"/>
              <a:t>)</a:t>
            </a:r>
          </a:p>
          <a:p>
            <a:r>
              <a:rPr lang="en-US" dirty="0"/>
              <a:t>Line 8: </a:t>
            </a:r>
            <a:r>
              <a:rPr lang="en-US" dirty="0">
                <a:solidFill>
                  <a:srgbClr val="FFC000"/>
                </a:solidFill>
              </a:rPr>
              <a:t>Boolean</a:t>
            </a:r>
            <a:r>
              <a:rPr lang="en-US" dirty="0"/>
              <a:t> (true/false)</a:t>
            </a:r>
          </a:p>
          <a:p>
            <a:r>
              <a:rPr lang="en-US" dirty="0"/>
              <a:t>Line 9: Json always end with </a:t>
            </a:r>
            <a:r>
              <a:rPr lang="en-US" dirty="0">
                <a:solidFill>
                  <a:srgbClr val="FFC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910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3FDACF-D2AD-44E2-B07D-EFF63ECE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6963"/>
            <a:ext cx="9144000" cy="80835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Create Databases &amp; collections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77C93-627B-4934-980C-677C75CF69CE}"/>
              </a:ext>
            </a:extLst>
          </p:cNvPr>
          <p:cNvSpPr txBox="1"/>
          <p:nvPr/>
        </p:nvSpPr>
        <p:spPr>
          <a:xfrm>
            <a:off x="5630931" y="4767253"/>
            <a:ext cx="221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current databases </a:t>
            </a:r>
            <a:r>
              <a:rPr lang="en-US" dirty="0">
                <a:solidFill>
                  <a:srgbClr val="FFC000"/>
                </a:solidFill>
              </a:rPr>
              <a:t>flights</a:t>
            </a:r>
            <a:r>
              <a:rPr lang="en-US" dirty="0"/>
              <a:t> exist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B5E89-30C2-4259-870B-3AD5EBFE9545}"/>
              </a:ext>
            </a:extLst>
          </p:cNvPr>
          <p:cNvSpPr txBox="1"/>
          <p:nvPr/>
        </p:nvSpPr>
        <p:spPr>
          <a:xfrm>
            <a:off x="5630930" y="1402795"/>
            <a:ext cx="319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DB with name </a:t>
            </a:r>
            <a:r>
              <a:rPr lang="en-US" dirty="0">
                <a:solidFill>
                  <a:srgbClr val="FFC000"/>
                </a:solidFill>
              </a:rPr>
              <a:t>flights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D99F59-4597-4B07-BEBD-853761218112}"/>
              </a:ext>
            </a:extLst>
          </p:cNvPr>
          <p:cNvSpPr txBox="1"/>
          <p:nvPr/>
        </p:nvSpPr>
        <p:spPr>
          <a:xfrm>
            <a:off x="5621132" y="1927735"/>
            <a:ext cx="303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current databases the new one not exist (</a:t>
            </a:r>
            <a:r>
              <a:rPr lang="en-US" dirty="0">
                <a:solidFill>
                  <a:srgbClr val="FFC000"/>
                </a:solidFill>
              </a:rPr>
              <a:t>flights</a:t>
            </a:r>
            <a:r>
              <a:rPr lang="en-US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97C6E6-E980-4051-86CE-1935F9907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0" y="1399668"/>
            <a:ext cx="5344271" cy="5458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C118D5-3F6B-4637-8884-141C416CB326}"/>
              </a:ext>
            </a:extLst>
          </p:cNvPr>
          <p:cNvSpPr txBox="1"/>
          <p:nvPr/>
        </p:nvSpPr>
        <p:spPr>
          <a:xfrm>
            <a:off x="5719665" y="3172408"/>
            <a:ext cx="6363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solidFill>
                  <a:srgbClr val="FFC000"/>
                </a:solidFill>
              </a:rPr>
              <a:t>One</a:t>
            </a:r>
            <a:r>
              <a:rPr lang="en-US" dirty="0"/>
              <a:t> document, this command also will create new collection</a:t>
            </a:r>
          </a:p>
          <a:p>
            <a:r>
              <a:rPr lang="en-US" dirty="0"/>
              <a:t>With name </a:t>
            </a:r>
            <a:r>
              <a:rPr lang="en-US" dirty="0">
                <a:solidFill>
                  <a:srgbClr val="FF79A1"/>
                </a:solidFill>
              </a:rPr>
              <a:t>flightData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12E07A-EA4D-45BB-B7AC-5EC6BAB4DE0A}"/>
              </a:ext>
            </a:extLst>
          </p:cNvPr>
          <p:cNvSpPr txBox="1"/>
          <p:nvPr/>
        </p:nvSpPr>
        <p:spPr>
          <a:xfrm>
            <a:off x="8901241" y="4837176"/>
            <a:ext cx="32015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As u see we don’t give mongo id</a:t>
            </a:r>
          </a:p>
          <a:p>
            <a:pPr algn="ctr"/>
            <a:r>
              <a:rPr lang="en-US" dirty="0"/>
              <a:t>For the documents Mongo </a:t>
            </a:r>
          </a:p>
          <a:p>
            <a:pPr algn="ctr"/>
            <a:r>
              <a:rPr lang="en-US" dirty="0"/>
              <a:t>Will take care always to assign</a:t>
            </a:r>
          </a:p>
          <a:p>
            <a:pPr algn="ctr"/>
            <a:r>
              <a:rPr lang="en-US" dirty="0"/>
              <a:t>A unique id using the </a:t>
            </a:r>
            <a:r>
              <a:rPr lang="en-US" b="1" dirty="0">
                <a:solidFill>
                  <a:srgbClr val="92D050"/>
                </a:solidFill>
              </a:rPr>
              <a:t>ObjectId</a:t>
            </a:r>
          </a:p>
          <a:p>
            <a:pPr algn="ctr"/>
            <a:r>
              <a:rPr lang="en-US" dirty="0"/>
              <a:t>To the document</a:t>
            </a:r>
          </a:p>
        </p:txBody>
      </p:sp>
    </p:spTree>
    <p:extLst>
      <p:ext uri="{BB962C8B-B14F-4D97-AF65-F5344CB8AC3E}">
        <p14:creationId xmlns:p14="http://schemas.microsoft.com/office/powerpoint/2010/main" val="387467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E857-87F9-4AF4-9559-C7DDF8F8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65942"/>
            <a:ext cx="9144000" cy="11369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Return all the documents in the collection </a:t>
            </a:r>
            <a:r>
              <a:rPr lang="en-US" dirty="0">
                <a:solidFill>
                  <a:srgbClr val="67C9FF"/>
                </a:solidFill>
              </a:rPr>
              <a:t>find()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DF604-2223-45FB-9F12-6DED0D298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29" y="1869501"/>
            <a:ext cx="11736438" cy="3667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CE1989-A179-4C44-BC16-4AC73909AC0E}"/>
              </a:ext>
            </a:extLst>
          </p:cNvPr>
          <p:cNvSpPr txBox="1"/>
          <p:nvPr/>
        </p:nvSpPr>
        <p:spPr>
          <a:xfrm>
            <a:off x="237744" y="5870448"/>
            <a:ext cx="7753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7C9FF"/>
                </a:solidFill>
              </a:rPr>
              <a:t>find() </a:t>
            </a:r>
            <a:r>
              <a:rPr lang="en-US" dirty="0">
                <a:sym typeface="Wingdings" panose="05000000000000000000" pitchFamily="2" charset="2"/>
              </a:rPr>
              <a:t> will return all the data in collection</a:t>
            </a:r>
          </a:p>
          <a:p>
            <a:r>
              <a:rPr lang="en-US" dirty="0">
                <a:solidFill>
                  <a:srgbClr val="67C9FF"/>
                </a:solidFill>
                <a:sym typeface="Wingdings" panose="05000000000000000000" pitchFamily="2" charset="2"/>
              </a:rPr>
              <a:t>find().pretty() </a:t>
            </a:r>
            <a:r>
              <a:rPr lang="en-US" dirty="0">
                <a:sym typeface="Wingdings" panose="05000000000000000000" pitchFamily="2" charset="2"/>
              </a:rPr>
              <a:t> will return all the data in collection and show them in pretty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36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DDA3-04BB-4F00-A792-034E8560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3296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JSON vs BSON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B0526-265A-4484-8BB5-5BFE17CB3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899408"/>
            <a:ext cx="10668000" cy="17269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MongoDB at the end saving data in </a:t>
            </a:r>
            <a:r>
              <a:rPr lang="en-US" dirty="0">
                <a:solidFill>
                  <a:srgbClr val="67C9FF"/>
                </a:solidFill>
              </a:rPr>
              <a:t>BSON format binary</a:t>
            </a:r>
            <a:r>
              <a:rPr lang="en-US" dirty="0"/>
              <a:t> </a:t>
            </a:r>
            <a:r>
              <a:rPr lang="en-US" dirty="0">
                <a:solidFill>
                  <a:srgbClr val="67C9FF"/>
                </a:solidFill>
              </a:rPr>
              <a:t>data</a:t>
            </a:r>
            <a:r>
              <a:rPr lang="en-US" dirty="0"/>
              <a:t>.</a:t>
            </a:r>
          </a:p>
          <a:p>
            <a:r>
              <a:rPr lang="en-US" dirty="0"/>
              <a:t>Mongo </a:t>
            </a:r>
            <a:r>
              <a:rPr lang="en-US" dirty="0">
                <a:solidFill>
                  <a:srgbClr val="67C9FF"/>
                </a:solidFill>
              </a:rPr>
              <a:t>drivers</a:t>
            </a:r>
            <a:r>
              <a:rPr lang="en-US" dirty="0"/>
              <a:t> take care for the </a:t>
            </a:r>
            <a:r>
              <a:rPr lang="en-US" dirty="0">
                <a:solidFill>
                  <a:srgbClr val="67C9FF"/>
                </a:solidFill>
              </a:rPr>
              <a:t>conversion</a:t>
            </a:r>
            <a:r>
              <a:rPr lang="en-US" dirty="0"/>
              <a:t> between json and Bson data</a:t>
            </a:r>
          </a:p>
          <a:p>
            <a:r>
              <a:rPr lang="en-US" dirty="0"/>
              <a:t>Its more </a:t>
            </a:r>
            <a:r>
              <a:rPr lang="en-US" dirty="0">
                <a:solidFill>
                  <a:srgbClr val="67C9FF"/>
                </a:solidFill>
              </a:rPr>
              <a:t>efficiency</a:t>
            </a:r>
            <a:r>
              <a:rPr lang="en-US" dirty="0"/>
              <a:t> to store Bson data over Json data, </a:t>
            </a:r>
            <a:r>
              <a:rPr lang="en-US" dirty="0">
                <a:solidFill>
                  <a:srgbClr val="67C9FF"/>
                </a:solidFill>
              </a:rPr>
              <a:t>faster</a:t>
            </a:r>
            <a:r>
              <a:rPr lang="en-US" dirty="0"/>
              <a:t> and from </a:t>
            </a:r>
            <a:r>
              <a:rPr lang="en-US" dirty="0">
                <a:solidFill>
                  <a:srgbClr val="67C9FF"/>
                </a:solidFill>
              </a:rPr>
              <a:t>space perspective.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E55E3-4FD2-4EF0-B9DE-F7292E66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71" y="1095120"/>
            <a:ext cx="10259857" cy="35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6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43FD-5353-4274-B7CE-A2C65216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064" y="408433"/>
            <a:ext cx="9144000" cy="85344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Insert</a:t>
            </a:r>
            <a:r>
              <a:rPr lang="en-US" dirty="0"/>
              <a:t> document and </a:t>
            </a:r>
            <a:r>
              <a:rPr lang="en-US" dirty="0">
                <a:solidFill>
                  <a:srgbClr val="67C9FF"/>
                </a:solidFill>
              </a:rPr>
              <a:t>assign</a:t>
            </a:r>
            <a:r>
              <a:rPr lang="en-US" dirty="0"/>
              <a:t>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33D02-FF46-401E-B931-4DEF9C7A1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2665"/>
            <a:ext cx="8787383" cy="22413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04EC20-B4F2-4015-B6E5-59B16437FD81}"/>
              </a:ext>
            </a:extLst>
          </p:cNvPr>
          <p:cNvSpPr txBox="1"/>
          <p:nvPr/>
        </p:nvSpPr>
        <p:spPr>
          <a:xfrm>
            <a:off x="137160" y="1425405"/>
            <a:ext cx="702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example below we assign id to the document its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</a:t>
            </a:r>
            <a:r>
              <a:rPr lang="en-US" dirty="0">
                <a:solidFill>
                  <a:srgbClr val="67C9FF"/>
                </a:solidFill>
              </a:rPr>
              <a:t>recommended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3AE006-19FE-4C75-B979-121F650E4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76191"/>
            <a:ext cx="8787383" cy="21818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F96F1A-12D2-4B69-A7CA-2F0C2E60DEF9}"/>
              </a:ext>
            </a:extLst>
          </p:cNvPr>
          <p:cNvSpPr txBox="1"/>
          <p:nvPr/>
        </p:nvSpPr>
        <p:spPr>
          <a:xfrm>
            <a:off x="137160" y="4282751"/>
            <a:ext cx="888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example below we </a:t>
            </a:r>
            <a:r>
              <a:rPr lang="en-US" dirty="0">
                <a:solidFill>
                  <a:srgbClr val="FF0000"/>
                </a:solidFill>
              </a:rPr>
              <a:t>don’t assign id </a:t>
            </a:r>
            <a:r>
              <a:rPr lang="en-US" dirty="0"/>
              <a:t>to the document and let </a:t>
            </a:r>
            <a:r>
              <a:rPr lang="en-US" dirty="0">
                <a:solidFill>
                  <a:srgbClr val="00B0F0"/>
                </a:solidFill>
              </a:rPr>
              <a:t>Mongo generate one for </a:t>
            </a:r>
            <a:r>
              <a:rPr lang="en-US" dirty="0"/>
              <a:t>us </a:t>
            </a:r>
          </a:p>
        </p:txBody>
      </p:sp>
    </p:spTree>
    <p:extLst>
      <p:ext uri="{BB962C8B-B14F-4D97-AF65-F5344CB8AC3E}">
        <p14:creationId xmlns:p14="http://schemas.microsoft.com/office/powerpoint/2010/main" val="1014670213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8E7E2"/>
      </a:lt2>
      <a:accent1>
        <a:srgbClr val="4E6EEB"/>
      </a:accent1>
      <a:accent2>
        <a:srgbClr val="46ACEA"/>
      </a:accent2>
      <a:accent3>
        <a:srgbClr val="896EEE"/>
      </a:accent3>
      <a:accent4>
        <a:srgbClr val="EB714E"/>
      </a:accent4>
      <a:accent5>
        <a:srgbClr val="D6992B"/>
      </a:accent5>
      <a:accent6>
        <a:srgbClr val="A3AA38"/>
      </a:accent6>
      <a:hlink>
        <a:srgbClr val="8E8256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737</Words>
  <Application>Microsoft Office PowerPoint</Application>
  <PresentationFormat>Widescreen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Nova Cond</vt:lpstr>
      <vt:lpstr>Calibri</vt:lpstr>
      <vt:lpstr>Impact</vt:lpstr>
      <vt:lpstr>TornVTI</vt:lpstr>
      <vt:lpstr>PowerPoint Presentation</vt:lpstr>
      <vt:lpstr>What we going to learn</vt:lpstr>
      <vt:lpstr>Database, Collections, Documents</vt:lpstr>
      <vt:lpstr>Create Databases &amp; collections</vt:lpstr>
      <vt:lpstr>JSON !</vt:lpstr>
      <vt:lpstr>Create Databases &amp; collections</vt:lpstr>
      <vt:lpstr>Return all the documents in the collection find()</vt:lpstr>
      <vt:lpstr>JSON vs BSON</vt:lpstr>
      <vt:lpstr>Insert document and assign id</vt:lpstr>
      <vt:lpstr>CRUD Operation In Real World System</vt:lpstr>
      <vt:lpstr>PowerPoint Presentation</vt:lpstr>
      <vt:lpstr>Flight Data Example</vt:lpstr>
      <vt:lpstr>Delete Data Example</vt:lpstr>
      <vt:lpstr>UpdateOne Data Example</vt:lpstr>
      <vt:lpstr>UpdateMany Data Example</vt:lpstr>
      <vt:lpstr>DeleteMany Data Example</vt:lpstr>
      <vt:lpstr>InsertMany Data Example</vt:lpstr>
      <vt:lpstr>Find() - operation $gt</vt:lpstr>
      <vt:lpstr>Insert all the data into new collection passengers</vt:lpstr>
      <vt:lpstr>find() and it</vt:lpstr>
      <vt:lpstr>find() and foreach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  &amp;  Stored Procedures</dc:title>
  <dc:creator>Elias Shajrawi</dc:creator>
  <cp:lastModifiedBy>Elias Shajrawi</cp:lastModifiedBy>
  <cp:revision>106</cp:revision>
  <dcterms:created xsi:type="dcterms:W3CDTF">2021-12-13T15:07:44Z</dcterms:created>
  <dcterms:modified xsi:type="dcterms:W3CDTF">2022-01-02T11:31:28Z</dcterms:modified>
</cp:coreProperties>
</file>