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AFA3"/>
    <a:srgbClr val="5AD6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4398-F5E9-43C8-B770-CF84C56611D2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220C-8121-44FA-9559-C8F8274E3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94384"/>
      </p:ext>
    </p:extLst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4398-F5E9-43C8-B770-CF84C56611D2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220C-8121-44FA-9559-C8F8274E3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42957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4398-F5E9-43C8-B770-CF84C56611D2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220C-8121-44FA-9559-C8F8274E36A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675215"/>
      </p:ext>
    </p:extLst>
  </p:cSld>
  <p:clrMapOvr>
    <a:masterClrMapping/>
  </p:clrMapOvr>
  <p:transition spd="slow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4398-F5E9-43C8-B770-CF84C56611D2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220C-8121-44FA-9559-C8F8274E3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80192"/>
      </p:ext>
    </p:extLst>
  </p:cSld>
  <p:clrMapOvr>
    <a:masterClrMapping/>
  </p:clrMapOvr>
  <p:transition spd="slow"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4398-F5E9-43C8-B770-CF84C56611D2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220C-8121-44FA-9559-C8F8274E36A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4916724"/>
      </p:ext>
    </p:extLst>
  </p:cSld>
  <p:clrMapOvr>
    <a:masterClrMapping/>
  </p:clrMapOvr>
  <p:transition spd="slow"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4398-F5E9-43C8-B770-CF84C56611D2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220C-8121-44FA-9559-C8F8274E3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94952"/>
      </p:ext>
    </p:extLst>
  </p:cSld>
  <p:clrMapOvr>
    <a:masterClrMapping/>
  </p:clrMapOvr>
  <p:transition spd="slow">
    <p:randomBa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4398-F5E9-43C8-B770-CF84C56611D2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220C-8121-44FA-9559-C8F8274E3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80656"/>
      </p:ext>
    </p:extLst>
  </p:cSld>
  <p:clrMapOvr>
    <a:masterClrMapping/>
  </p:clrMapOvr>
  <p:transition spd="slow">
    <p:randomBar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4398-F5E9-43C8-B770-CF84C56611D2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220C-8121-44FA-9559-C8F8274E3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40608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4398-F5E9-43C8-B770-CF84C56611D2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220C-8121-44FA-9559-C8F8274E3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3260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4398-F5E9-43C8-B770-CF84C56611D2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220C-8121-44FA-9559-C8F8274E3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03369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4398-F5E9-43C8-B770-CF84C56611D2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220C-8121-44FA-9559-C8F8274E3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10859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4398-F5E9-43C8-B770-CF84C56611D2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220C-8121-44FA-9559-C8F8274E3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37791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4398-F5E9-43C8-B770-CF84C56611D2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220C-8121-44FA-9559-C8F8274E3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05282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4398-F5E9-43C8-B770-CF84C56611D2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220C-8121-44FA-9559-C8F8274E3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52968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4398-F5E9-43C8-B770-CF84C56611D2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220C-8121-44FA-9559-C8F8274E3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82242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220C-8121-44FA-9559-C8F8274E36A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4398-F5E9-43C8-B770-CF84C56611D2}" type="datetimeFigureOut">
              <a:rPr lang="en-US" smtClean="0"/>
              <a:t>1/14/2019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52749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44398-F5E9-43C8-B770-CF84C56611D2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550220C-8121-44FA-9559-C8F8274E3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6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ransition spd="slow">
    <p:randomBar dir="vert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188" y="1563171"/>
            <a:ext cx="6305623" cy="20653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angle 5"/>
          <p:cNvSpPr/>
          <p:nvPr/>
        </p:nvSpPr>
        <p:spPr>
          <a:xfrm>
            <a:off x="2178837" y="3938284"/>
            <a:ext cx="73302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חנות גאדג'טים ופתרונות טכנולוגיים</a:t>
            </a:r>
            <a:endParaRPr lang="en-US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17887" y="4486924"/>
            <a:ext cx="5852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b="1" dirty="0"/>
              <a:t>מציגים: אביחי </a:t>
            </a:r>
            <a:r>
              <a:rPr lang="he-IL" b="1" dirty="0" err="1"/>
              <a:t>טוויטו</a:t>
            </a:r>
            <a:r>
              <a:rPr lang="he-IL" b="1" dirty="0"/>
              <a:t>, יניב ביאליק, עומר </a:t>
            </a:r>
            <a:r>
              <a:rPr lang="he-IL" b="1" dirty="0" err="1"/>
              <a:t>לובקו</a:t>
            </a:r>
            <a:r>
              <a:rPr lang="he-IL" b="1" dirty="0"/>
              <a:t>, צח ברק</a:t>
            </a:r>
          </a:p>
          <a:p>
            <a:pPr algn="ctr"/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98" y="5002626"/>
            <a:ext cx="2637338" cy="135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09578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43130" y="1833231"/>
            <a:ext cx="8055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b="1" dirty="0"/>
              <a:t>You Need It</a:t>
            </a:r>
            <a:r>
              <a:rPr lang="he-IL" dirty="0"/>
              <a:t> היא חברה המציעה מגוון גאדג'טים ומוצרי טכנולוגיה מקוריים, מפשוטים ועד מתוחכמים, שלל מוצרים לשימוש יום יומי אשר לא הכרתם ויהפכו את חייכם לקלים יותר.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60" y="2548708"/>
            <a:ext cx="1819162" cy="127917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58596" y="811946"/>
            <a:ext cx="4328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4000" b="1" dirty="0">
                <a:ln w="0"/>
                <a:effectLst>
                  <a:reflection blurRad="6350" stA="53000" endA="300" endPos="35500" dir="5400000" sy="-90000" algn="bl" rotWithShape="0"/>
                </a:effectLst>
              </a:rPr>
              <a:t>על</a:t>
            </a:r>
            <a:r>
              <a:rPr lang="he-IL" sz="5400" b="1" dirty="0">
                <a:ln w="0"/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he-IL" sz="4000" b="1" dirty="0">
                <a:ln w="0"/>
                <a:effectLst>
                  <a:reflection blurRad="6350" stA="53000" endA="300" endPos="35500" dir="5400000" sy="-90000" algn="bl" rotWithShape="0"/>
                </a:effectLst>
              </a:rPr>
              <a:t>החברה</a:t>
            </a:r>
            <a:endParaRPr lang="en-US" sz="4000" b="1" dirty="0">
              <a:ln w="0"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58596" y="3088402"/>
            <a:ext cx="4328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4000" b="1" smtClean="0">
                <a:ln w="0"/>
                <a:effectLst>
                  <a:reflection blurRad="6350" stA="53000" endA="300" endPos="35500" dir="5400000" sy="-90000" algn="bl" rotWithShape="0"/>
                </a:effectLst>
              </a:rPr>
              <a:t>שיווק </a:t>
            </a:r>
            <a:r>
              <a:rPr lang="he-IL" sz="4000" b="1" dirty="0">
                <a:ln w="0"/>
                <a:effectLst>
                  <a:reflection blurRad="6350" stA="53000" endA="300" endPos="35500" dir="5400000" sy="-90000" algn="bl" rotWithShape="0"/>
                </a:effectLst>
              </a:rPr>
              <a:t>בהווה</a:t>
            </a:r>
            <a:endParaRPr lang="en-US" sz="4000" b="1" dirty="0">
              <a:ln w="0"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951" y="2577517"/>
            <a:ext cx="2049958" cy="137934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125" y="4473258"/>
            <a:ext cx="1021168" cy="48772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462" y="5266219"/>
            <a:ext cx="3215919" cy="134885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567282" y="4543359"/>
            <a:ext cx="8055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דף פעיל ברשת החברתית המובילה</a:t>
            </a:r>
            <a:r>
              <a:rPr lang="en-US" dirty="0"/>
              <a:t> - </a:t>
            </a:r>
          </a:p>
          <a:p>
            <a:pPr algn="r"/>
            <a:r>
              <a:rPr lang="he-IL" dirty="0"/>
              <a:t>התכנים שמועלים לדף נועדו לסקרן משתמשים על מנת שיכירו את החברה ומוצריה.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07471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8711" y="808204"/>
            <a:ext cx="7489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4000" b="1" dirty="0">
                <a:ln w="0"/>
                <a:effectLst>
                  <a:reflection blurRad="6350" stA="53000" endA="300" endPos="35500" dir="5400000" sy="-90000" algn="bl" rotWithShape="0"/>
                </a:effectLst>
              </a:rPr>
              <a:t>המלצות שיפור השיווק הדיגיטלי</a:t>
            </a:r>
            <a:endParaRPr lang="en-US" sz="4000" b="1" dirty="0">
              <a:ln w="0"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37277" y="1992893"/>
            <a:ext cx="75771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r" rtl="1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he-IL" dirty="0"/>
              <a:t>שת"פ עם מובילי דעת קהל ברשתות החברתיות (בעיקר באינסטגרם).</a:t>
            </a:r>
          </a:p>
          <a:p>
            <a:pPr marL="285750" lvl="0" indent="-285750" algn="r" rtl="1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r" rtl="1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he-IL" dirty="0"/>
              <a:t>פרסומות ממומנות המכוונות לקהל היעד העיקרי.</a:t>
            </a:r>
          </a:p>
          <a:p>
            <a:pPr marL="285750" lvl="0" indent="-285750" algn="r" rtl="1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r" rtl="1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he-IL" dirty="0"/>
              <a:t>תגובות, צילומי מסך והודעות של לקוחות מרוצים.</a:t>
            </a:r>
          </a:p>
          <a:p>
            <a:pPr marL="285750" lvl="0" indent="-28575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marL="285750" indent="-285750" algn="r" rtl="1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he-IL" dirty="0"/>
              <a:t>מבצעים, חבילות והצעות לחגים וימים מיוחדים.</a:t>
            </a:r>
            <a:endParaRPr lang="en-US" dirty="0">
              <a:ln w="0"/>
              <a:effectLst>
                <a:reflection blurRad="6350" stA="53000" endA="300" endPos="35500" dir="5400000" sy="-90000" algn="bl" rotWithShape="0"/>
              </a:effectLst>
            </a:endParaRPr>
          </a:p>
          <a:p>
            <a:pPr marL="285750" lvl="0" indent="-285750" algn="r" rtl="1">
              <a:buFont typeface="Arial" panose="020B0604020202020204" pitchFamily="34" charset="0"/>
              <a:buChar char="•"/>
            </a:pPr>
            <a:endParaRPr lang="en-US" dirty="0"/>
          </a:p>
          <a:p>
            <a:pPr algn="r"/>
            <a:r>
              <a:rPr lang="he-IL" dirty="0"/>
              <a:t>  </a:t>
            </a:r>
            <a:endParaRPr lang="en-US" b="1" dirty="0">
              <a:ln w="0"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913" y="3897065"/>
            <a:ext cx="2469094" cy="252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37341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05" y="5292587"/>
            <a:ext cx="2179509" cy="1097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780" y="202100"/>
            <a:ext cx="1738678" cy="150060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39835" y="1063462"/>
            <a:ext cx="6352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4000" b="1" dirty="0">
                <a:ln w="0"/>
                <a:effectLst>
                  <a:reflection blurRad="6350" stA="53000" endA="300" endPos="35500" dir="5400000" sy="-90000" algn="bl" rotWithShape="0"/>
                </a:effectLst>
              </a:rPr>
              <a:t>קהל יעד</a:t>
            </a:r>
            <a:endParaRPr lang="en-US" sz="4000" b="1" dirty="0">
              <a:ln w="0"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731093" y="2292975"/>
            <a:ext cx="104589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r" rtl="1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he-IL" b="1" dirty="0"/>
              <a:t>גברים בגילאי 30 - 18 (קהל יעד עיקרי)</a:t>
            </a:r>
            <a:r>
              <a:rPr lang="he-IL" dirty="0"/>
              <a:t> – זהו טווח גילאים המועניין להתנסות במוצרים חדישים</a:t>
            </a:r>
          </a:p>
          <a:p>
            <a:pPr lvl="0" algn="r" rtl="1">
              <a:buClr>
                <a:schemeClr val="accent2"/>
              </a:buClr>
            </a:pPr>
            <a:r>
              <a:rPr lang="he-IL" dirty="0"/>
              <a:t>     וטכנולוגים ופתוח לרעיונות וגאדג'טים מגניבים.</a:t>
            </a:r>
          </a:p>
          <a:p>
            <a:pPr marL="285750" lvl="0" indent="-285750" algn="r" rtl="1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lvl="0" indent="-285750" algn="r" rtl="1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he-IL" b="1" dirty="0"/>
              <a:t>נשים וגברים בגילאי 50 - 30 (קהל יעד משני) - </a:t>
            </a:r>
            <a:r>
              <a:rPr lang="he-IL" dirty="0"/>
              <a:t>טווח גילאים המחפש מוצרי </a:t>
            </a:r>
          </a:p>
          <a:p>
            <a:pPr lvl="0" algn="r" rtl="1">
              <a:buClr>
                <a:schemeClr val="accent2"/>
              </a:buClr>
            </a:pPr>
            <a:r>
              <a:rPr lang="he-IL" dirty="0"/>
              <a:t>    נוחות לשימוש ביתי וכן מתנות לילדים.</a:t>
            </a:r>
            <a:endParaRPr lang="he-IL" b="1" dirty="0"/>
          </a:p>
          <a:p>
            <a:pPr marL="285750" lvl="0" indent="-285750" algn="r" rtl="1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lvl="0" indent="-285750" algn="r" rtl="1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he-IL" b="1" dirty="0"/>
              <a:t>מבוגרים 50 + (קהל יעד משני) - </a:t>
            </a:r>
            <a:r>
              <a:rPr lang="he-IL" dirty="0"/>
              <a:t>קהל המחפש להתנסות במוצר לפני הזמנתו, </a:t>
            </a:r>
          </a:p>
          <a:p>
            <a:pPr lvl="0" algn="r" rtl="1">
              <a:buClr>
                <a:schemeClr val="accent2"/>
              </a:buClr>
            </a:pPr>
            <a:r>
              <a:rPr lang="he-IL" dirty="0"/>
              <a:t>     כלומר לראות באופן מוחשי. בנוסף, קהל המעוניין לקנות מתנות למשפחה (נכדים ילדים וכו').</a:t>
            </a:r>
            <a:endParaRPr lang="he-IL" b="1" dirty="0"/>
          </a:p>
          <a:p>
            <a:pPr marL="285750" lvl="0" indent="-285750" algn="r" rtl="1">
              <a:buFont typeface="Arial" panose="020B0604020202020204" pitchFamily="34" charset="0"/>
              <a:buChar char="•"/>
            </a:pPr>
            <a:endParaRPr lang="en-US" dirty="0"/>
          </a:p>
          <a:p>
            <a:pPr algn="r"/>
            <a:r>
              <a:rPr lang="he-IL" dirty="0"/>
              <a:t>  </a:t>
            </a:r>
            <a:endParaRPr lang="en-US" sz="3200" b="1" dirty="0">
              <a:ln w="0"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129651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otched Right Arrow 3"/>
          <p:cNvSpPr/>
          <p:nvPr/>
        </p:nvSpPr>
        <p:spPr>
          <a:xfrm>
            <a:off x="2403567" y="1434737"/>
            <a:ext cx="2534194" cy="992777"/>
          </a:xfrm>
          <a:prstGeom prst="notchedRightArrow">
            <a:avLst/>
          </a:prstGeom>
          <a:solidFill>
            <a:srgbClr val="5AD6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Awareness Stage</a:t>
            </a:r>
          </a:p>
        </p:txBody>
      </p:sp>
      <p:sp>
        <p:nvSpPr>
          <p:cNvPr id="5" name="Notched Right Arrow 4"/>
          <p:cNvSpPr/>
          <p:nvPr/>
        </p:nvSpPr>
        <p:spPr>
          <a:xfrm>
            <a:off x="8029305" y="1434737"/>
            <a:ext cx="2534194" cy="99277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Decision Stage</a:t>
            </a:r>
          </a:p>
        </p:txBody>
      </p:sp>
      <p:sp>
        <p:nvSpPr>
          <p:cNvPr id="6" name="Notched Right Arrow 5"/>
          <p:cNvSpPr/>
          <p:nvPr/>
        </p:nvSpPr>
        <p:spPr>
          <a:xfrm>
            <a:off x="5216436" y="1434736"/>
            <a:ext cx="2534194" cy="992777"/>
          </a:xfrm>
          <a:prstGeom prst="notchedRightArrow">
            <a:avLst/>
          </a:prstGeom>
          <a:solidFill>
            <a:srgbClr val="81AF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Consideration Stage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534192" y="2520422"/>
            <a:ext cx="2107475" cy="914400"/>
          </a:xfrm>
          <a:prstGeom prst="roundRect">
            <a:avLst/>
          </a:prstGeom>
          <a:solidFill>
            <a:srgbClr val="5AD6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200" dirty="0"/>
              <a:t>קושי בשילוב קריירה לצד אימהות. מאמזון, פורמים של קניות ברשת לאמהות 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8120742" y="2536753"/>
            <a:ext cx="210747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200" dirty="0"/>
              <a:t>פתרון כולל להקלה במטלות הבית היומיות.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5327467" y="2520422"/>
            <a:ext cx="2107475" cy="914400"/>
          </a:xfrm>
          <a:prstGeom prst="roundRect">
            <a:avLst/>
          </a:prstGeom>
          <a:solidFill>
            <a:srgbClr val="81AF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200" dirty="0"/>
              <a:t>מוצרים טכנולוגים המקצרים את העיסוק במטלות הבית.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8120740" y="4864111"/>
            <a:ext cx="210747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200" dirty="0"/>
              <a:t>דירוג גולשים ופידבקים חיוביים.</a:t>
            </a:r>
          </a:p>
          <a:p>
            <a:pPr algn="ctr"/>
            <a:endParaRPr lang="he-IL" sz="1200" dirty="0"/>
          </a:p>
          <a:p>
            <a:pPr algn="ctr"/>
            <a:endParaRPr lang="en-US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8120741" y="3700432"/>
            <a:ext cx="210747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200" dirty="0"/>
              <a:t>מוצרים עמידים ואיכותיים עם ממשק נח לעבודה.</a:t>
            </a:r>
            <a:endParaRPr lang="en-US" sz="1200" dirty="0"/>
          </a:p>
        </p:txBody>
      </p:sp>
      <p:sp>
        <p:nvSpPr>
          <p:cNvPr id="17" name="Rounded Rectangle 16"/>
          <p:cNvSpPr/>
          <p:nvPr/>
        </p:nvSpPr>
        <p:spPr>
          <a:xfrm>
            <a:off x="2534191" y="4910923"/>
            <a:ext cx="2107475" cy="914400"/>
          </a:xfrm>
          <a:prstGeom prst="roundRect">
            <a:avLst/>
          </a:prstGeom>
          <a:solidFill>
            <a:srgbClr val="5AD6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200" dirty="0"/>
              <a:t>פרסום באתרים מובילים על דרכים להימנע מהסחות דעת בזמן נהיגה.</a:t>
            </a:r>
            <a:endParaRPr lang="en-US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2534191" y="3730914"/>
            <a:ext cx="2107475" cy="914400"/>
          </a:xfrm>
          <a:prstGeom prst="roundRect">
            <a:avLst/>
          </a:prstGeom>
          <a:solidFill>
            <a:srgbClr val="5AD6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200" dirty="0"/>
              <a:t>יתרונות לילדים מתקדמים טכנולוגית.</a:t>
            </a:r>
          </a:p>
          <a:p>
            <a:pPr algn="ctr"/>
            <a:r>
              <a:rPr lang="he-IL" sz="1200" dirty="0"/>
              <a:t>פרסום באתרים של מועדני לקוחות</a:t>
            </a:r>
            <a:endParaRPr lang="en-US" sz="1200" dirty="0"/>
          </a:p>
        </p:txBody>
      </p:sp>
      <p:sp>
        <p:nvSpPr>
          <p:cNvPr id="19" name="Rounded Rectangle 18"/>
          <p:cNvSpPr/>
          <p:nvPr/>
        </p:nvSpPr>
        <p:spPr>
          <a:xfrm>
            <a:off x="5327467" y="3650897"/>
            <a:ext cx="2107475" cy="914400"/>
          </a:xfrm>
          <a:prstGeom prst="roundRect">
            <a:avLst/>
          </a:prstGeom>
          <a:solidFill>
            <a:srgbClr val="81AF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200" dirty="0"/>
              <a:t>טיפים לגידול ילדים בסביבה טכנולוגית.</a:t>
            </a:r>
            <a:endParaRPr lang="en-US" sz="1200" dirty="0"/>
          </a:p>
        </p:txBody>
      </p:sp>
      <p:sp>
        <p:nvSpPr>
          <p:cNvPr id="20" name="Rounded Rectangle 19"/>
          <p:cNvSpPr/>
          <p:nvPr/>
        </p:nvSpPr>
        <p:spPr>
          <a:xfrm>
            <a:off x="5327466" y="4864111"/>
            <a:ext cx="2107475" cy="914400"/>
          </a:xfrm>
          <a:prstGeom prst="roundRect">
            <a:avLst/>
          </a:prstGeom>
          <a:solidFill>
            <a:srgbClr val="81AF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200" dirty="0"/>
              <a:t>מוצרים היכולים לעזור ללקוח להימנע מהסחות דעת.</a:t>
            </a:r>
            <a:endParaRPr lang="en-US" sz="12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376" y="2427513"/>
            <a:ext cx="922100" cy="380271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39337" y="2716012"/>
            <a:ext cx="1243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1200" dirty="0"/>
              <a:t>ציפי רוזן.</a:t>
            </a:r>
          </a:p>
          <a:p>
            <a:pPr algn="r"/>
            <a:r>
              <a:rPr lang="he-IL" sz="1200" dirty="0"/>
              <a:t>עורכת דין ובעלת קריירה. אמא ל-3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72832" y="3918966"/>
            <a:ext cx="1243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1200" dirty="0"/>
              <a:t>דוד סעדון.</a:t>
            </a:r>
          </a:p>
          <a:p>
            <a:pPr algn="r"/>
            <a:r>
              <a:rPr lang="he-IL" sz="1200" dirty="0"/>
              <a:t>בן 50 אב ל-4 מתבגרים.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58265" y="5178992"/>
            <a:ext cx="1243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1200" dirty="0"/>
              <a:t>סיגל צור.</a:t>
            </a:r>
          </a:p>
          <a:p>
            <a:pPr algn="r"/>
            <a:r>
              <a:rPr lang="he-IL" sz="1200" dirty="0"/>
              <a:t>סטודנטית שנה שניה.</a:t>
            </a:r>
            <a:endParaRPr lang="en-US" sz="1200" dirty="0"/>
          </a:p>
        </p:txBody>
      </p:sp>
      <p:sp>
        <p:nvSpPr>
          <p:cNvPr id="28" name="Rectangle 27"/>
          <p:cNvSpPr/>
          <p:nvPr/>
        </p:nvSpPr>
        <p:spPr>
          <a:xfrm>
            <a:off x="3071400" y="459468"/>
            <a:ext cx="54248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INBOUND </a:t>
            </a:r>
            <a:r>
              <a:rPr lang="he-IL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מטריצת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702092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604419" y="391886"/>
            <a:ext cx="4328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4000" b="1" dirty="0">
                <a:ln w="0"/>
                <a:effectLst>
                  <a:reflection blurRad="6350" stA="53000" endA="300" endPos="35500" dir="5400000" sy="-90000" algn="bl" rotWithShape="0"/>
                </a:effectLst>
              </a:rPr>
              <a:t>תכנית פעולה</a:t>
            </a:r>
            <a:endParaRPr lang="en-US" sz="4000" b="1" dirty="0">
              <a:ln w="0"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626896" y="1465144"/>
            <a:ext cx="109205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r" rtl="1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he-IL" dirty="0"/>
              <a:t>תחזוקת דף </a:t>
            </a:r>
            <a:r>
              <a:rPr lang="he-IL" dirty="0" err="1"/>
              <a:t>הפייסבוק</a:t>
            </a:r>
            <a:r>
              <a:rPr lang="he-IL" dirty="0"/>
              <a:t> אשר ימשוך תשומת לב אצל לקוחות פוטנציאליים</a:t>
            </a:r>
          </a:p>
          <a:p>
            <a:pPr marL="285750" lvl="0" indent="-285750" algn="r" rtl="1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he-IL" dirty="0"/>
          </a:p>
          <a:p>
            <a:pPr marL="285750" indent="-285750" algn="r" rtl="1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he-IL" dirty="0"/>
              <a:t>פרסום בפייסבוק </a:t>
            </a:r>
            <a:r>
              <a:rPr lang="en-US" dirty="0" smtClean="0"/>
              <a:t>AD’S</a:t>
            </a:r>
            <a:r>
              <a:rPr lang="he-IL" dirty="0" smtClean="0"/>
              <a:t> </a:t>
            </a:r>
            <a:r>
              <a:rPr lang="he-IL" dirty="0"/>
              <a:t>בקמפיינים ייעודיים תוך שימוש בטירגוט של קהל היעד</a:t>
            </a:r>
          </a:p>
          <a:p>
            <a:pPr marL="285750" indent="-285750" algn="r" rtl="1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r" rtl="1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he-IL" dirty="0"/>
              <a:t>תפעול מתמיד של דף </a:t>
            </a:r>
            <a:r>
              <a:rPr lang="he-IL" dirty="0" err="1"/>
              <a:t>אינסטגרם</a:t>
            </a:r>
            <a:endParaRPr lang="he-IL" dirty="0"/>
          </a:p>
          <a:p>
            <a:pPr marL="285750" indent="-285750" algn="r" rtl="1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r" rtl="1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he-IL" dirty="0"/>
              <a:t>נפנה לעמודי אינסטגרם </a:t>
            </a:r>
            <a:r>
              <a:rPr lang="he-IL" dirty="0" err="1"/>
              <a:t>פופלריים</a:t>
            </a:r>
            <a:r>
              <a:rPr lang="he-IL" dirty="0"/>
              <a:t> אשר יפרסמו את המוצרים</a:t>
            </a:r>
          </a:p>
          <a:p>
            <a:pPr marL="285750" indent="-285750" algn="r" rtl="1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r" rtl="1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he-IL" dirty="0"/>
              <a:t>נמתג את העסק כמזוהה עם מכירת מוצרים באיכות גבוהה</a:t>
            </a:r>
          </a:p>
          <a:p>
            <a:pPr algn="r" rtl="1">
              <a:buClr>
                <a:schemeClr val="accent2"/>
              </a:buClr>
            </a:pPr>
            <a:endParaRPr lang="he-IL" dirty="0"/>
          </a:p>
          <a:p>
            <a:pPr marL="285750" indent="-285750" algn="r" rtl="1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he-IL" dirty="0"/>
              <a:t>התמקדות בשירות לקוחות אדיב ומקצועי על מנת לשפר את חווית הלקוח</a:t>
            </a:r>
            <a:endParaRPr lang="en-US" dirty="0"/>
          </a:p>
          <a:p>
            <a:pPr marL="285750" lvl="0" indent="-285750" algn="r" rtl="1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432" y="5246837"/>
            <a:ext cx="3357899" cy="128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70076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6CC33B2B-B475-4189-BA8F-3CF8248DC6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A59AAC92-4932-4D74-A545-BA3EEE56D47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8446528-FA87-4017-B061-CF7EE79FA24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4D4B4D0-2493-42A2-AEEB-9970A64E8BC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23">
              <a:extLst>
                <a:ext uri="{FF2B5EF4-FFF2-40B4-BE49-F238E27FC236}">
                  <a16:creationId xmlns:a16="http://schemas.microsoft.com/office/drawing/2014/main" id="{676E13B7-7CB7-4489-914B-4012EE6EBF3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5">
              <a:extLst>
                <a:ext uri="{FF2B5EF4-FFF2-40B4-BE49-F238E27FC236}">
                  <a16:creationId xmlns:a16="http://schemas.microsoft.com/office/drawing/2014/main" id="{F2159841-C096-430C-B748-E8D2A5C994F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B4F167EF-5A0C-487E-8776-97310E39E01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7">
              <a:extLst>
                <a:ext uri="{FF2B5EF4-FFF2-40B4-BE49-F238E27FC236}">
                  <a16:creationId xmlns:a16="http://schemas.microsoft.com/office/drawing/2014/main" id="{9D8C053F-F025-4CB6-94C4-2841A20D68E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8">
              <a:extLst>
                <a:ext uri="{FF2B5EF4-FFF2-40B4-BE49-F238E27FC236}">
                  <a16:creationId xmlns:a16="http://schemas.microsoft.com/office/drawing/2014/main" id="{78581BD0-3E75-48CB-A2A3-44DB1ACB66A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9">
              <a:extLst>
                <a:ext uri="{FF2B5EF4-FFF2-40B4-BE49-F238E27FC236}">
                  <a16:creationId xmlns:a16="http://schemas.microsoft.com/office/drawing/2014/main" id="{E90D466A-AB95-4676-82CB-3BEC98AFF83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3AFED863-874C-49D9-AE2F-B9DFF00D569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1ED86A1-F847-4F9E-8524-54A95C12C7BB}"/>
              </a:ext>
            </a:extLst>
          </p:cNvPr>
          <p:cNvSpPr txBox="1"/>
          <p:nvPr/>
        </p:nvSpPr>
        <p:spPr>
          <a:xfrm>
            <a:off x="985968" y="4473225"/>
            <a:ext cx="8288035" cy="10950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b="1">
                <a:ln w="0"/>
                <a:solidFill>
                  <a:schemeClr val="accent1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פרסומות לדוגמא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6CB6A5-A02D-4067-B2D9-AE79ABFD1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1" y="710595"/>
            <a:ext cx="3771554" cy="27438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C2ED36-1766-418C-B5ED-5EE4664F4F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801" y="493764"/>
            <a:ext cx="4118131" cy="536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9654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364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Gisha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zachb2@gmail.com</dc:creator>
  <cp:lastModifiedBy>Omer_PC</cp:lastModifiedBy>
  <cp:revision>4</cp:revision>
  <dcterms:created xsi:type="dcterms:W3CDTF">2019-01-13T20:18:57Z</dcterms:created>
  <dcterms:modified xsi:type="dcterms:W3CDTF">2019-01-14T08:39:59Z</dcterms:modified>
</cp:coreProperties>
</file>