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65" r:id="rId3"/>
    <p:sldId id="266" r:id="rId5"/>
    <p:sldId id="263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8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7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59055"/>
            <a:ext cx="9415780" cy="6739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39700" y="0"/>
          <a:ext cx="11732895" cy="7175500"/>
        </p:xfrm>
        <a:graphic>
          <a:graphicData uri="http://schemas.openxmlformats.org/drawingml/2006/table">
            <a:tbl>
              <a:tblPr/>
              <a:tblGrid>
                <a:gridCol w="1588770"/>
                <a:gridCol w="2854325"/>
                <a:gridCol w="4464050"/>
                <a:gridCol w="2825750"/>
              </a:tblGrid>
              <a:tr h="34798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charset="-52"/>
                        </a:rPr>
                        <a:t>IP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latin typeface="黑体" panose="02010609060101010101" charset="-52"/>
                        </a:rPr>
                        <a:t>地址分配表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52"/>
                        </a:rPr>
                        <a:t>（图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52"/>
                        </a:rPr>
                        <a:t>1.1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52"/>
                        </a:rPr>
                        <a:t>）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52"/>
                      </a:endParaRPr>
                    </a:p>
                  </a:txBody>
                  <a:tcPr marL="12700" marR="12700" marT="1270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31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接口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IP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S4/0/0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202.99.192.1/30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5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192.168.23.2/24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192.168.45.2/24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SW2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S4/0/1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202.100.192.1/30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AR5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VLAN2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192.168.2.1/24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PC-A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的网关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24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VLAN3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192.168.3.1/24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PC-B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的网关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VLAN23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192.168.23.1/24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与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AR1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建立通信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SW2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VLAN4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192.168.4.1/24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PC-C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的网关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SW2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VLAN5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192.168.5.1/24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PC-D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的网关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SW2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VLAN45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192.168.45.1/24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与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建立通信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S4/0/1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202.99.192.1/30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1.1.1.1/24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2.2.2.1/24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AR5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AR5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3.3.3.2/24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AR5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2.2.2.2/24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AR3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AR5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S4/0/1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202.100.192.2/30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1.1.1.3/24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G0/0/1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192.168.10.1/24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G0/0/2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3.3.3.3/24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AR5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E0/0/0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192.168.10.2/24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PC-A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192.168.2.0/24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DHCP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获取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地址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PC-B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192.168.3.0/24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DHCP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获取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IP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地址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PC-C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192.168.4.0/24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DHCP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获取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IP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地址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PC-D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E0/0/1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192.168.5.2/24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手动静态配置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地址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t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108815" cy="6858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 b="1"/>
              <a:t>网络基础实验考核：（如有缺失</a:t>
            </a:r>
            <a:r>
              <a:rPr lang="en-US" altLang="zh-CN" sz="1600" b="1"/>
              <a:t>IP</a:t>
            </a:r>
            <a:r>
              <a:rPr lang="zh-CN" altLang="en-US" sz="1600" b="1"/>
              <a:t>，可自行分配内网</a:t>
            </a:r>
            <a:r>
              <a:rPr lang="zh-CN" altLang="en-US" sz="1600" b="1"/>
              <a:t>地址）</a:t>
            </a:r>
            <a:endParaRPr lang="zh-CN" altLang="en-US" sz="1600" b="1"/>
          </a:p>
          <a:p>
            <a:r>
              <a:rPr lang="zh-CN" altLang="en-US" sz="1600" b="1"/>
              <a:t>需求一、（</a:t>
            </a:r>
            <a:r>
              <a:rPr lang="en-US" altLang="zh-CN" sz="1600" b="1"/>
              <a:t>40</a:t>
            </a:r>
            <a:r>
              <a:rPr lang="zh-CN" altLang="en-US" sz="1600" b="1"/>
              <a:t>分）</a:t>
            </a:r>
            <a:endParaRPr lang="en-US" altLang="zh-CN" sz="1600" b="1"/>
          </a:p>
          <a:p>
            <a:r>
              <a:rPr lang="en-US" altLang="zh-CN" sz="1500"/>
              <a:t> 1</a:t>
            </a:r>
            <a:r>
              <a:rPr lang="zh-CN" altLang="en-US" sz="1500"/>
              <a:t>、某公司现有</a:t>
            </a:r>
            <a:r>
              <a:rPr lang="en-US" altLang="zh-CN" sz="1500"/>
              <a:t>4</a:t>
            </a:r>
            <a:r>
              <a:rPr lang="zh-CN" altLang="en-US" sz="1500"/>
              <a:t>个部门，</a:t>
            </a:r>
            <a:r>
              <a:rPr lang="en-US" altLang="zh-CN" sz="1500"/>
              <a:t>VLAN</a:t>
            </a:r>
            <a:r>
              <a:rPr lang="zh-CN" altLang="en-US" sz="1500"/>
              <a:t>以如图所示规划进行配置，并且配置合适的端口状态来保证数据的传输。</a:t>
            </a:r>
            <a:endParaRPr lang="zh-CN" altLang="en-US" sz="1500"/>
          </a:p>
          <a:p>
            <a:r>
              <a:rPr lang="en-US" altLang="zh-CN" sz="1500"/>
              <a:t> 2</a:t>
            </a:r>
            <a:r>
              <a:rPr lang="zh-CN" altLang="en-US" sz="1500"/>
              <a:t>、</a:t>
            </a:r>
            <a:r>
              <a:rPr lang="en-US" altLang="zh-CN" sz="1500"/>
              <a:t>PC-A</a:t>
            </a:r>
            <a:r>
              <a:rPr lang="zh-CN" altLang="en-US" sz="1500"/>
              <a:t>和</a:t>
            </a:r>
            <a:r>
              <a:rPr lang="en-US" altLang="zh-CN" sz="1500"/>
              <a:t>PC-B</a:t>
            </a:r>
            <a:r>
              <a:rPr lang="zh-CN" altLang="en-US" sz="1500"/>
              <a:t>部门网关设置在核心交换机</a:t>
            </a:r>
            <a:r>
              <a:rPr lang="en-US" altLang="zh-CN" sz="1500"/>
              <a:t>SW1</a:t>
            </a:r>
            <a:r>
              <a:rPr lang="zh-CN" altLang="en-US" sz="1500"/>
              <a:t>上，</a:t>
            </a:r>
            <a:r>
              <a:rPr lang="en-US" altLang="zh-CN" sz="1500"/>
              <a:t>PC-C</a:t>
            </a:r>
            <a:r>
              <a:rPr lang="zh-CN" altLang="en-US" sz="1500"/>
              <a:t>和</a:t>
            </a:r>
            <a:r>
              <a:rPr lang="en-US" altLang="zh-CN" sz="1500"/>
              <a:t>PC-D</a:t>
            </a:r>
            <a:r>
              <a:rPr lang="zh-CN" altLang="en-US" sz="1500"/>
              <a:t>部门网关设置在核心交换机</a:t>
            </a:r>
            <a:r>
              <a:rPr lang="en-US" altLang="zh-CN" sz="1500"/>
              <a:t>SW2</a:t>
            </a:r>
            <a:r>
              <a:rPr lang="zh-CN" altLang="en-US" sz="1500"/>
              <a:t>上。并实现使用</a:t>
            </a:r>
            <a:r>
              <a:rPr lang="en-US" altLang="zh-CN" sz="1500"/>
              <a:t>SW1</a:t>
            </a:r>
            <a:r>
              <a:rPr lang="zh-CN" altLang="en-US" sz="1500"/>
              <a:t>核心交换机和</a:t>
            </a:r>
            <a:r>
              <a:rPr lang="en-US" altLang="zh-CN" sz="1500"/>
              <a:t>SW2</a:t>
            </a:r>
            <a:r>
              <a:rPr lang="zh-CN" altLang="en-US" sz="1500"/>
              <a:t>核心交换机作为</a:t>
            </a:r>
            <a:r>
              <a:rPr lang="en-US" altLang="zh-CN" sz="1500"/>
              <a:t>DHCP</a:t>
            </a:r>
            <a:r>
              <a:rPr lang="zh-CN" altLang="en-US" sz="1500"/>
              <a:t>服务器动态分配</a:t>
            </a:r>
            <a:r>
              <a:rPr lang="en-US" altLang="zh-CN" sz="1500"/>
              <a:t>IP</a:t>
            </a:r>
            <a:r>
              <a:rPr lang="zh-CN" altLang="en-US" sz="1500"/>
              <a:t>地址给内网终端用户（除</a:t>
            </a:r>
            <a:r>
              <a:rPr lang="en-US" altLang="zh-CN" sz="1500"/>
              <a:t>PC-D</a:t>
            </a:r>
            <a:r>
              <a:rPr lang="zh-CN" altLang="en-US" sz="1500"/>
              <a:t>外），</a:t>
            </a:r>
            <a:r>
              <a:rPr lang="en-US" altLang="zh-CN" sz="1500"/>
              <a:t>PC-D</a:t>
            </a:r>
            <a:r>
              <a:rPr lang="zh-CN" altLang="en-US" sz="1500"/>
              <a:t>终端用户的</a:t>
            </a:r>
            <a:r>
              <a:rPr lang="en-US" altLang="zh-CN" sz="1500"/>
              <a:t>IP</a:t>
            </a:r>
            <a:r>
              <a:rPr lang="zh-CN" altLang="en-US" sz="1500"/>
              <a:t>地址采用静态手动方式配置</a:t>
            </a:r>
            <a:r>
              <a:rPr lang="en-US" altLang="zh-CN" sz="1500"/>
              <a:t>IP</a:t>
            </a:r>
            <a:r>
              <a:rPr lang="zh-CN" altLang="en-US" sz="1500"/>
              <a:t>地址。</a:t>
            </a:r>
            <a:r>
              <a:rPr lang="en-US" altLang="zh-CN" sz="1500"/>
              <a:t>IP</a:t>
            </a:r>
            <a:r>
              <a:rPr lang="zh-CN" altLang="en-US" sz="1500"/>
              <a:t>网段即各部门</a:t>
            </a:r>
            <a:r>
              <a:rPr lang="en-US" altLang="zh-CN" sz="1500"/>
              <a:t>IP</a:t>
            </a:r>
            <a:r>
              <a:rPr lang="zh-CN" altLang="en-US" sz="1500"/>
              <a:t>地址规划如后图</a:t>
            </a:r>
            <a:r>
              <a:rPr lang="en-US" altLang="zh-CN" sz="1500"/>
              <a:t>1.1</a:t>
            </a:r>
            <a:r>
              <a:rPr lang="zh-CN" altLang="en-US" sz="1500"/>
              <a:t>。</a:t>
            </a:r>
            <a:endParaRPr lang="zh-CN" altLang="en-US" sz="1500"/>
          </a:p>
          <a:p>
            <a:r>
              <a:rPr lang="en-US" altLang="zh-CN" sz="1500"/>
              <a:t> 3</a:t>
            </a:r>
            <a:r>
              <a:rPr lang="zh-CN" altLang="en-US" sz="1500"/>
              <a:t>、</a:t>
            </a:r>
            <a:r>
              <a:rPr lang="en-US" altLang="zh-CN" sz="1500"/>
              <a:t>SW1</a:t>
            </a:r>
            <a:r>
              <a:rPr lang="zh-CN" altLang="en-US" sz="1500"/>
              <a:t>和</a:t>
            </a:r>
            <a:r>
              <a:rPr lang="en-US" altLang="zh-CN" sz="1500"/>
              <a:t>SW2</a:t>
            </a:r>
            <a:r>
              <a:rPr lang="zh-CN" altLang="en-US" sz="1500"/>
              <a:t>核心交换机之间配置链路聚合，两交换机之间使用三层接口互联，</a:t>
            </a:r>
            <a:r>
              <a:rPr lang="en-US" altLang="zh-CN" sz="1500"/>
              <a:t>IP</a:t>
            </a:r>
            <a:r>
              <a:rPr lang="zh-CN" altLang="en-US" sz="1500"/>
              <a:t>地址和所需</a:t>
            </a:r>
            <a:r>
              <a:rPr lang="en-US" altLang="zh-CN" sz="1500"/>
              <a:t>VLAN</a:t>
            </a:r>
            <a:r>
              <a:rPr lang="zh-CN" altLang="en-US" sz="1500"/>
              <a:t>（如有）自行规划，冗余备份提高链路带宽进行传输，使</a:t>
            </a:r>
            <a:r>
              <a:rPr lang="en-US" altLang="zh-CN" sz="1500"/>
              <a:t>PC-A,PC-B</a:t>
            </a:r>
            <a:r>
              <a:rPr lang="zh-CN" altLang="en-US" sz="1500"/>
              <a:t>部门与</a:t>
            </a:r>
            <a:r>
              <a:rPr lang="en-US" altLang="zh-CN" sz="1500"/>
              <a:t>PC-C-,PC-D</a:t>
            </a:r>
            <a:r>
              <a:rPr lang="zh-CN" altLang="en-US" sz="1500"/>
              <a:t>部门之间内网互访流量在核心区走最短路径。</a:t>
            </a:r>
            <a:endParaRPr lang="zh-CN" altLang="en-US" sz="1500"/>
          </a:p>
          <a:p>
            <a:r>
              <a:rPr lang="en-US" altLang="zh-CN" sz="1500"/>
              <a:t>4.</a:t>
            </a:r>
            <a:r>
              <a:rPr lang="zh-CN" altLang="en-US" sz="1500"/>
              <a:t>调整生成树协议，使得核心</a:t>
            </a:r>
            <a:r>
              <a:rPr lang="en-US" altLang="zh-CN" sz="1500"/>
              <a:t>SW1</a:t>
            </a:r>
            <a:r>
              <a:rPr lang="zh-CN" altLang="en-US" sz="1500"/>
              <a:t>交换机做为根交换机，</a:t>
            </a:r>
            <a:r>
              <a:rPr lang="en-US" altLang="zh-CN" sz="1500"/>
              <a:t>SW2</a:t>
            </a:r>
            <a:r>
              <a:rPr lang="zh-CN" altLang="en-US" sz="1500"/>
              <a:t>作为备份根交换机，保障流量转发路径正常。</a:t>
            </a:r>
            <a:endParaRPr lang="zh-CN" altLang="en-US" sz="1500"/>
          </a:p>
          <a:p>
            <a:endParaRPr lang="zh-CN" altLang="en-US" sz="1600"/>
          </a:p>
          <a:p>
            <a:r>
              <a:rPr lang="zh-CN" altLang="en-US" sz="1600" b="1"/>
              <a:t>需求二、（</a:t>
            </a:r>
            <a:r>
              <a:rPr lang="en-US" altLang="zh-CN" sz="1600" b="1"/>
              <a:t>40</a:t>
            </a:r>
            <a:r>
              <a:rPr lang="zh-CN" altLang="en-US" sz="1600" b="1"/>
              <a:t>分）</a:t>
            </a:r>
            <a:endParaRPr lang="zh-CN" altLang="en-US" sz="1600" b="1"/>
          </a:p>
          <a:p>
            <a:r>
              <a:rPr lang="en-US" altLang="zh-CN" sz="1500"/>
              <a:t> </a:t>
            </a:r>
            <a:r>
              <a:rPr lang="en-US" altLang="zh-CN" sz="1500">
                <a:sym typeface="+mn-ea"/>
              </a:rPr>
              <a:t>1</a:t>
            </a:r>
            <a:r>
              <a:rPr lang="zh-CN" altLang="en-US" sz="1500">
                <a:sym typeface="+mn-ea"/>
              </a:rPr>
              <a:t>、内网核心交换机，和出口路由器（即</a:t>
            </a:r>
            <a:r>
              <a:rPr lang="en-US" altLang="zh-CN" sz="1500">
                <a:sym typeface="+mn-ea"/>
              </a:rPr>
              <a:t>SW1,SW2</a:t>
            </a:r>
            <a:r>
              <a:rPr lang="zh-CN" altLang="en-US" sz="1500">
                <a:sym typeface="+mn-ea"/>
              </a:rPr>
              <a:t>和</a:t>
            </a:r>
            <a:r>
              <a:rPr lang="en-US" altLang="zh-CN" sz="1500">
                <a:sym typeface="+mn-ea"/>
              </a:rPr>
              <a:t>AR1</a:t>
            </a:r>
            <a:r>
              <a:rPr lang="zh-CN" altLang="en-US" sz="1500">
                <a:sym typeface="+mn-ea"/>
              </a:rPr>
              <a:t>）之间使用动态路由</a:t>
            </a:r>
            <a:r>
              <a:rPr lang="en-US" altLang="zh-CN" sz="1500">
                <a:sym typeface="+mn-ea"/>
              </a:rPr>
              <a:t>OSPF</a:t>
            </a:r>
            <a:r>
              <a:rPr lang="zh-CN" altLang="en-US" sz="1500">
                <a:sym typeface="+mn-ea"/>
              </a:rPr>
              <a:t>协议，实现内网段的互通。</a:t>
            </a:r>
            <a:endParaRPr lang="zh-CN" altLang="en-US" sz="1500"/>
          </a:p>
          <a:p>
            <a:r>
              <a:rPr lang="zh-CN" altLang="en-US" sz="1500">
                <a:solidFill>
                  <a:srgbClr val="FF0000"/>
                </a:solidFill>
                <a:sym typeface="+mn-ea"/>
              </a:rPr>
              <a:t>（注：公网</a:t>
            </a:r>
            <a:r>
              <a:rPr lang="en-US" altLang="zh-CN" sz="1500">
                <a:solidFill>
                  <a:srgbClr val="FF0000"/>
                </a:solidFill>
                <a:sym typeface="+mn-ea"/>
              </a:rPr>
              <a:t>202.99.192.0/30</a:t>
            </a:r>
            <a:r>
              <a:rPr lang="zh-CN" altLang="en-US" sz="1500">
                <a:solidFill>
                  <a:srgbClr val="FF0000"/>
                </a:solidFill>
                <a:sym typeface="+mn-ea"/>
              </a:rPr>
              <a:t>路由，</a:t>
            </a:r>
            <a:r>
              <a:rPr lang="en-US" altLang="zh-CN" sz="1500">
                <a:solidFill>
                  <a:srgbClr val="FF0000"/>
                </a:solidFill>
                <a:sym typeface="+mn-ea"/>
              </a:rPr>
              <a:t>202.100.192.0/30</a:t>
            </a:r>
            <a:r>
              <a:rPr lang="zh-CN" altLang="en-US" sz="1500">
                <a:solidFill>
                  <a:srgbClr val="FF0000"/>
                </a:solidFill>
                <a:sym typeface="+mn-ea"/>
              </a:rPr>
              <a:t>路由</a:t>
            </a:r>
            <a:r>
              <a:rPr lang="zh-CN" altLang="en-US" sz="1500">
                <a:solidFill>
                  <a:srgbClr val="FF0000"/>
                </a:solidFill>
                <a:sym typeface="+mn-ea"/>
              </a:rPr>
              <a:t>禁止发布到企业内网中。）</a:t>
            </a:r>
            <a:endParaRPr lang="zh-CN" altLang="en-US" sz="1500">
              <a:solidFill>
                <a:srgbClr val="FF0000"/>
              </a:solidFill>
            </a:endParaRPr>
          </a:p>
          <a:p>
            <a:r>
              <a:rPr lang="en-US" altLang="zh-CN" sz="1500">
                <a:sym typeface="+mn-ea"/>
              </a:rPr>
              <a:t> 2</a:t>
            </a:r>
            <a:r>
              <a:rPr lang="zh-CN" altLang="en-US" sz="1500">
                <a:sym typeface="+mn-ea"/>
              </a:rPr>
              <a:t>、企业内网</a:t>
            </a:r>
            <a:r>
              <a:rPr lang="en-US" altLang="zh-CN" sz="1500">
                <a:sym typeface="+mn-ea"/>
              </a:rPr>
              <a:t>PC</a:t>
            </a:r>
            <a:r>
              <a:rPr lang="zh-CN" altLang="en-US" sz="1500">
                <a:sym typeface="+mn-ea"/>
              </a:rPr>
              <a:t>用户访问外网通过出口路由器</a:t>
            </a:r>
            <a:r>
              <a:rPr lang="en-US" altLang="zh-CN" sz="1500">
                <a:sym typeface="+mn-ea"/>
              </a:rPr>
              <a:t>AR1</a:t>
            </a:r>
            <a:r>
              <a:rPr lang="zh-CN" altLang="en-US" sz="1500">
                <a:sym typeface="+mn-ea"/>
              </a:rPr>
              <a:t>配置默认路由接入电信专线路由器</a:t>
            </a:r>
            <a:r>
              <a:rPr lang="en-US" altLang="zh-CN" sz="1500">
                <a:solidFill>
                  <a:srgbClr val="FF0000"/>
                </a:solidFill>
                <a:sym typeface="+mn-ea"/>
              </a:rPr>
              <a:t>AR3</a:t>
            </a:r>
            <a:r>
              <a:rPr lang="zh-CN" altLang="en-US" sz="1500">
                <a:solidFill>
                  <a:srgbClr val="FF0000"/>
                </a:solidFill>
                <a:sym typeface="+mn-ea"/>
              </a:rPr>
              <a:t>和</a:t>
            </a:r>
            <a:r>
              <a:rPr lang="zh-CN" altLang="en-US" sz="1500">
                <a:sym typeface="+mn-ea"/>
              </a:rPr>
              <a:t>移动专线路由器</a:t>
            </a:r>
            <a:r>
              <a:rPr lang="en-US" altLang="zh-CN" sz="1500">
                <a:solidFill>
                  <a:srgbClr val="FF0000"/>
                </a:solidFill>
                <a:sym typeface="+mn-ea"/>
              </a:rPr>
              <a:t>AR5</a:t>
            </a:r>
            <a:r>
              <a:rPr lang="zh-CN" altLang="en-US" sz="1500">
                <a:sym typeface="+mn-ea"/>
              </a:rPr>
              <a:t>，使用双运营商负载分担的方式接入互联网。</a:t>
            </a:r>
            <a:endParaRPr lang="zh-CN" altLang="en-US" sz="1500"/>
          </a:p>
          <a:p>
            <a:r>
              <a:rPr lang="en-US" altLang="zh-CN" sz="1500">
                <a:sym typeface="+mn-ea"/>
              </a:rPr>
              <a:t> 3</a:t>
            </a:r>
            <a:r>
              <a:rPr lang="zh-CN" altLang="en-US" sz="1500">
                <a:sym typeface="+mn-ea"/>
              </a:rPr>
              <a:t>、配置</a:t>
            </a:r>
            <a:r>
              <a:rPr lang="en-US" altLang="zh-CN" sz="1500">
                <a:sym typeface="+mn-ea"/>
              </a:rPr>
              <a:t>NAT</a:t>
            </a:r>
            <a:r>
              <a:rPr lang="zh-CN" altLang="en-US" sz="1500">
                <a:sym typeface="+mn-ea"/>
              </a:rPr>
              <a:t>用于企业内网终端</a:t>
            </a:r>
            <a:r>
              <a:rPr lang="en-US" altLang="zh-CN" sz="1500">
                <a:sym typeface="+mn-ea"/>
              </a:rPr>
              <a:t>PC</a:t>
            </a:r>
            <a:r>
              <a:rPr lang="zh-CN" altLang="en-US" sz="1500">
                <a:sym typeface="+mn-ea"/>
              </a:rPr>
              <a:t>访问互联网</a:t>
            </a:r>
            <a:endParaRPr lang="zh-CN" altLang="en-US" sz="1500"/>
          </a:p>
          <a:p>
            <a:r>
              <a:rPr lang="en-US" altLang="zh-CN" sz="1500">
                <a:sym typeface="+mn-ea"/>
              </a:rPr>
              <a:t> 4</a:t>
            </a:r>
            <a:r>
              <a:rPr lang="zh-CN" altLang="en-US" sz="1500">
                <a:sym typeface="+mn-ea"/>
              </a:rPr>
              <a:t>、由于</a:t>
            </a:r>
            <a:r>
              <a:rPr lang="en-US" altLang="zh-CN" sz="1500">
                <a:sym typeface="+mn-ea"/>
              </a:rPr>
              <a:t>PC-D</a:t>
            </a:r>
            <a:r>
              <a:rPr lang="zh-CN" altLang="en-US" sz="1500">
                <a:sym typeface="+mn-ea"/>
              </a:rPr>
              <a:t>所属部门为研发部，使用</a:t>
            </a:r>
            <a:r>
              <a:rPr lang="en-US" altLang="zh-CN" sz="1500">
                <a:sym typeface="+mn-ea"/>
              </a:rPr>
              <a:t>ACL</a:t>
            </a:r>
            <a:r>
              <a:rPr lang="zh-CN" altLang="en-US" sz="1500">
                <a:sym typeface="+mn-ea"/>
              </a:rPr>
              <a:t>技术禁止</a:t>
            </a:r>
            <a:r>
              <a:rPr lang="en-US" altLang="zh-CN" sz="1500">
                <a:sym typeface="+mn-ea"/>
              </a:rPr>
              <a:t>PC-D</a:t>
            </a:r>
            <a:r>
              <a:rPr lang="zh-CN" altLang="en-US" sz="1500">
                <a:sym typeface="+mn-ea"/>
              </a:rPr>
              <a:t>所属网段访问互联网（</a:t>
            </a:r>
            <a:r>
              <a:rPr lang="en-US" altLang="zh-CN" sz="1500">
                <a:sym typeface="+mn-ea"/>
              </a:rPr>
              <a:t>PC-D</a:t>
            </a:r>
            <a:r>
              <a:rPr lang="zh-CN" altLang="en-US" sz="1500">
                <a:sym typeface="+mn-ea"/>
              </a:rPr>
              <a:t>所属网段</a:t>
            </a:r>
            <a:r>
              <a:rPr lang="en-US" altLang="zh-CN" sz="1500">
                <a:sym typeface="+mn-ea"/>
              </a:rPr>
              <a:t>192.168.5.0/24</a:t>
            </a:r>
            <a:r>
              <a:rPr lang="zh-CN" altLang="en-US" sz="1500">
                <a:sym typeface="+mn-ea"/>
              </a:rPr>
              <a:t>禁止访问互联网）</a:t>
            </a:r>
            <a:endParaRPr lang="zh-CN" altLang="en-US" sz="1500">
              <a:sym typeface="+mn-ea"/>
            </a:endParaRPr>
          </a:p>
          <a:p>
            <a:endParaRPr lang="en-US" altLang="zh-CN" sz="1600"/>
          </a:p>
          <a:p>
            <a:r>
              <a:rPr lang="zh-CN" altLang="en-US" sz="1600" b="1"/>
              <a:t>需求三、（</a:t>
            </a:r>
            <a:r>
              <a:rPr lang="en-US" altLang="zh-CN" sz="1600" b="1"/>
              <a:t>10</a:t>
            </a:r>
            <a:r>
              <a:rPr lang="zh-CN" altLang="en-US" sz="1600" b="1"/>
              <a:t>分）</a:t>
            </a:r>
            <a:endParaRPr lang="zh-CN" altLang="en-US" sz="1600" b="1"/>
          </a:p>
          <a:p>
            <a:r>
              <a:rPr lang="en-US" altLang="zh-CN" sz="1500"/>
              <a:t> </a:t>
            </a:r>
            <a:r>
              <a:rPr lang="en-US" altLang="zh-CN" sz="1500">
                <a:sym typeface="+mn-ea"/>
              </a:rPr>
              <a:t>1</a:t>
            </a:r>
            <a:r>
              <a:rPr lang="zh-CN" altLang="en-US" sz="1500">
                <a:sym typeface="+mn-ea"/>
              </a:rPr>
              <a:t>、骨干网区域</a:t>
            </a:r>
            <a:r>
              <a:rPr lang="en-US" altLang="zh-CN" sz="1500">
                <a:sym typeface="+mn-ea"/>
              </a:rPr>
              <a:t> AR3,AR4</a:t>
            </a:r>
            <a:r>
              <a:rPr lang="zh-CN" altLang="en-US" sz="1500">
                <a:sym typeface="+mn-ea"/>
              </a:rPr>
              <a:t>和</a:t>
            </a:r>
            <a:r>
              <a:rPr lang="en-US" altLang="zh-CN" sz="1500">
                <a:sym typeface="+mn-ea"/>
              </a:rPr>
              <a:t>AR5</a:t>
            </a:r>
            <a:r>
              <a:rPr lang="zh-CN" altLang="en-US" sz="1500">
                <a:sym typeface="+mn-ea"/>
              </a:rPr>
              <a:t>路由器之间使用</a:t>
            </a:r>
            <a:r>
              <a:rPr lang="en-US" altLang="zh-CN" sz="1500">
                <a:sym typeface="+mn-ea"/>
              </a:rPr>
              <a:t>OSPF</a:t>
            </a:r>
            <a:r>
              <a:rPr lang="zh-CN" altLang="en-US" sz="1500">
                <a:sym typeface="+mn-ea"/>
              </a:rPr>
              <a:t>协议来进行链路状态信息的交换，实现公网互通。</a:t>
            </a:r>
            <a:endParaRPr lang="zh-CN" altLang="en-US" sz="1500"/>
          </a:p>
          <a:p>
            <a:r>
              <a:rPr lang="zh-CN" altLang="en-US" sz="1500">
                <a:solidFill>
                  <a:srgbClr val="FF0000"/>
                </a:solidFill>
                <a:sym typeface="+mn-ea"/>
              </a:rPr>
              <a:t>（注：禁止服务器区</a:t>
            </a:r>
            <a:r>
              <a:rPr lang="en-US" altLang="zh-CN" sz="1500">
                <a:solidFill>
                  <a:srgbClr val="FF0000"/>
                </a:solidFill>
                <a:sym typeface="+mn-ea"/>
              </a:rPr>
              <a:t>192.168.10.0/24</a:t>
            </a:r>
            <a:r>
              <a:rPr lang="zh-CN" altLang="en-US" sz="1500">
                <a:solidFill>
                  <a:srgbClr val="FF0000"/>
                </a:solidFill>
                <a:sym typeface="+mn-ea"/>
              </a:rPr>
              <a:t>的内网路由发布到公网中。）</a:t>
            </a:r>
            <a:endParaRPr lang="zh-CN" altLang="en-US" sz="1500">
              <a:solidFill>
                <a:srgbClr val="FF0000"/>
              </a:solidFill>
            </a:endParaRPr>
          </a:p>
          <a:p>
            <a:endParaRPr lang="en-US" altLang="zh-CN" sz="1600"/>
          </a:p>
          <a:p>
            <a:r>
              <a:rPr lang="zh-CN" altLang="en-US" sz="1600" b="1"/>
              <a:t>需求四、（</a:t>
            </a:r>
            <a:r>
              <a:rPr lang="en-US" altLang="zh-CN" sz="1600" b="1"/>
              <a:t>10</a:t>
            </a:r>
            <a:r>
              <a:rPr lang="zh-CN" altLang="en-US" sz="1600" b="1"/>
              <a:t>分）</a:t>
            </a:r>
            <a:endParaRPr lang="zh-CN" altLang="en-US" sz="1600" b="1"/>
          </a:p>
          <a:p>
            <a:r>
              <a:rPr lang="en-US" altLang="zh-CN" sz="1500"/>
              <a:t> 1</a:t>
            </a:r>
            <a:r>
              <a:rPr lang="zh-CN" altLang="en-US" sz="1500"/>
              <a:t>、在服务器区的出口路由器</a:t>
            </a:r>
            <a:r>
              <a:rPr lang="en-US" altLang="zh-CN" sz="1500"/>
              <a:t>AR4</a:t>
            </a:r>
            <a:r>
              <a:rPr lang="zh-CN" altLang="en-US" sz="1500"/>
              <a:t>上，选择</a:t>
            </a:r>
            <a:r>
              <a:rPr lang="en-US" altLang="zh-CN" sz="1500"/>
              <a:t>G0/0/0</a:t>
            </a:r>
            <a:r>
              <a:rPr lang="zh-CN" altLang="en-US" sz="1500"/>
              <a:t>端口将</a:t>
            </a:r>
            <a:r>
              <a:rPr lang="en-US" altLang="zh-CN" sz="1500"/>
              <a:t>192.168.10.2</a:t>
            </a:r>
            <a:r>
              <a:rPr lang="zh-CN" altLang="en-US" sz="1500"/>
              <a:t>的内网服务器使用</a:t>
            </a:r>
            <a:r>
              <a:rPr lang="en-US" altLang="zh-CN" sz="1500"/>
              <a:t>1.1.1.10</a:t>
            </a:r>
            <a:r>
              <a:rPr lang="zh-CN" altLang="en-US" sz="1500"/>
              <a:t>公网地址</a:t>
            </a:r>
            <a:r>
              <a:rPr lang="zh-CN" altLang="en-US" sz="1500"/>
              <a:t>或接口地址的</a:t>
            </a:r>
            <a:r>
              <a:rPr lang="en-US" altLang="zh-CN" sz="1500"/>
              <a:t>8080</a:t>
            </a:r>
            <a:r>
              <a:rPr lang="zh-CN" altLang="en-US" sz="1500"/>
              <a:t>端口映射出去，使得企业内网用户（除</a:t>
            </a:r>
            <a:r>
              <a:rPr lang="en-US" altLang="zh-CN" sz="1500"/>
              <a:t>PC-D</a:t>
            </a:r>
            <a:r>
              <a:rPr lang="zh-CN" altLang="en-US" sz="1500"/>
              <a:t>外）访问</a:t>
            </a:r>
            <a:r>
              <a:rPr lang="en-US" altLang="zh-CN" sz="1500"/>
              <a:t>1.1.1.10</a:t>
            </a:r>
            <a:r>
              <a:rPr lang="zh-CN" altLang="en-US" sz="1500"/>
              <a:t>公网</a:t>
            </a:r>
            <a:r>
              <a:rPr lang="en-US" altLang="zh-CN" sz="1500"/>
              <a:t>IP</a:t>
            </a:r>
            <a:r>
              <a:rPr lang="zh-CN" altLang="en-US" sz="1500"/>
              <a:t>地址能与内网服务器进行通信。（可使用</a:t>
            </a:r>
            <a:r>
              <a:rPr lang="en-US" altLang="zh-CN" sz="1500"/>
              <a:t>Client</a:t>
            </a:r>
            <a:r>
              <a:rPr lang="zh-CN" altLang="en-US" sz="1500"/>
              <a:t>模拟</a:t>
            </a:r>
            <a:r>
              <a:rPr lang="en-US" altLang="zh-CN" sz="1500"/>
              <a:t>http</a:t>
            </a:r>
            <a:r>
              <a:rPr lang="zh-CN" altLang="en-US" sz="1500"/>
              <a:t>客户端进行测试）</a:t>
            </a:r>
            <a:endParaRPr lang="zh-CN" altLang="en-US" sz="1500"/>
          </a:p>
          <a:p>
            <a:endParaRPr lang="zh-CN" altLang="en-US" sz="1500"/>
          </a:p>
          <a:p>
            <a:pPr>
              <a:lnSpc>
                <a:spcPct val="120000"/>
              </a:lnSpc>
            </a:pPr>
            <a:r>
              <a:rPr lang="zh-CN" altLang="en-US" sz="1500" b="1">
                <a:solidFill>
                  <a:srgbClr val="FF0000"/>
                </a:solidFill>
                <a:sym typeface="+mn-ea"/>
              </a:rPr>
              <a:t>实验过程不能通过任何线上线下等形式交流，所有人都需拉起一个腾讯会议，打开摄像头，共享桌面，点击云录制</a:t>
            </a:r>
            <a:endParaRPr lang="zh-CN" altLang="en-US" sz="1500" b="1">
              <a:solidFill>
                <a:srgbClr val="FF0000"/>
              </a:solidFill>
            </a:endParaRPr>
          </a:p>
          <a:p>
            <a:r>
              <a:rPr lang="zh-CN" altLang="en-US" sz="1500" b="1">
                <a:solidFill>
                  <a:srgbClr val="FF0000"/>
                </a:solidFill>
                <a:sym typeface="+mn-ea"/>
              </a:rPr>
              <a:t>合格分：</a:t>
            </a:r>
            <a:r>
              <a:rPr lang="en-US" altLang="zh-CN" sz="1500" b="1">
                <a:solidFill>
                  <a:srgbClr val="FF0000"/>
                </a:solidFill>
                <a:sym typeface="+mn-ea"/>
              </a:rPr>
              <a:t>80</a:t>
            </a:r>
            <a:r>
              <a:rPr lang="zh-CN" altLang="en-US" sz="1500" b="1">
                <a:solidFill>
                  <a:srgbClr val="FF0000"/>
                </a:solidFill>
                <a:sym typeface="+mn-ea"/>
              </a:rPr>
              <a:t>分，第一次检查未通过，可以修改后进行第二天检查，但第二次检查通过统一为</a:t>
            </a:r>
            <a:r>
              <a:rPr lang="en-US" altLang="zh-CN" sz="1500" b="1">
                <a:solidFill>
                  <a:srgbClr val="FF0000"/>
                </a:solidFill>
                <a:sym typeface="+mn-ea"/>
              </a:rPr>
              <a:t>80</a:t>
            </a:r>
            <a:r>
              <a:rPr lang="zh-CN" altLang="en-US" sz="1500" b="1">
                <a:solidFill>
                  <a:srgbClr val="FF0000"/>
                </a:solidFill>
                <a:sym typeface="+mn-ea"/>
              </a:rPr>
              <a:t>分</a:t>
            </a:r>
            <a:endParaRPr lang="zh-CN" altLang="en-US" sz="1500" b="1">
              <a:solidFill>
                <a:srgbClr val="FF0000"/>
              </a:solidFill>
            </a:endParaRPr>
          </a:p>
          <a:p>
            <a:r>
              <a:rPr lang="zh-CN" altLang="en-US" sz="1500" b="1">
                <a:solidFill>
                  <a:srgbClr val="FF0000"/>
                </a:solidFill>
                <a:sym typeface="+mn-ea"/>
              </a:rPr>
              <a:t>考核时间：</a:t>
            </a:r>
            <a:r>
              <a:rPr lang="en-US" altLang="zh-CN" sz="1500" b="1">
                <a:solidFill>
                  <a:srgbClr val="FF0000"/>
                </a:solidFill>
                <a:sym typeface="+mn-ea"/>
              </a:rPr>
              <a:t>2h</a:t>
            </a:r>
            <a:r>
              <a:rPr lang="zh-CN" altLang="en-US" sz="1500" b="1">
                <a:solidFill>
                  <a:srgbClr val="FF0000"/>
                </a:solidFill>
                <a:sym typeface="+mn-ea"/>
              </a:rPr>
              <a:t>，超过</a:t>
            </a:r>
            <a:r>
              <a:rPr lang="en-US" altLang="zh-CN" sz="1500" b="1">
                <a:solidFill>
                  <a:srgbClr val="FF0000"/>
                </a:solidFill>
                <a:sym typeface="+mn-ea"/>
              </a:rPr>
              <a:t>1h</a:t>
            </a:r>
            <a:r>
              <a:rPr lang="zh-CN" altLang="en-US" sz="1500" b="1">
                <a:solidFill>
                  <a:srgbClr val="FF0000"/>
                </a:solidFill>
                <a:sym typeface="+mn-ea"/>
              </a:rPr>
              <a:t>扣</a:t>
            </a:r>
            <a:r>
              <a:rPr lang="en-US" altLang="zh-CN" sz="1500" b="1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 sz="1500" b="1">
                <a:solidFill>
                  <a:srgbClr val="FF0000"/>
                </a:solidFill>
                <a:sym typeface="+mn-ea"/>
              </a:rPr>
              <a:t>分</a:t>
            </a:r>
            <a:endParaRPr lang="zh-CN" altLang="en-US" sz="15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TABLE_ENDDRAG_ORIGIN_RECT" val="923*523"/>
  <p:tag name="TABLE_ENDDRAG_RECT" val="11*0*923*523"/>
  <p:tag name="KSO_WM_UNIT_TABLE_BEAUTIFY" val="smartTable{dff92f6d-0bb1-4bba-af0a-333166e8f375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commondata" val="eyJoZGlkIjoiNDY0MzQwNDM3NzMyOTAwZGViMTFjZmY0M2U4NTllMzgifQ=="/>
  <p:tag name="KSO_WPP_MARK_KEY" val="18365d5e-09cc-4c33-a23d-c9f65a97b9bc"/>
  <p:tag name="COMMONDATA" val="eyJoZGlkIjoiNDY0MzQwNDM3NzMyOTAwZGViMTFjZmY0M2U4NTllM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1814</Words>
  <Application>WPS 演示</Application>
  <PresentationFormat>宽屏</PresentationFormat>
  <Paragraphs>233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Times New Roman</vt:lpstr>
      <vt:lpstr>黑体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Big Fish</cp:lastModifiedBy>
  <cp:revision>212</cp:revision>
  <dcterms:created xsi:type="dcterms:W3CDTF">2019-06-19T02:08:00Z</dcterms:created>
  <dcterms:modified xsi:type="dcterms:W3CDTF">2025-02-15T05:46:35Z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58C2CDFE76354A31A9128632D574566E_13</vt:lpwstr>
  </property>
</Properties>
</file>