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64.xml" ContentType="application/vnd.openxmlformats-officedocument.presentationml.tags+xml"/>
  <Override PartName="/ppt/notesSlides/notesSlide1.xml" ContentType="application/vnd.openxmlformats-officedocument.presentationml.notesSlide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60" r:id="rId2"/>
    <p:sldId id="262" r:id="rId3"/>
  </p:sldIdLst>
  <p:sldSz cx="12192000" cy="6858000"/>
  <p:notesSz cx="6858000" cy="9144000"/>
  <p:custDataLst>
    <p:tags r:id="rId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386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228" y="66"/>
      </p:cViewPr>
      <p:guideLst>
        <p:guide orient="horz" pos="2158"/>
        <p:guide pos="3866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2025/6/27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2025/6/27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8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3.xml"/><Relationship Id="rId4" Type="http://schemas.openxmlformats.org/officeDocument/2006/relationships/tags" Target="../tags/tag6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0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4.xml"/><Relationship Id="rId4" Type="http://schemas.openxmlformats.org/officeDocument/2006/relationships/tags" Target="../tags/tag5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2025/6/27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2025/6/27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2025/6/27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2025/6/27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2025/6/27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2025/6/27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2025/6/27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2025/6/27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18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2025/6/27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4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6.xml"/><Relationship Id="rId1" Type="http://schemas.openxmlformats.org/officeDocument/2006/relationships/tags" Target="../tags/tag6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8110" y="59055"/>
            <a:ext cx="9415780" cy="673925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06235323"/>
              </p:ext>
            </p:extLst>
          </p:nvPr>
        </p:nvGraphicFramePr>
        <p:xfrm>
          <a:off x="0" y="-317500"/>
          <a:ext cx="11732895" cy="7175500"/>
        </p:xfrm>
        <a:graphic>
          <a:graphicData uri="http://schemas.openxmlformats.org/drawingml/2006/table">
            <a:tbl>
              <a:tblPr/>
              <a:tblGrid>
                <a:gridCol w="1588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4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4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2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7980">
                <a:tc gridSpan="4"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1" dirty="0" err="1">
                          <a:solidFill>
                            <a:schemeClr val="tx1"/>
                          </a:solidFill>
                          <a:latin typeface="Times New Roman" panose="02020603050405020304" charset="-52"/>
                        </a:rPr>
                        <a:t>IP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  <a:latin typeface="黑体" panose="02010609060101010101" charset="-52"/>
                        </a:rPr>
                        <a:t>地址分配表</a:t>
                      </a:r>
                      <a:r>
                        <a:rPr lang="zh-CN" altLang="en-US" sz="1400" b="1" dirty="0">
                          <a:solidFill>
                            <a:schemeClr val="tx1"/>
                          </a:solidFill>
                          <a:latin typeface="黑体" panose="02010609060101010101" charset="-52"/>
                        </a:rPr>
                        <a:t>（图</a:t>
                      </a:r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黑体" panose="02010609060101010101" charset="-52"/>
                        </a:rPr>
                        <a:t>1.1</a:t>
                      </a:r>
                      <a:r>
                        <a:rPr lang="zh-CN" altLang="en-US" sz="1400" b="1" dirty="0">
                          <a:solidFill>
                            <a:schemeClr val="tx1"/>
                          </a:solidFill>
                          <a:latin typeface="黑体" panose="02010609060101010101" charset="-52"/>
                        </a:rPr>
                        <a:t>）</a:t>
                      </a:r>
                    </a:p>
                  </a:txBody>
                  <a:tcPr marL="12700" marR="12700" marT="1270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14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设备</a:t>
                      </a:r>
                      <a:endParaRPr lang="en-US" altLang="en-US" sz="1000" b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 dirty="0" err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接口</a:t>
                      </a:r>
                      <a:endParaRPr lang="en-US" altLang="en-US" sz="1000" b="1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IP</a:t>
                      </a:r>
                      <a:endParaRPr lang="en-US" altLang="en-US" sz="1000" b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描述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77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AR1</a:t>
                      </a:r>
                      <a:endParaRPr lang="en-US" altLang="en-US" sz="1000" b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S4/0/0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202.99.192.1/30</a:t>
                      </a:r>
                      <a:endParaRPr lang="en-US" altLang="en-US" sz="1000" b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连接</a:t>
                      </a:r>
                      <a:r>
                        <a:rPr lang="en-US" altLang="zh-CN" sz="1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AR3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050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AR1</a:t>
                      </a:r>
                      <a:endParaRPr lang="en-US" altLang="en-US" sz="1000" b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G0/0/0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192.168.23.2/24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连接</a:t>
                      </a:r>
                      <a:r>
                        <a:rPr lang="en-US" altLang="zh-CN" sz="1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SW1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77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AR1</a:t>
                      </a:r>
                      <a:endParaRPr lang="en-US" altLang="en-US" sz="1000" b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G0/0/1</a:t>
                      </a:r>
                      <a:endParaRPr lang="en-US" altLang="en-US" sz="1000" b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192.168.45.2/24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连接</a:t>
                      </a:r>
                      <a:r>
                        <a:rPr lang="en-US" altLang="zh-CN" sz="1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SW2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177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AR1</a:t>
                      </a:r>
                      <a:endParaRPr lang="en-US" altLang="en-US" sz="1000" b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000" b="1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S4/0/1</a:t>
                      </a:r>
                      <a:endParaRPr lang="en-US" altLang="en-US" sz="1000" b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202.100.192.1/30</a:t>
                      </a:r>
                      <a:endParaRPr lang="en-US" altLang="zh-CN" sz="1000" b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连接</a:t>
                      </a:r>
                      <a:r>
                        <a:rPr lang="en-US" altLang="zh-CN" sz="1000" b="1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AR5</a:t>
                      </a:r>
                      <a:endParaRPr lang="en-US" altLang="zh-CN" sz="1000" b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987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SW1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VLAN2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192.168.2.1/24</a:t>
                      </a:r>
                      <a:endParaRPr lang="en-US" altLang="en-US" sz="1000" b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PC-A</a:t>
                      </a:r>
                      <a:r>
                        <a:rPr lang="zh-CN" altLang="en-US" sz="1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的网关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241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SW1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000" b="1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VLAN3</a:t>
                      </a:r>
                      <a:endParaRPr lang="en-US" altLang="en-US" sz="1000" b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192.168.3.1/24</a:t>
                      </a:r>
                      <a:endParaRPr lang="en-US" altLang="en-US" sz="1000" b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PC-B</a:t>
                      </a:r>
                      <a:r>
                        <a:rPr lang="zh-CN" altLang="en-US" sz="1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的网关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177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SW1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VLAN23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192.168.23.1/24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与</a:t>
                      </a:r>
                      <a:r>
                        <a:rPr lang="en-US" altLang="zh-CN" sz="1000" b="1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AR1</a:t>
                      </a:r>
                      <a:r>
                        <a:rPr lang="zh-CN" altLang="en-US" sz="1000" b="1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建立通信</a:t>
                      </a:r>
                      <a:endParaRPr lang="en-US" altLang="zh-CN" sz="1000" b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SW2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VLAN4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192.168.4.1/24</a:t>
                      </a:r>
                      <a:endParaRPr lang="en-US" altLang="en-US" sz="1000" b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PC-C</a:t>
                      </a:r>
                      <a:r>
                        <a:rPr lang="zh-CN" altLang="en-US" sz="1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的网关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083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SW2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000" b="1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VLAN5</a:t>
                      </a:r>
                      <a:endParaRPr lang="en-US" altLang="en-US" sz="1000" b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192.168.5.1/24</a:t>
                      </a:r>
                      <a:endParaRPr lang="en-US" altLang="en-US" sz="1000" b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PC-D</a:t>
                      </a:r>
                      <a:r>
                        <a:rPr lang="zh-CN" altLang="en-US" sz="1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的网关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892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SW2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000" b="1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VLAN45</a:t>
                      </a:r>
                      <a:endParaRPr lang="en-US" altLang="en-US" sz="1000" b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192.168.45.1/24</a:t>
                      </a:r>
                      <a:endParaRPr lang="en-US" altLang="en-US" sz="1000" b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与</a:t>
                      </a:r>
                      <a:r>
                        <a:rPr lang="en-US" altLang="zh-CN" sz="1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AR1</a:t>
                      </a:r>
                      <a:r>
                        <a:rPr lang="zh-CN" altLang="en-US" sz="1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建立通信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036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AR3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S4/0/1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202.99.192.2/30</a:t>
                      </a:r>
                      <a:endParaRPr lang="en-US" altLang="en-US" sz="1000" b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连接</a:t>
                      </a:r>
                      <a:r>
                        <a:rPr lang="en-US" altLang="zh-CN" sz="1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AR1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AR3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G0/0/0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1.1.1.1/24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连接</a:t>
                      </a:r>
                      <a:r>
                        <a:rPr lang="en-US" altLang="zh-CN" sz="1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AR4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9019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AR3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G0/0/1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2.2.2.1/24</a:t>
                      </a:r>
                      <a:endParaRPr lang="en-US" altLang="en-US" sz="1000" b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连接</a:t>
                      </a:r>
                      <a:r>
                        <a:rPr lang="en-US" altLang="zh-CN" sz="1000" b="1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AR5</a:t>
                      </a:r>
                      <a:endParaRPr lang="zh-CN" altLang="en-US" sz="1000" b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marL="12700" marR="12700" marT="1270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AR5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G0/0/0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3.3.3.2/24</a:t>
                      </a:r>
                      <a:endParaRPr lang="en-US" altLang="en-US" sz="1000" b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连接</a:t>
                      </a:r>
                      <a:r>
                        <a:rPr lang="en-US" altLang="zh-CN" sz="1000" b="1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AR4</a:t>
                      </a:r>
                      <a:endParaRPr lang="en-US" altLang="en-US" sz="1000" b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AR5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G0/0/1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2.2.2.2/24</a:t>
                      </a:r>
                      <a:endParaRPr lang="en-US" altLang="en-US" sz="1000" b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连接</a:t>
                      </a:r>
                      <a:r>
                        <a:rPr lang="en-US" altLang="zh-CN" sz="1000" b="1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AR3</a:t>
                      </a:r>
                      <a:endParaRPr lang="en-US" altLang="en-US" sz="1000" b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marL="12700" marR="12700" marT="1270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1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AR5</a:t>
                      </a:r>
                      <a:endParaRPr lang="en-US" altLang="zh-CN" sz="1000" b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000" b="1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S4/0/1</a:t>
                      </a:r>
                      <a:endParaRPr lang="en-US" altLang="en-US" sz="1000" b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202.100.192.2/30</a:t>
                      </a:r>
                      <a:endParaRPr lang="en-US" altLang="en-US" sz="1000" b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连接</a:t>
                      </a:r>
                      <a:r>
                        <a:rPr lang="en-US" altLang="zh-CN" sz="1000" b="1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AR1</a:t>
                      </a:r>
                      <a:endParaRPr lang="en-US" altLang="en-US" sz="1000" b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marL="12700" marR="12700" marT="1270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AR4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G0/0/0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1.1.1.3/24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连接</a:t>
                      </a:r>
                      <a:r>
                        <a:rPr lang="en-US" altLang="zh-CN" sz="1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AR3</a:t>
                      </a:r>
                    </a:p>
                  </a:txBody>
                  <a:tcPr marL="12700" marR="12700" marT="1270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9019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AR4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000" b="1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G0/0/1</a:t>
                      </a:r>
                      <a:endParaRPr lang="en-US" altLang="en-US" sz="1000" b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000" b="1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192.168.10.1/24</a:t>
                      </a:r>
                      <a:endParaRPr lang="en-US" altLang="en-US" sz="1000" b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连接服务器</a:t>
                      </a:r>
                    </a:p>
                  </a:txBody>
                  <a:tcPr marL="12700" marR="12700" marT="1270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AR4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000" b="1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G0/0/2</a:t>
                      </a:r>
                      <a:endParaRPr lang="en-US" altLang="en-US" sz="1000" b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000" b="1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3.3.3.3/24</a:t>
                      </a:r>
                      <a:endParaRPr lang="en-US" altLang="en-US" sz="1000" b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连接</a:t>
                      </a:r>
                      <a:r>
                        <a:rPr lang="en-US" altLang="zh-CN" sz="1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AR5</a:t>
                      </a:r>
                    </a:p>
                  </a:txBody>
                  <a:tcPr marL="12700" marR="12700" marT="1270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服务器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E0/0/0</a:t>
                      </a:r>
                      <a:endParaRPr lang="en-US" altLang="zh-CN" sz="1000" b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192.168.10.2/24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连接</a:t>
                      </a:r>
                      <a:r>
                        <a:rPr lang="en-US" altLang="zh-CN" sz="1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AR4</a:t>
                      </a:r>
                    </a:p>
                  </a:txBody>
                  <a:tcPr marL="12700" marR="12700" marT="1270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9019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PC-A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E0/0/1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192.168.2.0/24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DHCP</a:t>
                      </a:r>
                      <a:r>
                        <a:rPr lang="zh-CN" altLang="en-US" sz="1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获取</a:t>
                      </a:r>
                      <a:r>
                        <a:rPr lang="en-US" altLang="zh-CN" sz="1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IP</a:t>
                      </a:r>
                      <a:r>
                        <a:rPr lang="zh-CN" altLang="en-US" sz="1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地址</a:t>
                      </a:r>
                    </a:p>
                  </a:txBody>
                  <a:tcPr marL="12700" marR="12700" marT="1270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PC-B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E0/0/1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000" b="1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192.168.3.0/24</a:t>
                      </a:r>
                      <a:endParaRPr lang="en-US" altLang="en-US" sz="1000" b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000" b="1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DHCP</a:t>
                      </a:r>
                      <a:r>
                        <a:rPr lang="zh-CN" altLang="en-US" sz="1000" b="1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获取</a:t>
                      </a:r>
                      <a:r>
                        <a:rPr lang="en-US" altLang="zh-CN" sz="1000" b="1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IP</a:t>
                      </a:r>
                      <a:r>
                        <a:rPr lang="zh-CN" altLang="en-US" sz="1000" b="1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地址</a:t>
                      </a:r>
                      <a:endParaRPr lang="en-US" altLang="en-US" sz="1000" b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29019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PC-C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E0/0/1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000" b="1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192.168.4.0/24</a:t>
                      </a:r>
                      <a:endParaRPr lang="en-US" altLang="en-US" sz="1000" b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000" b="1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DHCP</a:t>
                      </a:r>
                      <a:r>
                        <a:rPr lang="zh-CN" altLang="en-US" sz="1000" b="1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获取</a:t>
                      </a:r>
                      <a:r>
                        <a:rPr lang="en-US" altLang="zh-CN" sz="1000" b="1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IP</a:t>
                      </a:r>
                      <a:r>
                        <a:rPr lang="zh-CN" altLang="en-US" sz="1000" b="1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地址</a:t>
                      </a:r>
                      <a:endParaRPr lang="en-US" altLang="en-US" sz="1000" b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PC-D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000" b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E0/0/1</a:t>
                      </a: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1000" b="1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192.168.5.2/24</a:t>
                      </a:r>
                      <a:endParaRPr lang="en-US" altLang="en-US" sz="1000" b="1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000" b="1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手动静态配置</a:t>
                      </a:r>
                      <a:r>
                        <a:rPr lang="en-US" altLang="zh-CN" sz="1000" b="1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IP</a:t>
                      </a:r>
                      <a:r>
                        <a:rPr lang="zh-CN" altLang="en-US" sz="1000" b="1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地址</a:t>
                      </a:r>
                    </a:p>
                  </a:txBody>
                  <a:tcPr marL="12700" marR="12700" marT="1270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18365d5e-09cc-4c33-a23d-c9f65a97b9bc"/>
  <p:tag name="COMMONDATA" val="eyJoZGlkIjoiYzdjZWZkMzBlZjRlNTFkYWI2MGVhZTk0YjIyZTY1OTA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923*523"/>
  <p:tag name="TABLE_ENDDRAG_RECT" val="11*0*923*523"/>
  <p:tag name="KSO_WM_UNIT_TABLE_BEAUTIFY" val="smartTable{dff92f6d-0bb1-4bba-af0a-333166e8f375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147</Words>
  <Application>Microsoft Office PowerPoint</Application>
  <PresentationFormat>宽屏</PresentationFormat>
  <Paragraphs>101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黑体</vt:lpstr>
      <vt:lpstr>微软雅黑</vt:lpstr>
      <vt:lpstr>Arial</vt:lpstr>
      <vt:lpstr>Calibri</vt:lpstr>
      <vt:lpstr>Times New Roman</vt:lpstr>
      <vt:lpstr>Wingdings</vt:lpstr>
      <vt:lpstr>WPS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YANJIE PENG</cp:lastModifiedBy>
  <cp:revision>214</cp:revision>
  <dcterms:created xsi:type="dcterms:W3CDTF">2019-06-19T02:08:00Z</dcterms:created>
  <dcterms:modified xsi:type="dcterms:W3CDTF">2025-06-27T12:15:57Z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2052-11.1.0.12375</vt:lpwstr>
  </property>
  <property fmtid="{D5CDD505-2E9C-101B-9397-08002B2CF9AE}" pid="3" name="ICV">
    <vt:lpwstr>58C2CDFE76354A31A9128632D574566E_13</vt:lpwstr>
  </property>
</Properties>
</file>