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7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468301" y="4842389"/>
            <a:ext cx="1777956" cy="54097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336002" y="4841852"/>
            <a:ext cx="1777956" cy="540979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grpSp>
          <p:nvGrpSpPr>
            <p:cNvPr id="6" name="组合 5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354965" y="440690"/>
              <a:ext cx="11481435" cy="5970905"/>
              <a:chOff x="559" y="694"/>
              <a:chExt cx="18081" cy="9403"/>
            </a:xfrm>
          </p:grpSpPr>
          <p:grpSp>
            <p:nvGrpSpPr>
              <p:cNvPr id="11" name="组合 10"/>
              <p:cNvGrpSpPr/>
              <p:nvPr userDrawn="1">
                <p:custDataLst>
                  <p:tags r:id="rId5"/>
                </p:custDataLst>
              </p:nvPr>
            </p:nvGrpSpPr>
            <p:grpSpPr>
              <a:xfrm rot="16200000">
                <a:off x="17338" y="554"/>
                <a:ext cx="1162" cy="1443"/>
                <a:chOff x="10608342" y="5053054"/>
                <a:chExt cx="1583658" cy="1966165"/>
              </a:xfrm>
            </p:grpSpPr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 rot="697528">
                  <a:off x="10608342" y="5053054"/>
                  <a:ext cx="1399913" cy="1966165"/>
                </a:xfrm>
                <a:custGeom>
                  <a:avLst/>
                  <a:gdLst>
                    <a:gd name="connsiteX0" fmla="*/ 1399913 w 1399913"/>
                    <a:gd name="connsiteY0" fmla="*/ 0 h 1966165"/>
                    <a:gd name="connsiteX1" fmla="*/ 1399913 w 1399913"/>
                    <a:gd name="connsiteY1" fmla="*/ 1678156 h 1966165"/>
                    <a:gd name="connsiteX2" fmla="*/ 0 w 1399913"/>
                    <a:gd name="connsiteY2" fmla="*/ 1966165 h 196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913" h="1966165">
                      <a:moveTo>
                        <a:pt x="1399913" y="0"/>
                      </a:moveTo>
                      <a:lnTo>
                        <a:pt x="1399913" y="1678156"/>
                      </a:lnTo>
                      <a:lnTo>
                        <a:pt x="0" y="196616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0960100" y="5207000"/>
                  <a:ext cx="1231900" cy="165100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 userDrawn="1">
                <p:custDataLst>
                  <p:tags r:id="rId8"/>
                </p:custDataLst>
              </p:nvPr>
            </p:nvGrpSpPr>
            <p:grpSpPr>
              <a:xfrm rot="5400000">
                <a:off x="699" y="8795"/>
                <a:ext cx="1162" cy="1443"/>
                <a:chOff x="10608342" y="5053054"/>
                <a:chExt cx="1583658" cy="1966165"/>
              </a:xfrm>
            </p:grpSpPr>
            <p:sp>
              <p:nvSpPr>
                <p:cNvPr id="16" name="任意多边形: 形状 15"/>
                <p:cNvSpPr/>
                <p:nvPr>
                  <p:custDataLst>
                    <p:tags r:id="rId9"/>
                  </p:custDataLst>
                </p:nvPr>
              </p:nvSpPr>
              <p:spPr>
                <a:xfrm rot="697528">
                  <a:off x="10608342" y="5053054"/>
                  <a:ext cx="1399913" cy="1966165"/>
                </a:xfrm>
                <a:custGeom>
                  <a:avLst/>
                  <a:gdLst>
                    <a:gd name="connsiteX0" fmla="*/ 1399913 w 1399913"/>
                    <a:gd name="connsiteY0" fmla="*/ 0 h 1966165"/>
                    <a:gd name="connsiteX1" fmla="*/ 1399913 w 1399913"/>
                    <a:gd name="connsiteY1" fmla="*/ 1678156 h 1966165"/>
                    <a:gd name="connsiteX2" fmla="*/ 0 w 1399913"/>
                    <a:gd name="connsiteY2" fmla="*/ 1966165 h 196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913" h="1966165">
                      <a:moveTo>
                        <a:pt x="1399913" y="0"/>
                      </a:moveTo>
                      <a:lnTo>
                        <a:pt x="1399913" y="1678156"/>
                      </a:lnTo>
                      <a:lnTo>
                        <a:pt x="0" y="196616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等腰三角形 16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0960100" y="5207000"/>
                  <a:ext cx="1231900" cy="165100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-3" y="0"/>
            <a:ext cx="12192003" cy="6853763"/>
            <a:chOff x="-3" y="0"/>
            <a:chExt cx="12192003" cy="6853763"/>
          </a:xfrm>
        </p:grpSpPr>
        <p:grpSp>
          <p:nvGrpSpPr>
            <p:cNvPr id="15" name="组合 14"/>
            <p:cNvGrpSpPr/>
            <p:nvPr userDrawn="1">
              <p:custDataLst>
                <p:tags r:id="rId4"/>
              </p:custDataLst>
            </p:nvPr>
          </p:nvGrpSpPr>
          <p:grpSpPr>
            <a:xfrm rot="10800000">
              <a:off x="-3" y="0"/>
              <a:ext cx="5457827" cy="1529995"/>
              <a:chOff x="4001597" y="5613400"/>
              <a:chExt cx="8190403" cy="1244600"/>
            </a:xfrm>
          </p:grpSpPr>
          <p:sp>
            <p:nvSpPr>
              <p:cNvPr id="16" name="任意多边形: 形状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4001597" y="5613400"/>
                <a:ext cx="8190402" cy="1244600"/>
              </a:xfrm>
              <a:custGeom>
                <a:avLst/>
                <a:gdLst>
                  <a:gd name="connsiteX0" fmla="*/ 8190402 w 8190402"/>
                  <a:gd name="connsiteY0" fmla="*/ 0 h 1244600"/>
                  <a:gd name="connsiteX1" fmla="*/ 8190402 w 8190402"/>
                  <a:gd name="connsiteY1" fmla="*/ 1155849 h 1244600"/>
                  <a:gd name="connsiteX2" fmla="*/ 4203232 w 8190402"/>
                  <a:gd name="connsiteY2" fmla="*/ 1244600 h 1244600"/>
                  <a:gd name="connsiteX3" fmla="*/ 0 w 8190402"/>
                  <a:gd name="connsiteY3" fmla="*/ 1244600 h 124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0402" h="1244600">
                    <a:moveTo>
                      <a:pt x="8190402" y="0"/>
                    </a:moveTo>
                    <a:lnTo>
                      <a:pt x="8190402" y="1155849"/>
                    </a:lnTo>
                    <a:lnTo>
                      <a:pt x="4203232" y="1244600"/>
                    </a:lnTo>
                    <a:lnTo>
                      <a:pt x="0" y="124460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5816600" y="5949254"/>
                <a:ext cx="6375400" cy="908746"/>
              </a:xfrm>
              <a:prstGeom prst="triangle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" name="组合 1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734173" y="5323768"/>
              <a:ext cx="5457827" cy="1529995"/>
              <a:chOff x="4001597" y="5613400"/>
              <a:chExt cx="8190403" cy="1244600"/>
            </a:xfrm>
          </p:grpSpPr>
          <p:sp>
            <p:nvSpPr>
              <p:cNvPr id="19" name="任意多边形: 形状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4001597" y="5613400"/>
                <a:ext cx="8190402" cy="1244600"/>
              </a:xfrm>
              <a:custGeom>
                <a:avLst/>
                <a:gdLst>
                  <a:gd name="connsiteX0" fmla="*/ 8190402 w 8190402"/>
                  <a:gd name="connsiteY0" fmla="*/ 0 h 1244600"/>
                  <a:gd name="connsiteX1" fmla="*/ 8190402 w 8190402"/>
                  <a:gd name="connsiteY1" fmla="*/ 1155849 h 1244600"/>
                  <a:gd name="connsiteX2" fmla="*/ 4203232 w 8190402"/>
                  <a:gd name="connsiteY2" fmla="*/ 1244600 h 1244600"/>
                  <a:gd name="connsiteX3" fmla="*/ 0 w 8190402"/>
                  <a:gd name="connsiteY3" fmla="*/ 1244600 h 124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0402" h="1244600">
                    <a:moveTo>
                      <a:pt x="8190402" y="0"/>
                    </a:moveTo>
                    <a:lnTo>
                      <a:pt x="8190402" y="1155849"/>
                    </a:lnTo>
                    <a:lnTo>
                      <a:pt x="4203232" y="1244600"/>
                    </a:lnTo>
                    <a:lnTo>
                      <a:pt x="0" y="124460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等腰三角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5816600" y="5949254"/>
                <a:ext cx="6375400" cy="908746"/>
              </a:xfrm>
              <a:prstGeom prst="triangle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rgbClr val="B6C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rgbClr val="4A8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3.xml"/><Relationship Id="rId23" Type="http://schemas.openxmlformats.org/officeDocument/2006/relationships/tags" Target="../tags/tag162.xml"/><Relationship Id="rId22" Type="http://schemas.openxmlformats.org/officeDocument/2006/relationships/tags" Target="../tags/tag161.xml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6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1.xml"/><Relationship Id="rId5" Type="http://schemas.openxmlformats.org/officeDocument/2006/relationships/image" Target="../media/image4.png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200" y="770400"/>
            <a:ext cx="3960000" cy="882000"/>
          </a:xfrm>
        </p:spPr>
        <p:txBody>
          <a:bodyPr>
            <a:normAutofit/>
          </a:bodyPr>
          <a:lstStyle/>
          <a:p>
            <a:r>
              <a:rPr lang="zh-CN" altLang="zh-CN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转化后的初态终态</a:t>
            </a:r>
            <a:endParaRPr lang="zh-CN" altLang="zh-CN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2930" y="3441065"/>
            <a:ext cx="3913505" cy="219964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我们一般默认将表格</a:t>
            </a:r>
            <a:r>
              <a:rPr lang="en-US" altLang="zh-CN"/>
              <a:t>(0,0)</a:t>
            </a:r>
            <a:r>
              <a:rPr lang="zh-CN" altLang="en-US"/>
              <a:t>位置的集合表示为</a:t>
            </a:r>
            <a:r>
              <a:rPr lang="en-US" altLang="zh-CN"/>
              <a:t>DFA</a:t>
            </a:r>
            <a:r>
              <a:rPr lang="zh-CN" altLang="en-US"/>
              <a:t>的初态而将含有</a:t>
            </a:r>
            <a:r>
              <a:rPr lang="en-US" altLang="zh-CN"/>
              <a:t>NFA</a:t>
            </a:r>
            <a:r>
              <a:rPr lang="zh-CN" altLang="en-US"/>
              <a:t>终态的集合表示为</a:t>
            </a:r>
            <a:r>
              <a:rPr lang="en-US" altLang="zh-CN"/>
              <a:t>DFA</a:t>
            </a:r>
            <a:r>
              <a:rPr lang="zh-CN" altLang="en-US"/>
              <a:t>的终态。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5" y="238760"/>
            <a:ext cx="4982210" cy="1525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30" y="2026285"/>
            <a:ext cx="6924040" cy="2467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975" y="4700905"/>
            <a:ext cx="2292350" cy="20554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608013" y="781050"/>
            <a:ext cx="10975975" cy="6270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zh-CN" sz="3200" b="1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算法解释</a:t>
            </a:r>
            <a:endParaRPr lang="zh-CN" altLang="zh-CN" sz="3200" b="1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rgbClr val="B6C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rgbClr val="4A8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975" y="1408430"/>
            <a:ext cx="8228330" cy="4793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425" y="2513330"/>
            <a:ext cx="2880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算法可以提前运行终止，因为状态数是有限的。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</a:t>
            </a:r>
            <a:endParaRPr lang="zh-CN" altLang="en-US"/>
          </a:p>
          <a:p>
            <a:r>
              <a:rPr lang="zh-CN" altLang="en-US"/>
              <a:t>最坏的情况 </a:t>
            </a:r>
            <a:r>
              <a:rPr lang="zh-CN" altLang="en-US"/>
              <a:t>O(2^N)</a:t>
            </a:r>
            <a:endParaRPr lang="zh-CN" altLang="en-US"/>
          </a:p>
          <a:p>
            <a:r>
              <a:rPr lang="zh-CN" altLang="en-US"/>
              <a:t>但是实际中不常发生，因为并不是每个子集都会出现。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5"/>
  <p:tag name="KSO_WM_TEMPLATE_THUMBS_INDEX" val="1、2、3、11、14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SHOW_EDIT_AREA_INDICATION" val="0"/>
  <p:tag name="KSO_WM_UNIT_DIAGRAM_IS_NEED_ADD_PATH_ANIM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SHOW_EDIT_AREA_INDICATION" val="0"/>
  <p:tag name="KSO_WM_UNIT_VALUE" val="216"/>
  <p:tag name="KSO_WM_UNIT_TYPE" val="f"/>
  <p:tag name="KSO_WM_UNIT_INDEX" val="1"/>
</p:tagLst>
</file>

<file path=ppt/tags/tag166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0"/>
  <p:tag name="KSO_WM_SLIDE_ITEM_CNT" val="0"/>
  <p:tag name="KSO_WM_SLIDE_INDEX" val="9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  <p:tag name="KSO_WM_SLIDE_TYPE" val="text"/>
  <p:tag name="KSO_WM_SLIDE_SUBTYPE" val="picTxt"/>
  <p:tag name="KSO_WM_SLIDE_SIZE" val="866*400"/>
  <p:tag name="KSO_WM_SLIDE_POSITION" val="45*6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  <p:tag name="KSO_WM_UNIT_SHOW_EDIT_AREA_INDICATION" val="0"/>
  <p:tag name="KSO_WM_UNIT_DIAGRAM_IS_NEED_ADD_PATH_ANIM" val="0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5_10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5_10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5_10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1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0"/>
  <p:tag name="KSO_WM_SLIDE_ITEM_CNT" val="0"/>
  <p:tag name="KSO_WM_SLIDE_INDEX" val="1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  <p:tag name="KSO_WM_SLIDE_TYPE" val="text"/>
  <p:tag name="KSO_WM_SLIDE_SUBTYPE" val="picTxt"/>
  <p:tag name="KSO_WM_SLIDE_SIZE" val="912*489"/>
  <p:tag name="KSO_WM_SLIDE_POSITION" val="47*0"/>
</p:tagLst>
</file>

<file path=ppt/tags/tag172.xml><?xml version="1.0" encoding="utf-8"?>
<p:tagLst xmlns:p="http://schemas.openxmlformats.org/presentationml/2006/main">
  <p:tag name="KSO_WM_DOC_GUID" val="{da1fc2aa-1f0f-42e4-a1ce-3cfc4a0aff9b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1_Office 主题​​">
  <a:themeElements>
    <a:clrScheme name="oooooo">
      <a:dk1>
        <a:sysClr val="windowText" lastClr="000000"/>
      </a:dk1>
      <a:lt1>
        <a:sysClr val="window" lastClr="FFFFFF"/>
      </a:lt1>
      <a:dk2>
        <a:srgbClr val="333333"/>
      </a:dk2>
      <a:lt2>
        <a:srgbClr val="EEE6E2"/>
      </a:lt2>
      <a:accent1>
        <a:srgbClr val="356CA9"/>
      </a:accent1>
      <a:accent2>
        <a:srgbClr val="4C619D"/>
      </a:accent2>
      <a:accent3>
        <a:srgbClr val="635691"/>
      </a:accent3>
      <a:accent4>
        <a:srgbClr val="7B4B84"/>
      </a:accent4>
      <a:accent5>
        <a:srgbClr val="924078"/>
      </a:accent5>
      <a:accent6>
        <a:srgbClr val="A9356C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隶书</vt:lpstr>
      <vt:lpstr>Viner Hand ITC</vt:lpstr>
      <vt:lpstr>汉仪旗黑-45S</vt:lpstr>
      <vt:lpstr>黑体</vt:lpstr>
      <vt:lpstr>Gen Jyuu GothicL Medium</vt:lpstr>
      <vt:lpstr>Arial Unicode MS</vt:lpstr>
      <vt:lpstr>Calibri</vt:lpstr>
      <vt:lpstr>Mongolian Baiti</vt:lpstr>
      <vt:lpstr>Yu Gothic UI Light</vt:lpstr>
      <vt:lpstr>1_Office 主题​​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Yankfu</cp:lastModifiedBy>
  <cp:revision>3</cp:revision>
  <dcterms:created xsi:type="dcterms:W3CDTF">2019-09-17T14:38:00Z</dcterms:created>
  <dcterms:modified xsi:type="dcterms:W3CDTF">2019-09-18T04:47:24Z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