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8" r:id="rId22"/>
    <p:sldId id="279" r:id="rId23"/>
    <p:sldId id="280" r:id="rId24"/>
    <p:sldId id="281" r:id="rId25"/>
    <p:sldId id="282" r:id="rId26"/>
    <p:sldId id="283" r:id="rId27"/>
    <p:sldId id="275"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4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D20E-0530-EEB6-9C83-EA3E281790BF}"/>
              </a:ext>
            </a:extLst>
          </p:cNvPr>
          <p:cNvSpPr>
            <a:spLocks noGrp="1"/>
          </p:cNvSpPr>
          <p:nvPr>
            <p:ph type="ctrTitle"/>
          </p:nvPr>
        </p:nvSpPr>
        <p:spPr/>
        <p:txBody>
          <a:bodyPr/>
          <a:lstStyle/>
          <a:p>
            <a:r>
              <a:rPr lang="en-US" dirty="0"/>
              <a:t>Car Price Prediction</a:t>
            </a:r>
            <a:endParaRPr lang="en-IN" dirty="0"/>
          </a:p>
        </p:txBody>
      </p:sp>
    </p:spTree>
    <p:extLst>
      <p:ext uri="{BB962C8B-B14F-4D97-AF65-F5344CB8AC3E}">
        <p14:creationId xmlns:p14="http://schemas.microsoft.com/office/powerpoint/2010/main" val="346174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E9D1-2237-3160-20E6-3B18B3FBD59F}"/>
              </a:ext>
            </a:extLst>
          </p:cNvPr>
          <p:cNvSpPr>
            <a:spLocks noGrp="1"/>
          </p:cNvSpPr>
          <p:nvPr>
            <p:ph type="title"/>
          </p:nvPr>
        </p:nvSpPr>
        <p:spPr/>
        <p:txBody>
          <a:bodyPr/>
          <a:lstStyle/>
          <a:p>
            <a:r>
              <a:rPr lang="en-US" dirty="0"/>
              <a:t>DATA SUMMARY</a:t>
            </a:r>
            <a:endParaRPr lang="en-IN" dirty="0"/>
          </a:p>
        </p:txBody>
      </p:sp>
      <p:pic>
        <p:nvPicPr>
          <p:cNvPr id="7" name="Content Placeholder 6">
            <a:extLst>
              <a:ext uri="{FF2B5EF4-FFF2-40B4-BE49-F238E27FC236}">
                <a16:creationId xmlns:a16="http://schemas.microsoft.com/office/drawing/2014/main" id="{D231672C-0090-0BB9-67D5-6B7755A3C0F1}"/>
              </a:ext>
            </a:extLst>
          </p:cNvPr>
          <p:cNvPicPr>
            <a:picLocks noGrp="1" noChangeAspect="1"/>
          </p:cNvPicPr>
          <p:nvPr>
            <p:ph idx="1"/>
          </p:nvPr>
        </p:nvPicPr>
        <p:blipFill rotWithShape="1">
          <a:blip r:embed="rId2"/>
          <a:srcRect t="16144" b="11068"/>
          <a:stretch/>
        </p:blipFill>
        <p:spPr>
          <a:xfrm>
            <a:off x="1062842" y="1793174"/>
            <a:ext cx="10088088" cy="4304805"/>
          </a:xfrm>
        </p:spPr>
      </p:pic>
    </p:spTree>
    <p:extLst>
      <p:ext uri="{BB962C8B-B14F-4D97-AF65-F5344CB8AC3E}">
        <p14:creationId xmlns:p14="http://schemas.microsoft.com/office/powerpoint/2010/main" val="9989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3723-2280-CC3E-CE4C-EEC4E223ED12}"/>
              </a:ext>
            </a:extLst>
          </p:cNvPr>
          <p:cNvSpPr>
            <a:spLocks noGrp="1"/>
          </p:cNvSpPr>
          <p:nvPr>
            <p:ph type="title"/>
          </p:nvPr>
        </p:nvSpPr>
        <p:spPr/>
        <p:txBody>
          <a:bodyPr/>
          <a:lstStyle/>
          <a:p>
            <a:r>
              <a:rPr lang="en-US" dirty="0"/>
              <a:t>FEATURE DESCRIPTION</a:t>
            </a:r>
            <a:endParaRPr lang="en-IN" dirty="0"/>
          </a:p>
        </p:txBody>
      </p:sp>
      <p:sp>
        <p:nvSpPr>
          <p:cNvPr id="3" name="Content Placeholder 2">
            <a:extLst>
              <a:ext uri="{FF2B5EF4-FFF2-40B4-BE49-F238E27FC236}">
                <a16:creationId xmlns:a16="http://schemas.microsoft.com/office/drawing/2014/main" id="{69999C2A-984D-0EA2-2E69-7721B6B39D53}"/>
              </a:ext>
            </a:extLst>
          </p:cNvPr>
          <p:cNvSpPr>
            <a:spLocks noGrp="1"/>
          </p:cNvSpPr>
          <p:nvPr>
            <p:ph idx="1"/>
          </p:nvPr>
        </p:nvSpPr>
        <p:spPr>
          <a:xfrm>
            <a:off x="1141412" y="1757547"/>
            <a:ext cx="9905999" cy="4809508"/>
          </a:xfrm>
        </p:spPr>
        <p:txBody>
          <a:bodyPr>
            <a:normAutofit fontScale="55000" lnSpcReduction="20000"/>
          </a:bodyPr>
          <a:lstStyle/>
          <a:p>
            <a:pPr algn="l"/>
            <a:r>
              <a:rPr lang="en-US" b="0" i="0" dirty="0" err="1">
                <a:solidFill>
                  <a:srgbClr val="D5D5D5"/>
                </a:solidFill>
                <a:effectLst/>
              </a:rPr>
              <a:t>car_ID</a:t>
            </a:r>
            <a:r>
              <a:rPr lang="en-US" b="0" i="0" dirty="0">
                <a:solidFill>
                  <a:srgbClr val="D5D5D5"/>
                </a:solidFill>
                <a:effectLst/>
              </a:rPr>
              <a:t>: A unique identifier for each car model.</a:t>
            </a:r>
          </a:p>
          <a:p>
            <a:pPr algn="l"/>
            <a:r>
              <a:rPr lang="en-US" b="0" i="0" dirty="0" err="1">
                <a:solidFill>
                  <a:srgbClr val="D5D5D5"/>
                </a:solidFill>
                <a:effectLst/>
              </a:rPr>
              <a:t>symboling</a:t>
            </a:r>
            <a:r>
              <a:rPr lang="en-US" b="0" i="0" dirty="0">
                <a:solidFill>
                  <a:srgbClr val="D5D5D5"/>
                </a:solidFill>
                <a:effectLst/>
              </a:rPr>
              <a:t>: The insurance risk rating associated with the car, represented as an integer.</a:t>
            </a:r>
          </a:p>
          <a:p>
            <a:pPr algn="l"/>
            <a:r>
              <a:rPr lang="en-US" b="0" i="0" dirty="0" err="1">
                <a:solidFill>
                  <a:srgbClr val="D5D5D5"/>
                </a:solidFill>
                <a:effectLst/>
              </a:rPr>
              <a:t>CarName</a:t>
            </a:r>
            <a:r>
              <a:rPr lang="en-US" b="0" i="0" dirty="0">
                <a:solidFill>
                  <a:srgbClr val="D5D5D5"/>
                </a:solidFill>
                <a:effectLst/>
              </a:rPr>
              <a:t>: The name of the car model.</a:t>
            </a:r>
          </a:p>
          <a:p>
            <a:pPr algn="l"/>
            <a:r>
              <a:rPr lang="en-US" b="0" i="0" dirty="0" err="1">
                <a:solidFill>
                  <a:srgbClr val="D5D5D5"/>
                </a:solidFill>
                <a:effectLst/>
              </a:rPr>
              <a:t>fueltype</a:t>
            </a:r>
            <a:r>
              <a:rPr lang="en-US" b="0" i="0" dirty="0">
                <a:solidFill>
                  <a:srgbClr val="D5D5D5"/>
                </a:solidFill>
                <a:effectLst/>
              </a:rPr>
              <a:t>: The type of fuel used by the car (e.g., gas or diesel).</a:t>
            </a:r>
          </a:p>
          <a:p>
            <a:pPr algn="l"/>
            <a:r>
              <a:rPr lang="en-US" b="0" i="0" dirty="0">
                <a:solidFill>
                  <a:srgbClr val="D5D5D5"/>
                </a:solidFill>
                <a:effectLst/>
              </a:rPr>
              <a:t>aspiration: The type of aspiration system in the car's engine (e.g., std or turbo).</a:t>
            </a:r>
          </a:p>
          <a:p>
            <a:pPr algn="l"/>
            <a:r>
              <a:rPr lang="en-US" b="0" i="0" dirty="0" err="1">
                <a:solidFill>
                  <a:srgbClr val="D5D5D5"/>
                </a:solidFill>
                <a:effectLst/>
              </a:rPr>
              <a:t>doornumber</a:t>
            </a:r>
            <a:r>
              <a:rPr lang="en-US" b="0" i="0" dirty="0">
                <a:solidFill>
                  <a:srgbClr val="D5D5D5"/>
                </a:solidFill>
                <a:effectLst/>
              </a:rPr>
              <a:t>: The number of doors in the car (e.g., two or four).</a:t>
            </a:r>
          </a:p>
          <a:p>
            <a:pPr algn="l"/>
            <a:r>
              <a:rPr lang="en-US" b="0" i="0" dirty="0" err="1">
                <a:solidFill>
                  <a:srgbClr val="D5D5D5"/>
                </a:solidFill>
                <a:effectLst/>
              </a:rPr>
              <a:t>carbody</a:t>
            </a:r>
            <a:r>
              <a:rPr lang="en-US" b="0" i="0" dirty="0">
                <a:solidFill>
                  <a:srgbClr val="D5D5D5"/>
                </a:solidFill>
                <a:effectLst/>
              </a:rPr>
              <a:t>: The body style of the car (e.g., sedan, hatchback, convertible).</a:t>
            </a:r>
          </a:p>
          <a:p>
            <a:pPr algn="l"/>
            <a:r>
              <a:rPr lang="en-US" b="0" i="0" dirty="0" err="1">
                <a:solidFill>
                  <a:srgbClr val="D5D5D5"/>
                </a:solidFill>
                <a:effectLst/>
              </a:rPr>
              <a:t>drivewheel</a:t>
            </a:r>
            <a:r>
              <a:rPr lang="en-US" b="0" i="0" dirty="0">
                <a:solidFill>
                  <a:srgbClr val="D5D5D5"/>
                </a:solidFill>
                <a:effectLst/>
              </a:rPr>
              <a:t>: The type of drivetrain (e.g., front-wheel drive, rear-wheel drive, four-wheel drive).</a:t>
            </a:r>
          </a:p>
          <a:p>
            <a:pPr algn="l"/>
            <a:r>
              <a:rPr lang="en-US" b="0" i="0" dirty="0" err="1">
                <a:solidFill>
                  <a:srgbClr val="D5D5D5"/>
                </a:solidFill>
                <a:effectLst/>
              </a:rPr>
              <a:t>enginelocation</a:t>
            </a:r>
            <a:r>
              <a:rPr lang="en-US" b="0" i="0" dirty="0">
                <a:solidFill>
                  <a:srgbClr val="D5D5D5"/>
                </a:solidFill>
                <a:effectLst/>
              </a:rPr>
              <a:t>: The location of the engine in the car (e.g., front or rear).</a:t>
            </a:r>
          </a:p>
          <a:p>
            <a:pPr algn="l"/>
            <a:r>
              <a:rPr lang="en-US" b="0" i="0" dirty="0">
                <a:solidFill>
                  <a:srgbClr val="D5D5D5"/>
                </a:solidFill>
                <a:effectLst/>
              </a:rPr>
              <a:t>wheelbase: The distance between the centers of the front and rear wheels.</a:t>
            </a:r>
          </a:p>
          <a:p>
            <a:pPr algn="l"/>
            <a:r>
              <a:rPr lang="en-US" b="0" i="0" dirty="0" err="1">
                <a:solidFill>
                  <a:srgbClr val="D5D5D5"/>
                </a:solidFill>
                <a:effectLst/>
              </a:rPr>
              <a:t>carlength</a:t>
            </a:r>
            <a:r>
              <a:rPr lang="en-US" b="0" i="0" dirty="0">
                <a:solidFill>
                  <a:srgbClr val="D5D5D5"/>
                </a:solidFill>
                <a:effectLst/>
              </a:rPr>
              <a:t>: The length of the car.</a:t>
            </a:r>
          </a:p>
          <a:p>
            <a:pPr algn="l"/>
            <a:r>
              <a:rPr lang="en-US" b="0" i="0" dirty="0" err="1">
                <a:solidFill>
                  <a:srgbClr val="D5D5D5"/>
                </a:solidFill>
                <a:effectLst/>
              </a:rPr>
              <a:t>carwidth</a:t>
            </a:r>
            <a:r>
              <a:rPr lang="en-US" b="0" i="0" dirty="0">
                <a:solidFill>
                  <a:srgbClr val="D5D5D5"/>
                </a:solidFill>
                <a:effectLst/>
              </a:rPr>
              <a:t>: The width of the car.</a:t>
            </a:r>
          </a:p>
          <a:p>
            <a:pPr algn="l"/>
            <a:r>
              <a:rPr lang="en-US" b="0" i="0" dirty="0" err="1">
                <a:solidFill>
                  <a:srgbClr val="D5D5D5"/>
                </a:solidFill>
                <a:effectLst/>
              </a:rPr>
              <a:t>carheight</a:t>
            </a:r>
            <a:r>
              <a:rPr lang="en-US" b="0" i="0" dirty="0">
                <a:solidFill>
                  <a:srgbClr val="D5D5D5"/>
                </a:solidFill>
                <a:effectLst/>
              </a:rPr>
              <a:t>: The height of the car.</a:t>
            </a:r>
          </a:p>
          <a:p>
            <a:pPr algn="l"/>
            <a:r>
              <a:rPr lang="en-US" b="0" i="0" dirty="0" err="1">
                <a:solidFill>
                  <a:srgbClr val="D5D5D5"/>
                </a:solidFill>
                <a:effectLst/>
              </a:rPr>
              <a:t>curbweight</a:t>
            </a:r>
            <a:r>
              <a:rPr lang="en-US" b="0" i="0" dirty="0">
                <a:solidFill>
                  <a:srgbClr val="D5D5D5"/>
                </a:solidFill>
                <a:effectLst/>
              </a:rPr>
              <a:t>: The weight of the car without occupants or baggage.</a:t>
            </a:r>
          </a:p>
          <a:p>
            <a:pPr marL="0" indent="0" algn="l">
              <a:buNone/>
            </a:pPr>
            <a:endParaRPr lang="en-US"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17931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3D87-45FE-DF82-5FCF-7F68E61B6F14}"/>
              </a:ext>
            </a:extLst>
          </p:cNvPr>
          <p:cNvSpPr>
            <a:spLocks noGrp="1"/>
          </p:cNvSpPr>
          <p:nvPr>
            <p:ph type="title"/>
          </p:nvPr>
        </p:nvSpPr>
        <p:spPr/>
        <p:txBody>
          <a:bodyPr/>
          <a:lstStyle/>
          <a:p>
            <a:r>
              <a:rPr lang="en-US" dirty="0"/>
              <a:t>FEATURE DESCRIPTION</a:t>
            </a:r>
            <a:endParaRPr lang="en-IN" dirty="0"/>
          </a:p>
        </p:txBody>
      </p:sp>
      <p:sp>
        <p:nvSpPr>
          <p:cNvPr id="3" name="Content Placeholder 2">
            <a:extLst>
              <a:ext uri="{FF2B5EF4-FFF2-40B4-BE49-F238E27FC236}">
                <a16:creationId xmlns:a16="http://schemas.microsoft.com/office/drawing/2014/main" id="{D6C28968-6C44-272F-5F1F-0632F19AEDB4}"/>
              </a:ext>
            </a:extLst>
          </p:cNvPr>
          <p:cNvSpPr>
            <a:spLocks noGrp="1"/>
          </p:cNvSpPr>
          <p:nvPr>
            <p:ph idx="1"/>
          </p:nvPr>
        </p:nvSpPr>
        <p:spPr>
          <a:xfrm>
            <a:off x="1141412" y="1710047"/>
            <a:ext cx="9905999" cy="4292930"/>
          </a:xfrm>
        </p:spPr>
        <p:txBody>
          <a:bodyPr>
            <a:normAutofit fontScale="62500" lnSpcReduction="20000"/>
          </a:bodyPr>
          <a:lstStyle/>
          <a:p>
            <a:pPr algn="l"/>
            <a:r>
              <a:rPr lang="en-US" b="0" i="0" dirty="0" err="1">
                <a:solidFill>
                  <a:srgbClr val="D5D5D5"/>
                </a:solidFill>
                <a:effectLst/>
              </a:rPr>
              <a:t>enginetype</a:t>
            </a:r>
            <a:r>
              <a:rPr lang="en-US" b="0" i="0" dirty="0">
                <a:solidFill>
                  <a:srgbClr val="D5D5D5"/>
                </a:solidFill>
                <a:effectLst/>
              </a:rPr>
              <a:t>: The type of engine (e.g., </a:t>
            </a:r>
            <a:r>
              <a:rPr lang="en-US" b="0" i="0" dirty="0" err="1">
                <a:solidFill>
                  <a:srgbClr val="D5D5D5"/>
                </a:solidFill>
                <a:effectLst/>
              </a:rPr>
              <a:t>dohc</a:t>
            </a:r>
            <a:r>
              <a:rPr lang="en-US" b="0" i="0" dirty="0">
                <a:solidFill>
                  <a:srgbClr val="D5D5D5"/>
                </a:solidFill>
                <a:effectLst/>
              </a:rPr>
              <a:t>, </a:t>
            </a:r>
            <a:r>
              <a:rPr lang="en-US" b="0" i="0" dirty="0" err="1">
                <a:solidFill>
                  <a:srgbClr val="D5D5D5"/>
                </a:solidFill>
                <a:effectLst/>
              </a:rPr>
              <a:t>ohcv</a:t>
            </a:r>
            <a:r>
              <a:rPr lang="en-US" b="0" i="0" dirty="0">
                <a:solidFill>
                  <a:srgbClr val="D5D5D5"/>
                </a:solidFill>
                <a:effectLst/>
              </a:rPr>
              <a:t>).</a:t>
            </a:r>
          </a:p>
          <a:p>
            <a:pPr algn="l"/>
            <a:r>
              <a:rPr lang="en-US" b="0" i="0" dirty="0" err="1">
                <a:solidFill>
                  <a:srgbClr val="D5D5D5"/>
                </a:solidFill>
                <a:effectLst/>
              </a:rPr>
              <a:t>cylindernumber</a:t>
            </a:r>
            <a:r>
              <a:rPr lang="en-US" b="0" i="0" dirty="0">
                <a:solidFill>
                  <a:srgbClr val="D5D5D5"/>
                </a:solidFill>
                <a:effectLst/>
              </a:rPr>
              <a:t>: The number of cylinders in the engine.</a:t>
            </a:r>
          </a:p>
          <a:p>
            <a:pPr algn="l"/>
            <a:r>
              <a:rPr lang="en-US" b="0" i="0" dirty="0" err="1">
                <a:solidFill>
                  <a:srgbClr val="D5D5D5"/>
                </a:solidFill>
                <a:effectLst/>
              </a:rPr>
              <a:t>enginesize</a:t>
            </a:r>
            <a:r>
              <a:rPr lang="en-US" b="0" i="0" dirty="0">
                <a:solidFill>
                  <a:srgbClr val="D5D5D5"/>
                </a:solidFill>
                <a:effectLst/>
              </a:rPr>
              <a:t>: The size of the engine in cubic centimeters.</a:t>
            </a:r>
          </a:p>
          <a:p>
            <a:pPr algn="l"/>
            <a:r>
              <a:rPr lang="en-US" b="0" i="0" dirty="0" err="1">
                <a:solidFill>
                  <a:srgbClr val="D5D5D5"/>
                </a:solidFill>
                <a:effectLst/>
              </a:rPr>
              <a:t>fuelsystem</a:t>
            </a:r>
            <a:r>
              <a:rPr lang="en-US" b="0" i="0" dirty="0">
                <a:solidFill>
                  <a:srgbClr val="D5D5D5"/>
                </a:solidFill>
                <a:effectLst/>
              </a:rPr>
              <a:t>: The type of fuel injection system used in the engine.</a:t>
            </a:r>
          </a:p>
          <a:p>
            <a:pPr algn="l"/>
            <a:r>
              <a:rPr lang="en-US" b="0" i="0" dirty="0" err="1">
                <a:solidFill>
                  <a:srgbClr val="D5D5D5"/>
                </a:solidFill>
                <a:effectLst/>
              </a:rPr>
              <a:t>boreratio</a:t>
            </a:r>
            <a:r>
              <a:rPr lang="en-US" b="0" i="0" dirty="0">
                <a:solidFill>
                  <a:srgbClr val="D5D5D5"/>
                </a:solidFill>
                <a:effectLst/>
              </a:rPr>
              <a:t>: The bore ratio of the engine.</a:t>
            </a:r>
          </a:p>
          <a:p>
            <a:pPr algn="l"/>
            <a:r>
              <a:rPr lang="en-US" b="0" i="0" dirty="0">
                <a:solidFill>
                  <a:srgbClr val="D5D5D5"/>
                </a:solidFill>
                <a:effectLst/>
              </a:rPr>
              <a:t>stroke: The stroke length of the engine.</a:t>
            </a:r>
          </a:p>
          <a:p>
            <a:pPr algn="l"/>
            <a:r>
              <a:rPr lang="en-US" b="0" i="0" dirty="0" err="1">
                <a:solidFill>
                  <a:srgbClr val="D5D5D5"/>
                </a:solidFill>
                <a:effectLst/>
              </a:rPr>
              <a:t>compressionratio</a:t>
            </a:r>
            <a:r>
              <a:rPr lang="en-US" b="0" i="0" dirty="0">
                <a:solidFill>
                  <a:srgbClr val="D5D5D5"/>
                </a:solidFill>
                <a:effectLst/>
              </a:rPr>
              <a:t>: The compression ratio of the engine.</a:t>
            </a:r>
          </a:p>
          <a:p>
            <a:pPr algn="l"/>
            <a:r>
              <a:rPr lang="en-US" b="0" i="0" dirty="0">
                <a:solidFill>
                  <a:srgbClr val="D5D5D5"/>
                </a:solidFill>
                <a:effectLst/>
              </a:rPr>
              <a:t>horsepower: The horsepower of the engine.</a:t>
            </a:r>
          </a:p>
          <a:p>
            <a:pPr algn="l"/>
            <a:r>
              <a:rPr lang="en-US" b="0" i="0" dirty="0" err="1">
                <a:solidFill>
                  <a:srgbClr val="D5D5D5"/>
                </a:solidFill>
                <a:effectLst/>
              </a:rPr>
              <a:t>peakrpm</a:t>
            </a:r>
            <a:r>
              <a:rPr lang="en-US" b="0" i="0" dirty="0">
                <a:solidFill>
                  <a:srgbClr val="D5D5D5"/>
                </a:solidFill>
                <a:effectLst/>
              </a:rPr>
              <a:t>: The peak revolutions per minute of the engine.</a:t>
            </a:r>
          </a:p>
          <a:p>
            <a:pPr algn="l"/>
            <a:r>
              <a:rPr lang="en-US" b="0" i="0" dirty="0" err="1">
                <a:solidFill>
                  <a:srgbClr val="D5D5D5"/>
                </a:solidFill>
                <a:effectLst/>
              </a:rPr>
              <a:t>citympg</a:t>
            </a:r>
            <a:r>
              <a:rPr lang="en-US" b="0" i="0" dirty="0">
                <a:solidFill>
                  <a:srgbClr val="D5D5D5"/>
                </a:solidFill>
                <a:effectLst/>
              </a:rPr>
              <a:t>: The city miles per gallon fuel efficiency rating.</a:t>
            </a:r>
          </a:p>
          <a:p>
            <a:pPr algn="l"/>
            <a:r>
              <a:rPr lang="en-US" b="0" i="0" dirty="0" err="1">
                <a:solidFill>
                  <a:srgbClr val="D5D5D5"/>
                </a:solidFill>
                <a:effectLst/>
              </a:rPr>
              <a:t>highwaympg</a:t>
            </a:r>
            <a:r>
              <a:rPr lang="en-US" b="0" i="0" dirty="0">
                <a:solidFill>
                  <a:srgbClr val="D5D5D5"/>
                </a:solidFill>
                <a:effectLst/>
              </a:rPr>
              <a:t>: The highway miles per gallon fuel efficiency rating.</a:t>
            </a:r>
          </a:p>
          <a:p>
            <a:pPr algn="l"/>
            <a:r>
              <a:rPr lang="en-US" b="0" i="0" dirty="0">
                <a:solidFill>
                  <a:srgbClr val="D5D5D5"/>
                </a:solidFill>
                <a:effectLst/>
              </a:rPr>
              <a:t>price: The price of the car.</a:t>
            </a:r>
          </a:p>
          <a:p>
            <a:endParaRPr lang="en-IN" dirty="0"/>
          </a:p>
        </p:txBody>
      </p:sp>
    </p:spTree>
    <p:extLst>
      <p:ext uri="{BB962C8B-B14F-4D97-AF65-F5344CB8AC3E}">
        <p14:creationId xmlns:p14="http://schemas.microsoft.com/office/powerpoint/2010/main" val="196011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9A27-3322-55DE-7CE5-9BEC3765292B}"/>
              </a:ext>
            </a:extLst>
          </p:cNvPr>
          <p:cNvSpPr>
            <a:spLocks noGrp="1"/>
          </p:cNvSpPr>
          <p:nvPr>
            <p:ph type="title"/>
          </p:nvPr>
        </p:nvSpPr>
        <p:spPr/>
        <p:txBody>
          <a:bodyPr/>
          <a:lstStyle/>
          <a:p>
            <a:r>
              <a:rPr lang="en-IN" b="0" dirty="0">
                <a:effectLst/>
              </a:rPr>
              <a:t>Distribution of Car Prices</a:t>
            </a:r>
            <a:br>
              <a:rPr lang="en-IN" b="0" dirty="0">
                <a:effectLst/>
              </a:rPr>
            </a:br>
            <a:endParaRPr lang="en-IN" dirty="0"/>
          </a:p>
        </p:txBody>
      </p:sp>
      <p:pic>
        <p:nvPicPr>
          <p:cNvPr id="5" name="Content Placeholder 4">
            <a:extLst>
              <a:ext uri="{FF2B5EF4-FFF2-40B4-BE49-F238E27FC236}">
                <a16:creationId xmlns:a16="http://schemas.microsoft.com/office/drawing/2014/main" id="{4B1E32CD-170C-1700-ACBE-CB83C457FF22}"/>
              </a:ext>
            </a:extLst>
          </p:cNvPr>
          <p:cNvPicPr>
            <a:picLocks noGrp="1" noChangeAspect="1"/>
          </p:cNvPicPr>
          <p:nvPr>
            <p:ph idx="1"/>
          </p:nvPr>
        </p:nvPicPr>
        <p:blipFill rotWithShape="1">
          <a:blip r:embed="rId2"/>
          <a:srcRect l="12703" t="15843" r="11920" b="10165"/>
          <a:stretch/>
        </p:blipFill>
        <p:spPr>
          <a:xfrm>
            <a:off x="5041076" y="1469571"/>
            <a:ext cx="6145479" cy="3918857"/>
          </a:xfrm>
        </p:spPr>
      </p:pic>
      <p:pic>
        <p:nvPicPr>
          <p:cNvPr id="7" name="Picture 6">
            <a:extLst>
              <a:ext uri="{FF2B5EF4-FFF2-40B4-BE49-F238E27FC236}">
                <a16:creationId xmlns:a16="http://schemas.microsoft.com/office/drawing/2014/main" id="{5AF88343-9CE7-E17A-D785-468C0D887DDF}"/>
              </a:ext>
            </a:extLst>
          </p:cNvPr>
          <p:cNvPicPr>
            <a:picLocks noChangeAspect="1"/>
          </p:cNvPicPr>
          <p:nvPr/>
        </p:nvPicPr>
        <p:blipFill rotWithShape="1">
          <a:blip r:embed="rId3"/>
          <a:srcRect l="10407" t="31564" r="10609" b="24768"/>
          <a:stretch/>
        </p:blipFill>
        <p:spPr>
          <a:xfrm>
            <a:off x="463138" y="2321626"/>
            <a:ext cx="4209804" cy="2327564"/>
          </a:xfrm>
          <a:prstGeom prst="rect">
            <a:avLst/>
          </a:prstGeom>
        </p:spPr>
      </p:pic>
    </p:spTree>
    <p:extLst>
      <p:ext uri="{BB962C8B-B14F-4D97-AF65-F5344CB8AC3E}">
        <p14:creationId xmlns:p14="http://schemas.microsoft.com/office/powerpoint/2010/main" val="145726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B3B9-7385-7773-DBAC-1AC1758C7B0A}"/>
              </a:ext>
            </a:extLst>
          </p:cNvPr>
          <p:cNvSpPr>
            <a:spLocks noGrp="1"/>
          </p:cNvSpPr>
          <p:nvPr>
            <p:ph type="title"/>
          </p:nvPr>
        </p:nvSpPr>
        <p:spPr/>
        <p:txBody>
          <a:bodyPr/>
          <a:lstStyle/>
          <a:p>
            <a:r>
              <a:rPr lang="en-US" b="0" dirty="0">
                <a:effectLst/>
                <a:latin typeface="+mn-lt"/>
              </a:rPr>
              <a:t>Car Prices by Fuel Type</a:t>
            </a:r>
            <a:br>
              <a:rPr lang="en-US" b="0" dirty="0">
                <a:solidFill>
                  <a:srgbClr val="D4D4D4"/>
                </a:solidFill>
                <a:effectLst/>
                <a:latin typeface="Courier New" panose="02070309020205020404" pitchFamily="49" charset="0"/>
              </a:rPr>
            </a:br>
            <a:endParaRPr lang="en-IN" dirty="0"/>
          </a:p>
        </p:txBody>
      </p:sp>
      <p:pic>
        <p:nvPicPr>
          <p:cNvPr id="27" name="Content Placeholder 26">
            <a:extLst>
              <a:ext uri="{FF2B5EF4-FFF2-40B4-BE49-F238E27FC236}">
                <a16:creationId xmlns:a16="http://schemas.microsoft.com/office/drawing/2014/main" id="{6042EB7A-A304-20A0-60A4-EDA12459C4D8}"/>
              </a:ext>
            </a:extLst>
          </p:cNvPr>
          <p:cNvPicPr>
            <a:picLocks noGrp="1" noChangeAspect="1"/>
          </p:cNvPicPr>
          <p:nvPr>
            <p:ph idx="1"/>
          </p:nvPr>
        </p:nvPicPr>
        <p:blipFill rotWithShape="1">
          <a:blip r:embed="rId2"/>
          <a:srcRect l="7489" t="31711" r="8957" b="24030"/>
          <a:stretch/>
        </p:blipFill>
        <p:spPr>
          <a:xfrm>
            <a:off x="529833" y="2244436"/>
            <a:ext cx="4315299" cy="2411785"/>
          </a:xfrm>
        </p:spPr>
      </p:pic>
      <p:pic>
        <p:nvPicPr>
          <p:cNvPr id="29" name="Picture 28">
            <a:extLst>
              <a:ext uri="{FF2B5EF4-FFF2-40B4-BE49-F238E27FC236}">
                <a16:creationId xmlns:a16="http://schemas.microsoft.com/office/drawing/2014/main" id="{24342603-518C-0D06-E234-00BCC469A8BA}"/>
              </a:ext>
            </a:extLst>
          </p:cNvPr>
          <p:cNvPicPr>
            <a:picLocks noChangeAspect="1"/>
          </p:cNvPicPr>
          <p:nvPr/>
        </p:nvPicPr>
        <p:blipFill rotWithShape="1">
          <a:blip r:embed="rId3"/>
          <a:srcRect l="11101" t="15833" r="11190" b="10674"/>
          <a:stretch/>
        </p:blipFill>
        <p:spPr>
          <a:xfrm>
            <a:off x="5240377" y="1537856"/>
            <a:ext cx="5807034" cy="4037610"/>
          </a:xfrm>
          <a:prstGeom prst="rect">
            <a:avLst/>
          </a:prstGeom>
        </p:spPr>
      </p:pic>
    </p:spTree>
    <p:extLst>
      <p:ext uri="{BB962C8B-B14F-4D97-AF65-F5344CB8AC3E}">
        <p14:creationId xmlns:p14="http://schemas.microsoft.com/office/powerpoint/2010/main" val="259455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3BFE-2EA0-FA6E-A701-06662392A2AC}"/>
              </a:ext>
            </a:extLst>
          </p:cNvPr>
          <p:cNvSpPr>
            <a:spLocks noGrp="1"/>
          </p:cNvSpPr>
          <p:nvPr>
            <p:ph type="title"/>
          </p:nvPr>
        </p:nvSpPr>
        <p:spPr/>
        <p:txBody>
          <a:bodyPr/>
          <a:lstStyle/>
          <a:p>
            <a:r>
              <a:rPr lang="en-IN" b="0" dirty="0">
                <a:effectLst/>
                <a:latin typeface="+mn-lt"/>
              </a:rPr>
              <a:t>Car Prices vs. Engine Size</a:t>
            </a:r>
            <a:br>
              <a:rPr lang="en-IN" b="0" dirty="0">
                <a:solidFill>
                  <a:srgbClr val="D4D4D4"/>
                </a:solidFill>
                <a:effectLst/>
                <a:latin typeface="Courier New" panose="02070309020205020404" pitchFamily="49" charset="0"/>
              </a:rPr>
            </a:br>
            <a:endParaRPr lang="en-IN" dirty="0"/>
          </a:p>
        </p:txBody>
      </p:sp>
      <p:pic>
        <p:nvPicPr>
          <p:cNvPr id="5" name="Content Placeholder 4">
            <a:extLst>
              <a:ext uri="{FF2B5EF4-FFF2-40B4-BE49-F238E27FC236}">
                <a16:creationId xmlns:a16="http://schemas.microsoft.com/office/drawing/2014/main" id="{BB5B0414-125B-099A-2729-73598012DE4D}"/>
              </a:ext>
            </a:extLst>
          </p:cNvPr>
          <p:cNvPicPr>
            <a:picLocks noGrp="1" noChangeAspect="1"/>
          </p:cNvPicPr>
          <p:nvPr>
            <p:ph idx="1"/>
          </p:nvPr>
        </p:nvPicPr>
        <p:blipFill rotWithShape="1">
          <a:blip r:embed="rId2"/>
          <a:srcRect l="4372" t="27851" r="3808" b="21943"/>
          <a:stretch/>
        </p:blipFill>
        <p:spPr>
          <a:xfrm>
            <a:off x="469075" y="2209357"/>
            <a:ext cx="4702629" cy="2439286"/>
          </a:xfrm>
        </p:spPr>
      </p:pic>
      <p:pic>
        <p:nvPicPr>
          <p:cNvPr id="7" name="Picture 6">
            <a:extLst>
              <a:ext uri="{FF2B5EF4-FFF2-40B4-BE49-F238E27FC236}">
                <a16:creationId xmlns:a16="http://schemas.microsoft.com/office/drawing/2014/main" id="{08B4235A-4947-2765-9755-3B27808F523F}"/>
              </a:ext>
            </a:extLst>
          </p:cNvPr>
          <p:cNvPicPr>
            <a:picLocks noChangeAspect="1"/>
          </p:cNvPicPr>
          <p:nvPr/>
        </p:nvPicPr>
        <p:blipFill rotWithShape="1">
          <a:blip r:embed="rId3"/>
          <a:srcRect l="16746" t="30406" r="25914" b="14372"/>
          <a:stretch/>
        </p:blipFill>
        <p:spPr>
          <a:xfrm>
            <a:off x="5700156" y="1650670"/>
            <a:ext cx="5712031" cy="4096987"/>
          </a:xfrm>
          <a:prstGeom prst="rect">
            <a:avLst/>
          </a:prstGeom>
        </p:spPr>
      </p:pic>
    </p:spTree>
    <p:extLst>
      <p:ext uri="{BB962C8B-B14F-4D97-AF65-F5344CB8AC3E}">
        <p14:creationId xmlns:p14="http://schemas.microsoft.com/office/powerpoint/2010/main" val="117397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2280-A293-09E2-1332-D0DA6A938323}"/>
              </a:ext>
            </a:extLst>
          </p:cNvPr>
          <p:cNvSpPr>
            <a:spLocks noGrp="1"/>
          </p:cNvSpPr>
          <p:nvPr>
            <p:ph type="title"/>
          </p:nvPr>
        </p:nvSpPr>
        <p:spPr/>
        <p:txBody>
          <a:bodyPr/>
          <a:lstStyle/>
          <a:p>
            <a:r>
              <a:rPr lang="en-US" b="0" dirty="0">
                <a:effectLst/>
                <a:latin typeface="+mn-lt"/>
              </a:rPr>
              <a:t>Distribution of Car Body Types</a:t>
            </a:r>
            <a:br>
              <a:rPr lang="en-US" b="0" dirty="0">
                <a:solidFill>
                  <a:srgbClr val="D4D4D4"/>
                </a:solidFill>
                <a:effectLst/>
                <a:latin typeface="Courier New" panose="02070309020205020404" pitchFamily="49" charset="0"/>
              </a:rPr>
            </a:br>
            <a:endParaRPr lang="en-IN" dirty="0"/>
          </a:p>
        </p:txBody>
      </p:sp>
      <p:pic>
        <p:nvPicPr>
          <p:cNvPr id="5" name="Content Placeholder 4">
            <a:extLst>
              <a:ext uri="{FF2B5EF4-FFF2-40B4-BE49-F238E27FC236}">
                <a16:creationId xmlns:a16="http://schemas.microsoft.com/office/drawing/2014/main" id="{71474F26-8361-230A-261D-961D4D390A5E}"/>
              </a:ext>
            </a:extLst>
          </p:cNvPr>
          <p:cNvPicPr>
            <a:picLocks noGrp="1" noChangeAspect="1"/>
          </p:cNvPicPr>
          <p:nvPr>
            <p:ph idx="1"/>
          </p:nvPr>
        </p:nvPicPr>
        <p:blipFill rotWithShape="1">
          <a:blip r:embed="rId2"/>
          <a:srcRect l="18952" t="26819" r="52976" b="55659"/>
          <a:stretch/>
        </p:blipFill>
        <p:spPr>
          <a:xfrm>
            <a:off x="783771" y="2232560"/>
            <a:ext cx="4085112" cy="2006931"/>
          </a:xfrm>
        </p:spPr>
      </p:pic>
      <p:pic>
        <p:nvPicPr>
          <p:cNvPr id="7" name="Picture 6">
            <a:extLst>
              <a:ext uri="{FF2B5EF4-FFF2-40B4-BE49-F238E27FC236}">
                <a16:creationId xmlns:a16="http://schemas.microsoft.com/office/drawing/2014/main" id="{83BFB84D-9BF6-FE35-4100-3DE9AAC236A9}"/>
              </a:ext>
            </a:extLst>
          </p:cNvPr>
          <p:cNvPicPr>
            <a:picLocks noChangeAspect="1"/>
          </p:cNvPicPr>
          <p:nvPr/>
        </p:nvPicPr>
        <p:blipFill rotWithShape="1">
          <a:blip r:embed="rId3"/>
          <a:srcRect l="16090" t="25022" r="28283" b="14285"/>
          <a:stretch/>
        </p:blipFill>
        <p:spPr>
          <a:xfrm>
            <a:off x="5060868" y="1555667"/>
            <a:ext cx="6347361" cy="4162302"/>
          </a:xfrm>
          <a:prstGeom prst="rect">
            <a:avLst/>
          </a:prstGeom>
        </p:spPr>
      </p:pic>
    </p:spTree>
    <p:extLst>
      <p:ext uri="{BB962C8B-B14F-4D97-AF65-F5344CB8AC3E}">
        <p14:creationId xmlns:p14="http://schemas.microsoft.com/office/powerpoint/2010/main" val="3608224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7550-4DBF-F320-9CAE-B08EF6623F48}"/>
              </a:ext>
            </a:extLst>
          </p:cNvPr>
          <p:cNvSpPr>
            <a:spLocks noGrp="1"/>
          </p:cNvSpPr>
          <p:nvPr>
            <p:ph type="title"/>
          </p:nvPr>
        </p:nvSpPr>
        <p:spPr/>
        <p:txBody>
          <a:bodyPr>
            <a:normAutofit fontScale="90000"/>
          </a:bodyPr>
          <a:lstStyle/>
          <a:p>
            <a:r>
              <a:rPr lang="en-US" b="0" dirty="0">
                <a:effectLst/>
                <a:latin typeface="+mn-lt"/>
              </a:rPr>
              <a:t>Pairwise Correlation Heatmap of Numerical Variables</a:t>
            </a:r>
            <a:br>
              <a:rPr lang="en-US" b="0" dirty="0">
                <a:effectLst/>
                <a:latin typeface="+mn-lt"/>
              </a:rPr>
            </a:br>
            <a:endParaRPr lang="en-IN" dirty="0">
              <a:latin typeface="+mn-lt"/>
            </a:endParaRPr>
          </a:p>
        </p:txBody>
      </p:sp>
      <p:pic>
        <p:nvPicPr>
          <p:cNvPr id="5" name="Content Placeholder 4">
            <a:extLst>
              <a:ext uri="{FF2B5EF4-FFF2-40B4-BE49-F238E27FC236}">
                <a16:creationId xmlns:a16="http://schemas.microsoft.com/office/drawing/2014/main" id="{BF0ED4CE-8B41-8ED3-3FFA-8ED6E6D6DF2F}"/>
              </a:ext>
            </a:extLst>
          </p:cNvPr>
          <p:cNvPicPr>
            <a:picLocks noGrp="1" noChangeAspect="1"/>
          </p:cNvPicPr>
          <p:nvPr>
            <p:ph idx="1"/>
          </p:nvPr>
        </p:nvPicPr>
        <p:blipFill rotWithShape="1">
          <a:blip r:embed="rId2"/>
          <a:srcRect l="19028" t="37289" r="40870" b="51646"/>
          <a:stretch/>
        </p:blipFill>
        <p:spPr>
          <a:xfrm>
            <a:off x="558140" y="2499756"/>
            <a:ext cx="4459185" cy="2202873"/>
          </a:xfrm>
        </p:spPr>
      </p:pic>
      <p:pic>
        <p:nvPicPr>
          <p:cNvPr id="7" name="Picture 6">
            <a:extLst>
              <a:ext uri="{FF2B5EF4-FFF2-40B4-BE49-F238E27FC236}">
                <a16:creationId xmlns:a16="http://schemas.microsoft.com/office/drawing/2014/main" id="{B2C19B20-1C96-492B-B60A-D66856733F6B}"/>
              </a:ext>
            </a:extLst>
          </p:cNvPr>
          <p:cNvPicPr>
            <a:picLocks noChangeAspect="1"/>
          </p:cNvPicPr>
          <p:nvPr/>
        </p:nvPicPr>
        <p:blipFill rotWithShape="1">
          <a:blip r:embed="rId3"/>
          <a:srcRect l="15362" t="29265" r="36661" b="9783"/>
          <a:stretch/>
        </p:blipFill>
        <p:spPr>
          <a:xfrm>
            <a:off x="5302332" y="1632857"/>
            <a:ext cx="6097980" cy="4180114"/>
          </a:xfrm>
          <a:prstGeom prst="rect">
            <a:avLst/>
          </a:prstGeom>
        </p:spPr>
      </p:pic>
    </p:spTree>
    <p:extLst>
      <p:ext uri="{BB962C8B-B14F-4D97-AF65-F5344CB8AC3E}">
        <p14:creationId xmlns:p14="http://schemas.microsoft.com/office/powerpoint/2010/main" val="1467376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5EF-2C90-4099-EBFE-C4EA985EC123}"/>
              </a:ext>
            </a:extLst>
          </p:cNvPr>
          <p:cNvSpPr>
            <a:spLocks noGrp="1"/>
          </p:cNvSpPr>
          <p:nvPr>
            <p:ph type="title"/>
          </p:nvPr>
        </p:nvSpPr>
        <p:spPr/>
        <p:txBody>
          <a:bodyPr/>
          <a:lstStyle/>
          <a:p>
            <a:r>
              <a:rPr lang="en-US" b="0" dirty="0">
                <a:effectLst/>
                <a:latin typeface="+mn-lt"/>
              </a:rPr>
              <a:t>Pair Plot of Numerical Variables</a:t>
            </a:r>
            <a:br>
              <a:rPr lang="en-US" b="0" dirty="0">
                <a:solidFill>
                  <a:srgbClr val="D4D4D4"/>
                </a:solidFill>
                <a:effectLst/>
                <a:latin typeface="Courier New" panose="02070309020205020404" pitchFamily="49" charset="0"/>
              </a:rPr>
            </a:br>
            <a:endParaRPr lang="en-IN" dirty="0"/>
          </a:p>
        </p:txBody>
      </p:sp>
      <p:pic>
        <p:nvPicPr>
          <p:cNvPr id="7" name="Content Placeholder 6">
            <a:extLst>
              <a:ext uri="{FF2B5EF4-FFF2-40B4-BE49-F238E27FC236}">
                <a16:creationId xmlns:a16="http://schemas.microsoft.com/office/drawing/2014/main" id="{0639793A-7EBE-19D5-E5E0-0E35A1CF2AEB}"/>
              </a:ext>
            </a:extLst>
          </p:cNvPr>
          <p:cNvPicPr>
            <a:picLocks noGrp="1" noChangeAspect="1"/>
          </p:cNvPicPr>
          <p:nvPr>
            <p:ph idx="1"/>
          </p:nvPr>
        </p:nvPicPr>
        <p:blipFill rotWithShape="1">
          <a:blip r:embed="rId2"/>
          <a:srcRect l="15299" t="50990" r="37546" b="41298"/>
          <a:stretch/>
        </p:blipFill>
        <p:spPr>
          <a:xfrm>
            <a:off x="261257" y="2671948"/>
            <a:ext cx="4132613" cy="1674422"/>
          </a:xfrm>
        </p:spPr>
      </p:pic>
      <p:pic>
        <p:nvPicPr>
          <p:cNvPr id="9" name="Picture 8">
            <a:extLst>
              <a:ext uri="{FF2B5EF4-FFF2-40B4-BE49-F238E27FC236}">
                <a16:creationId xmlns:a16="http://schemas.microsoft.com/office/drawing/2014/main" id="{086BED8F-3FA1-8F38-5842-AB5CA00E4BD1}"/>
              </a:ext>
            </a:extLst>
          </p:cNvPr>
          <p:cNvPicPr>
            <a:picLocks noChangeAspect="1"/>
          </p:cNvPicPr>
          <p:nvPr/>
        </p:nvPicPr>
        <p:blipFill rotWithShape="1">
          <a:blip r:embed="rId3"/>
          <a:srcRect l="9638" t="35065" r="32082" b="16364"/>
          <a:stretch/>
        </p:blipFill>
        <p:spPr>
          <a:xfrm>
            <a:off x="4892633" y="1763485"/>
            <a:ext cx="6650182" cy="3770416"/>
          </a:xfrm>
          <a:prstGeom prst="rect">
            <a:avLst/>
          </a:prstGeom>
        </p:spPr>
      </p:pic>
    </p:spTree>
    <p:extLst>
      <p:ext uri="{BB962C8B-B14F-4D97-AF65-F5344CB8AC3E}">
        <p14:creationId xmlns:p14="http://schemas.microsoft.com/office/powerpoint/2010/main" val="44977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D2B5-4392-0437-48E8-0C79DF8D2A76}"/>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B8EBEE14-CD35-2313-EE38-B16622785B63}"/>
              </a:ext>
            </a:extLst>
          </p:cNvPr>
          <p:cNvSpPr>
            <a:spLocks noGrp="1"/>
          </p:cNvSpPr>
          <p:nvPr>
            <p:ph idx="1"/>
          </p:nvPr>
        </p:nvSpPr>
        <p:spPr/>
        <p:txBody>
          <a:bodyPr>
            <a:normAutofit fontScale="85000" lnSpcReduction="20000"/>
          </a:bodyPr>
          <a:lstStyle/>
          <a:p>
            <a:r>
              <a:rPr lang="en-US" dirty="0"/>
              <a:t>Data inconsistencies: Ensuring uniformity and accuracy across different data sources and formats.</a:t>
            </a:r>
          </a:p>
          <a:p>
            <a:r>
              <a:rPr lang="en-US" dirty="0"/>
              <a:t>Missing values: Handling null or incomplete data points effectively without biasing analysis.</a:t>
            </a:r>
          </a:p>
          <a:p>
            <a:r>
              <a:rPr lang="en-US" dirty="0"/>
              <a:t>Outlier detection: Identifying and addressing anomalies that can skew analysis and model performance.</a:t>
            </a:r>
          </a:p>
          <a:p>
            <a:r>
              <a:rPr lang="en-US" dirty="0"/>
              <a:t>Feature engineering: Selecting and creating relevant features for predictive modeling and analysis.</a:t>
            </a:r>
          </a:p>
          <a:p>
            <a:r>
              <a:rPr lang="en-US" dirty="0"/>
              <a:t>Handling categorical variables: Encoding categorical data into numerical form for machine learning algorithms.</a:t>
            </a:r>
            <a:endParaRPr lang="en-IN" dirty="0"/>
          </a:p>
        </p:txBody>
      </p:sp>
    </p:spTree>
    <p:extLst>
      <p:ext uri="{BB962C8B-B14F-4D97-AF65-F5344CB8AC3E}">
        <p14:creationId xmlns:p14="http://schemas.microsoft.com/office/powerpoint/2010/main" val="299160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4ADA-FA9E-139E-DC74-1BA7D58BCA27}"/>
              </a:ext>
            </a:extLst>
          </p:cNvPr>
          <p:cNvSpPr>
            <a:spLocks noGrp="1"/>
          </p:cNvSpPr>
          <p:nvPr>
            <p:ph type="title"/>
          </p:nvPr>
        </p:nvSpPr>
        <p:spPr/>
        <p:txBody>
          <a:bodyPr/>
          <a:lstStyle/>
          <a:p>
            <a:r>
              <a:rPr lang="en-US" dirty="0"/>
              <a:t>Project Aim </a:t>
            </a:r>
            <a:r>
              <a:rPr lang="en-IN" b="0" i="0" dirty="0">
                <a:solidFill>
                  <a:srgbClr val="E2EEFF"/>
                </a:solidFill>
                <a:effectLst/>
                <a:latin typeface="Google Sans"/>
              </a:rPr>
              <a:t> :-</a:t>
            </a:r>
            <a:br>
              <a:rPr lang="en-US" dirty="0"/>
            </a:br>
            <a:endParaRPr lang="en-IN" dirty="0"/>
          </a:p>
        </p:txBody>
      </p:sp>
      <p:sp>
        <p:nvSpPr>
          <p:cNvPr id="3" name="Content Placeholder 2">
            <a:extLst>
              <a:ext uri="{FF2B5EF4-FFF2-40B4-BE49-F238E27FC236}">
                <a16:creationId xmlns:a16="http://schemas.microsoft.com/office/drawing/2014/main" id="{E7D49501-E8A8-CDF6-9CCB-BA80C26F1EC4}"/>
              </a:ext>
            </a:extLst>
          </p:cNvPr>
          <p:cNvSpPr>
            <a:spLocks noGrp="1"/>
          </p:cNvSpPr>
          <p:nvPr>
            <p:ph idx="1"/>
          </p:nvPr>
        </p:nvSpPr>
        <p:spPr/>
        <p:txBody>
          <a:bodyPr/>
          <a:lstStyle/>
          <a:p>
            <a:pPr marL="0" indent="0">
              <a:buNone/>
            </a:pPr>
            <a:r>
              <a:rPr lang="en-US" dirty="0"/>
              <a:t>To predict the sales price for each car.</a:t>
            </a:r>
            <a:endParaRPr lang="en-IN" dirty="0"/>
          </a:p>
          <a:p>
            <a:endParaRPr lang="en-IN" dirty="0"/>
          </a:p>
        </p:txBody>
      </p:sp>
      <p:pic>
        <p:nvPicPr>
          <p:cNvPr id="5" name="Picture 4">
            <a:extLst>
              <a:ext uri="{FF2B5EF4-FFF2-40B4-BE49-F238E27FC236}">
                <a16:creationId xmlns:a16="http://schemas.microsoft.com/office/drawing/2014/main" id="{9DCE5BA6-CB2B-552C-C2DB-8442C990BFF5}"/>
              </a:ext>
            </a:extLst>
          </p:cNvPr>
          <p:cNvPicPr>
            <a:picLocks noChangeAspect="1"/>
          </p:cNvPicPr>
          <p:nvPr/>
        </p:nvPicPr>
        <p:blipFill>
          <a:blip r:embed="rId2"/>
          <a:stretch>
            <a:fillRect/>
          </a:stretch>
        </p:blipFill>
        <p:spPr>
          <a:xfrm>
            <a:off x="4429496" y="2097089"/>
            <a:ext cx="8989621" cy="4009456"/>
          </a:xfrm>
          <a:prstGeom prst="rect">
            <a:avLst/>
          </a:prstGeom>
        </p:spPr>
      </p:pic>
    </p:spTree>
    <p:extLst>
      <p:ext uri="{BB962C8B-B14F-4D97-AF65-F5344CB8AC3E}">
        <p14:creationId xmlns:p14="http://schemas.microsoft.com/office/powerpoint/2010/main" val="4190356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6829-DEC9-C463-4B63-9E9EEAA16A55}"/>
              </a:ext>
            </a:extLst>
          </p:cNvPr>
          <p:cNvSpPr>
            <a:spLocks noGrp="1"/>
          </p:cNvSpPr>
          <p:nvPr>
            <p:ph type="title"/>
          </p:nvPr>
        </p:nvSpPr>
        <p:spPr/>
        <p:txBody>
          <a:bodyPr/>
          <a:lstStyle/>
          <a:p>
            <a:pPr rtl="0" fontAlgn="base">
              <a:spcBef>
                <a:spcPts val="0"/>
              </a:spcBef>
              <a:spcAft>
                <a:spcPts val="0"/>
              </a:spcAft>
            </a:pPr>
            <a:r>
              <a:rPr lang="en-US" b="1" i="0" u="none" strike="noStrike" dirty="0">
                <a:effectLst/>
                <a:latin typeface="+mn-lt"/>
                <a:cs typeface="Arial" panose="020B0604020202020204" pitchFamily="34" charset="0"/>
              </a:rPr>
              <a:t>Recommendations</a:t>
            </a:r>
          </a:p>
        </p:txBody>
      </p:sp>
      <p:sp>
        <p:nvSpPr>
          <p:cNvPr id="3" name="Content Placeholder 2">
            <a:extLst>
              <a:ext uri="{FF2B5EF4-FFF2-40B4-BE49-F238E27FC236}">
                <a16:creationId xmlns:a16="http://schemas.microsoft.com/office/drawing/2014/main" id="{AEC0D04D-2D6B-3498-DB32-46DEC5F77CF5}"/>
              </a:ext>
            </a:extLst>
          </p:cNvPr>
          <p:cNvSpPr>
            <a:spLocks noGrp="1"/>
          </p:cNvSpPr>
          <p:nvPr>
            <p:ph idx="1"/>
          </p:nvPr>
        </p:nvSpPr>
        <p:spPr/>
        <p:txBody>
          <a:bodyPr>
            <a:normAutofit fontScale="85000" lnSpcReduction="20000"/>
          </a:bodyPr>
          <a:lstStyle/>
          <a:p>
            <a:r>
              <a:rPr lang="en-US" b="1" i="0" dirty="0">
                <a:solidFill>
                  <a:srgbClr val="ECECEC"/>
                </a:solidFill>
                <a:effectLst/>
              </a:rPr>
              <a:t>Fill in Missing Information</a:t>
            </a:r>
            <a:endParaRPr lang="en-US" b="0" i="0" dirty="0">
              <a:solidFill>
                <a:srgbClr val="ECECEC"/>
              </a:solidFill>
              <a:effectLst/>
            </a:endParaRPr>
          </a:p>
          <a:p>
            <a:r>
              <a:rPr lang="en-US" b="1" i="0" dirty="0">
                <a:solidFill>
                  <a:srgbClr val="ECECEC"/>
                </a:solidFill>
                <a:effectLst/>
              </a:rPr>
              <a:t>Spot and Handle Weird Numbers</a:t>
            </a:r>
            <a:endParaRPr lang="en-US" b="0" i="0" dirty="0">
              <a:solidFill>
                <a:srgbClr val="ECECEC"/>
              </a:solidFill>
              <a:effectLst/>
            </a:endParaRPr>
          </a:p>
          <a:p>
            <a:r>
              <a:rPr lang="en-US" b="1" i="0" dirty="0">
                <a:solidFill>
                  <a:srgbClr val="ECECEC"/>
                </a:solidFill>
                <a:effectLst/>
              </a:rPr>
              <a:t>Make Categories Clear</a:t>
            </a:r>
            <a:endParaRPr lang="en-US" b="0" i="0" dirty="0">
              <a:solidFill>
                <a:srgbClr val="ECECEC"/>
              </a:solidFill>
              <a:effectLst/>
            </a:endParaRPr>
          </a:p>
          <a:p>
            <a:r>
              <a:rPr lang="en-US" b="1" i="0" dirty="0">
                <a:solidFill>
                  <a:srgbClr val="ECECEC"/>
                </a:solidFill>
                <a:effectLst/>
              </a:rPr>
              <a:t>Choose the Right Model</a:t>
            </a:r>
            <a:endParaRPr lang="en-US" b="0" i="0" dirty="0">
              <a:solidFill>
                <a:srgbClr val="ECECEC"/>
              </a:solidFill>
              <a:effectLst/>
            </a:endParaRPr>
          </a:p>
          <a:p>
            <a:r>
              <a:rPr lang="en-US" b="1" i="0" dirty="0">
                <a:solidFill>
                  <a:srgbClr val="ECECEC"/>
                </a:solidFill>
                <a:effectLst/>
              </a:rPr>
              <a:t>Double-Check Results</a:t>
            </a:r>
            <a:endParaRPr lang="en-US" b="0" i="0" dirty="0">
              <a:solidFill>
                <a:srgbClr val="ECECEC"/>
              </a:solidFill>
              <a:effectLst/>
            </a:endParaRPr>
          </a:p>
          <a:p>
            <a:r>
              <a:rPr lang="en-US" b="1" i="0" dirty="0">
                <a:solidFill>
                  <a:srgbClr val="ECECEC"/>
                </a:solidFill>
                <a:effectLst/>
              </a:rPr>
              <a:t>Keep Data Safe</a:t>
            </a:r>
            <a:endParaRPr lang="en-US" b="0" i="0" dirty="0">
              <a:solidFill>
                <a:srgbClr val="ECECEC"/>
              </a:solidFill>
              <a:effectLst/>
            </a:endParaRPr>
          </a:p>
          <a:p>
            <a:r>
              <a:rPr lang="en-US" b="1" i="0" dirty="0">
                <a:solidFill>
                  <a:srgbClr val="ECECEC"/>
                </a:solidFill>
                <a:effectLst/>
              </a:rPr>
              <a:t>Write Down Your Process</a:t>
            </a:r>
            <a:endParaRPr lang="en-US" b="0" i="0" dirty="0">
              <a:solidFill>
                <a:srgbClr val="ECECEC"/>
              </a:solidFill>
              <a:effectLst/>
            </a:endParaRPr>
          </a:p>
          <a:p>
            <a:r>
              <a:rPr lang="en-US" b="1" i="0" dirty="0">
                <a:solidFill>
                  <a:srgbClr val="ECECEC"/>
                </a:solidFill>
                <a:effectLst/>
              </a:rPr>
              <a:t>Stay Organized</a:t>
            </a:r>
            <a:endParaRPr lang="en-IN" b="1" i="0" dirty="0">
              <a:solidFill>
                <a:srgbClr val="ECECEC"/>
              </a:solidFill>
              <a:effectLst/>
            </a:endParaRPr>
          </a:p>
        </p:txBody>
      </p:sp>
    </p:spTree>
    <p:extLst>
      <p:ext uri="{BB962C8B-B14F-4D97-AF65-F5344CB8AC3E}">
        <p14:creationId xmlns:p14="http://schemas.microsoft.com/office/powerpoint/2010/main" val="107383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3FD9-F995-3AD8-14A2-596164A9D9FF}"/>
              </a:ext>
            </a:extLst>
          </p:cNvPr>
          <p:cNvSpPr>
            <a:spLocks noGrp="1"/>
          </p:cNvSpPr>
          <p:nvPr>
            <p:ph type="title"/>
          </p:nvPr>
        </p:nvSpPr>
        <p:spPr/>
        <p:txBody>
          <a:bodyPr/>
          <a:lstStyle/>
          <a:p>
            <a:r>
              <a:rPr lang="en-US" dirty="0" err="1"/>
              <a:t>LiBRARIES</a:t>
            </a:r>
            <a:r>
              <a:rPr lang="en-US" dirty="0"/>
              <a:t> IMPORTED</a:t>
            </a:r>
            <a:endParaRPr lang="en-IN" dirty="0"/>
          </a:p>
        </p:txBody>
      </p:sp>
      <p:sp>
        <p:nvSpPr>
          <p:cNvPr id="3" name="Content Placeholder 2">
            <a:extLst>
              <a:ext uri="{FF2B5EF4-FFF2-40B4-BE49-F238E27FC236}">
                <a16:creationId xmlns:a16="http://schemas.microsoft.com/office/drawing/2014/main" id="{7C97BEF5-A454-B2F0-0C46-33BDA56CE95A}"/>
              </a:ext>
            </a:extLst>
          </p:cNvPr>
          <p:cNvSpPr>
            <a:spLocks noGrp="1"/>
          </p:cNvSpPr>
          <p:nvPr>
            <p:ph idx="1"/>
          </p:nvPr>
        </p:nvSpPr>
        <p:spPr/>
        <p:txBody>
          <a:bodyPr>
            <a:normAutofit fontScale="85000" lnSpcReduction="20000"/>
          </a:bodyPr>
          <a:lstStyle/>
          <a:p>
            <a:r>
              <a:rPr lang="en-IN" dirty="0"/>
              <a:t>pandas: Used for data manipulation and analysis</a:t>
            </a:r>
          </a:p>
          <a:p>
            <a:r>
              <a:rPr lang="en-US" dirty="0" err="1"/>
              <a:t>train_test_split</a:t>
            </a:r>
            <a:r>
              <a:rPr lang="en-US" dirty="0"/>
              <a:t>: From </a:t>
            </a:r>
            <a:r>
              <a:rPr lang="en-US" dirty="0" err="1"/>
              <a:t>sklearn.model_selection</a:t>
            </a:r>
            <a:r>
              <a:rPr lang="en-US" dirty="0"/>
              <a:t>, used to split the dataset into training and testing sets.</a:t>
            </a:r>
            <a:r>
              <a:rPr lang="en-IN" dirty="0"/>
              <a:t>RSF</a:t>
            </a:r>
          </a:p>
          <a:p>
            <a:r>
              <a:rPr lang="en-US" dirty="0" err="1"/>
              <a:t>LabelEncoder</a:t>
            </a:r>
            <a:r>
              <a:rPr lang="en-US" dirty="0"/>
              <a:t>: From </a:t>
            </a:r>
            <a:r>
              <a:rPr lang="en-US" dirty="0" err="1"/>
              <a:t>sklearn.preprocessing</a:t>
            </a:r>
            <a:r>
              <a:rPr lang="en-US" dirty="0"/>
              <a:t>, used to encode categorical variables into numerical format</a:t>
            </a:r>
            <a:r>
              <a:rPr lang="en-IN" dirty="0"/>
              <a:t>.</a:t>
            </a:r>
          </a:p>
          <a:p>
            <a:r>
              <a:rPr lang="en-IN" dirty="0" err="1"/>
              <a:t>LinearRegression</a:t>
            </a:r>
            <a:r>
              <a:rPr lang="en-IN" dirty="0"/>
              <a:t>, </a:t>
            </a:r>
            <a:r>
              <a:rPr lang="en-IN" dirty="0" err="1"/>
              <a:t>DecisionTreeRegressor</a:t>
            </a:r>
            <a:r>
              <a:rPr lang="en-IN" dirty="0"/>
              <a:t>, </a:t>
            </a:r>
            <a:r>
              <a:rPr lang="en-IN" dirty="0" err="1"/>
              <a:t>RandomForestRegressor</a:t>
            </a:r>
            <a:r>
              <a:rPr lang="en-IN" dirty="0"/>
              <a:t>: From </a:t>
            </a:r>
            <a:r>
              <a:rPr lang="en-IN" dirty="0" err="1"/>
              <a:t>sklearn.linear_model</a:t>
            </a:r>
            <a:r>
              <a:rPr lang="en-IN" dirty="0"/>
              <a:t> and </a:t>
            </a:r>
            <a:r>
              <a:rPr lang="en-IN" dirty="0" err="1"/>
              <a:t>sklearn.ensemble</a:t>
            </a:r>
            <a:r>
              <a:rPr lang="en-IN" dirty="0"/>
              <a:t>, used for regression </a:t>
            </a:r>
            <a:r>
              <a:rPr lang="en-IN" dirty="0" err="1"/>
              <a:t>modeling</a:t>
            </a:r>
            <a:r>
              <a:rPr lang="en-IN" dirty="0"/>
              <a:t>.</a:t>
            </a:r>
          </a:p>
          <a:p>
            <a:r>
              <a:rPr lang="en-US" dirty="0" err="1"/>
              <a:t>mean_absolute_error</a:t>
            </a:r>
            <a:r>
              <a:rPr lang="en-US" dirty="0"/>
              <a:t>, </a:t>
            </a:r>
            <a:r>
              <a:rPr lang="en-US" dirty="0" err="1"/>
              <a:t>mean_squared_error</a:t>
            </a:r>
            <a:r>
              <a:rPr lang="en-US" dirty="0"/>
              <a:t>, r2_score: From </a:t>
            </a:r>
            <a:r>
              <a:rPr lang="en-US" dirty="0" err="1"/>
              <a:t>sklearn.metrics</a:t>
            </a:r>
            <a:r>
              <a:rPr lang="en-US" dirty="0"/>
              <a:t>, used to evaluate model performance.</a:t>
            </a:r>
            <a:endParaRPr lang="en-IN" dirty="0"/>
          </a:p>
        </p:txBody>
      </p:sp>
    </p:spTree>
    <p:extLst>
      <p:ext uri="{BB962C8B-B14F-4D97-AF65-F5344CB8AC3E}">
        <p14:creationId xmlns:p14="http://schemas.microsoft.com/office/powerpoint/2010/main" val="3091225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9C7B-5D12-18A5-2517-F60F92E615A7}"/>
              </a:ext>
            </a:extLst>
          </p:cNvPr>
          <p:cNvSpPr>
            <a:spLocks noGrp="1"/>
          </p:cNvSpPr>
          <p:nvPr>
            <p:ph type="title"/>
          </p:nvPr>
        </p:nvSpPr>
        <p:spPr/>
        <p:txBody>
          <a:bodyPr/>
          <a:lstStyle/>
          <a:p>
            <a:r>
              <a:rPr lang="en-US" dirty="0"/>
              <a:t>Model Imported</a:t>
            </a:r>
            <a:endParaRPr lang="en-IN" dirty="0"/>
          </a:p>
        </p:txBody>
      </p:sp>
      <p:sp>
        <p:nvSpPr>
          <p:cNvPr id="3" name="Content Placeholder 2">
            <a:extLst>
              <a:ext uri="{FF2B5EF4-FFF2-40B4-BE49-F238E27FC236}">
                <a16:creationId xmlns:a16="http://schemas.microsoft.com/office/drawing/2014/main" id="{C88A1C9C-4983-A654-3BDD-B26DA293BE79}"/>
              </a:ext>
            </a:extLst>
          </p:cNvPr>
          <p:cNvSpPr>
            <a:spLocks noGrp="1"/>
          </p:cNvSpPr>
          <p:nvPr>
            <p:ph idx="1"/>
          </p:nvPr>
        </p:nvSpPr>
        <p:spPr/>
        <p:txBody>
          <a:bodyPr>
            <a:normAutofit fontScale="85000" lnSpcReduction="20000"/>
          </a:bodyPr>
          <a:lstStyle/>
          <a:p>
            <a:r>
              <a:rPr lang="en-US" dirty="0"/>
              <a:t>from </a:t>
            </a:r>
            <a:r>
              <a:rPr lang="en-US" dirty="0" err="1"/>
              <a:t>sklearn.linear_model</a:t>
            </a:r>
            <a:r>
              <a:rPr lang="en-US" dirty="0"/>
              <a:t> import </a:t>
            </a:r>
            <a:r>
              <a:rPr lang="en-US" dirty="0" err="1"/>
              <a:t>LinearRegression</a:t>
            </a:r>
            <a:r>
              <a:rPr lang="en-US" dirty="0"/>
              <a:t>: This imports the </a:t>
            </a:r>
            <a:r>
              <a:rPr lang="en-US" dirty="0" err="1"/>
              <a:t>LinearRegression</a:t>
            </a:r>
            <a:r>
              <a:rPr lang="en-US" dirty="0"/>
              <a:t> class for creating a linear regression model. This model assumes a linear relationship between the features (like mileage, year) and the target variable (price).</a:t>
            </a:r>
          </a:p>
          <a:p>
            <a:r>
              <a:rPr lang="en-US" dirty="0"/>
              <a:t>from </a:t>
            </a:r>
            <a:r>
              <a:rPr lang="en-US" dirty="0" err="1"/>
              <a:t>sklearn.tree</a:t>
            </a:r>
            <a:r>
              <a:rPr lang="en-US" dirty="0"/>
              <a:t> import </a:t>
            </a:r>
            <a:r>
              <a:rPr lang="en-US" dirty="0" err="1"/>
              <a:t>DecisionTreeRegressor</a:t>
            </a:r>
            <a:r>
              <a:rPr lang="en-US" dirty="0"/>
              <a:t>: This imports the </a:t>
            </a:r>
            <a:r>
              <a:rPr lang="en-US" dirty="0" err="1"/>
              <a:t>DecisionTreeRegressor</a:t>
            </a:r>
            <a:r>
              <a:rPr lang="en-US" dirty="0"/>
              <a:t> class for creating a decision tree regression model. This model splits the data based on feature values to predict a continuous target variable like car price. </a:t>
            </a:r>
          </a:p>
          <a:p>
            <a:r>
              <a:rPr lang="en-US" dirty="0"/>
              <a:t>from </a:t>
            </a:r>
            <a:r>
              <a:rPr lang="en-US" dirty="0" err="1"/>
              <a:t>sklearn.ensemble</a:t>
            </a:r>
            <a:r>
              <a:rPr lang="en-US" dirty="0"/>
              <a:t> import </a:t>
            </a:r>
            <a:r>
              <a:rPr lang="en-US" dirty="0" err="1"/>
              <a:t>RandomForestRegressor</a:t>
            </a:r>
            <a:r>
              <a:rPr lang="en-US" dirty="0"/>
              <a:t>: This imports the </a:t>
            </a:r>
            <a:r>
              <a:rPr lang="en-US" dirty="0" err="1"/>
              <a:t>RandomForestRegressor</a:t>
            </a:r>
            <a:r>
              <a:rPr lang="en-US" dirty="0"/>
              <a:t> class for creating a random forest regression model. This model combines multiple decision trees, leading to potentially better performance and reduced overfitting compared to a single decision tree.</a:t>
            </a:r>
          </a:p>
        </p:txBody>
      </p:sp>
    </p:spTree>
    <p:extLst>
      <p:ext uri="{BB962C8B-B14F-4D97-AF65-F5344CB8AC3E}">
        <p14:creationId xmlns:p14="http://schemas.microsoft.com/office/powerpoint/2010/main" val="3231727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684E-20CE-2598-A84B-211A2C49F868}"/>
              </a:ext>
            </a:extLst>
          </p:cNvPr>
          <p:cNvSpPr>
            <a:spLocks noGrp="1"/>
          </p:cNvSpPr>
          <p:nvPr>
            <p:ph type="title"/>
          </p:nvPr>
        </p:nvSpPr>
        <p:spPr/>
        <p:txBody>
          <a:bodyPr/>
          <a:lstStyle/>
          <a:p>
            <a:r>
              <a:rPr lang="en-US" dirty="0"/>
              <a:t>Metrices imported</a:t>
            </a:r>
            <a:endParaRPr lang="en-IN" dirty="0"/>
          </a:p>
        </p:txBody>
      </p:sp>
      <p:sp>
        <p:nvSpPr>
          <p:cNvPr id="3" name="Content Placeholder 2">
            <a:extLst>
              <a:ext uri="{FF2B5EF4-FFF2-40B4-BE49-F238E27FC236}">
                <a16:creationId xmlns:a16="http://schemas.microsoft.com/office/drawing/2014/main" id="{5EBC4B1D-F8CB-C2E8-F646-28BF1B07CD75}"/>
              </a:ext>
            </a:extLst>
          </p:cNvPr>
          <p:cNvSpPr>
            <a:spLocks noGrp="1"/>
          </p:cNvSpPr>
          <p:nvPr>
            <p:ph idx="1"/>
          </p:nvPr>
        </p:nvSpPr>
        <p:spPr>
          <a:xfrm>
            <a:off x="1141412" y="1852551"/>
            <a:ext cx="9905999" cy="3938650"/>
          </a:xfrm>
        </p:spPr>
        <p:txBody>
          <a:bodyPr>
            <a:normAutofit fontScale="85000" lnSpcReduction="20000"/>
          </a:bodyPr>
          <a:lstStyle/>
          <a:p>
            <a:r>
              <a:rPr lang="en-US" dirty="0"/>
              <a:t>Evaluation Metrics Import: from </a:t>
            </a:r>
            <a:r>
              <a:rPr lang="en-US" dirty="0" err="1"/>
              <a:t>sklearn.metrics</a:t>
            </a:r>
            <a:r>
              <a:rPr lang="en-US" dirty="0"/>
              <a:t> import </a:t>
            </a:r>
            <a:r>
              <a:rPr lang="en-US" dirty="0" err="1"/>
              <a:t>mean_absolute_error</a:t>
            </a:r>
            <a:r>
              <a:rPr lang="en-US" dirty="0"/>
              <a:t>, </a:t>
            </a:r>
            <a:r>
              <a:rPr lang="en-US" dirty="0" err="1"/>
              <a:t>mean_squared_error</a:t>
            </a:r>
            <a:r>
              <a:rPr lang="en-US" dirty="0"/>
              <a:t>, r2_score: This line imports three functions from the </a:t>
            </a:r>
            <a:r>
              <a:rPr lang="en-US" dirty="0" err="1"/>
              <a:t>sklearn.metrics</a:t>
            </a:r>
            <a:r>
              <a:rPr lang="en-US" dirty="0"/>
              <a:t> library for evaluating the performance of the models:</a:t>
            </a:r>
          </a:p>
          <a:p>
            <a:pPr marL="457200" indent="-457200">
              <a:buFont typeface="+mj-lt"/>
              <a:buAutoNum type="arabicPeriod"/>
            </a:pPr>
            <a:r>
              <a:rPr lang="en-US" dirty="0" err="1"/>
              <a:t>mean_absolute_error</a:t>
            </a:r>
            <a:r>
              <a:rPr lang="en-US" dirty="0"/>
              <a:t> (MAE): This function calculates the average difference between the predicted prices and the actual prices.</a:t>
            </a:r>
          </a:p>
          <a:p>
            <a:pPr marL="457200" indent="-457200">
              <a:buFont typeface="+mj-lt"/>
              <a:buAutoNum type="arabicPeriod"/>
            </a:pPr>
            <a:r>
              <a:rPr lang="en-US" dirty="0" err="1"/>
              <a:t>mean_squared_error</a:t>
            </a:r>
            <a:r>
              <a:rPr lang="en-US" dirty="0"/>
              <a:t> (MSE): This function calculates the average squared difference between the predicted prices and the actual prices. Squaring the errors gives more weight to larger errors.</a:t>
            </a:r>
          </a:p>
          <a:p>
            <a:pPr marL="457200" indent="-457200">
              <a:buFont typeface="+mj-lt"/>
              <a:buAutoNum type="arabicPeriod"/>
            </a:pPr>
            <a:r>
              <a:rPr lang="en-US" dirty="0"/>
              <a:t>r2_score (R-squared): This function calculates the R-squared score, which represents the proportion of variance in the target variable (price) explained by the model. A higher R-squared value indicates a better fit.</a:t>
            </a:r>
            <a:endParaRPr lang="en-IN" dirty="0"/>
          </a:p>
        </p:txBody>
      </p:sp>
    </p:spTree>
    <p:extLst>
      <p:ext uri="{BB962C8B-B14F-4D97-AF65-F5344CB8AC3E}">
        <p14:creationId xmlns:p14="http://schemas.microsoft.com/office/powerpoint/2010/main" val="4223705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1DAF-4D9F-A9B8-ECD2-D024B11EA3BA}"/>
              </a:ext>
            </a:extLst>
          </p:cNvPr>
          <p:cNvSpPr>
            <a:spLocks noGrp="1"/>
          </p:cNvSpPr>
          <p:nvPr>
            <p:ph type="title"/>
          </p:nvPr>
        </p:nvSpPr>
        <p:spPr/>
        <p:txBody>
          <a:bodyPr/>
          <a:lstStyle/>
          <a:p>
            <a:r>
              <a:rPr lang="en-US" dirty="0"/>
              <a:t>Data loading and processing</a:t>
            </a:r>
            <a:endParaRPr lang="en-IN" dirty="0"/>
          </a:p>
        </p:txBody>
      </p:sp>
      <p:sp>
        <p:nvSpPr>
          <p:cNvPr id="3" name="Content Placeholder 2">
            <a:extLst>
              <a:ext uri="{FF2B5EF4-FFF2-40B4-BE49-F238E27FC236}">
                <a16:creationId xmlns:a16="http://schemas.microsoft.com/office/drawing/2014/main" id="{332F3876-3DB9-3B3D-204B-F3EE8920D531}"/>
              </a:ext>
            </a:extLst>
          </p:cNvPr>
          <p:cNvSpPr>
            <a:spLocks noGrp="1"/>
          </p:cNvSpPr>
          <p:nvPr>
            <p:ph idx="1"/>
          </p:nvPr>
        </p:nvSpPr>
        <p:spPr/>
        <p:txBody>
          <a:bodyPr>
            <a:normAutofit/>
          </a:bodyPr>
          <a:lstStyle/>
          <a:p>
            <a:r>
              <a:rPr lang="en-US" dirty="0"/>
              <a:t>data = </a:t>
            </a:r>
            <a:r>
              <a:rPr lang="en-US" dirty="0" err="1"/>
              <a:t>pd.read_csv</a:t>
            </a:r>
            <a:r>
              <a:rPr lang="en-US" dirty="0"/>
              <a:t>('/content/CarPrice_project.csv'): This line reads the car price data from a CSV file located at the specified path (/content/CarPrice_project.csv)  using the pandas library (pd). The data is loaded into a pandas </a:t>
            </a:r>
            <a:r>
              <a:rPr lang="en-US" dirty="0" err="1"/>
              <a:t>DataFrame</a:t>
            </a:r>
            <a:r>
              <a:rPr lang="en-US" dirty="0"/>
              <a:t> (data).</a:t>
            </a:r>
          </a:p>
          <a:p>
            <a:r>
              <a:rPr lang="en-US" dirty="0" err="1"/>
              <a:t>data.dropna</a:t>
            </a:r>
            <a:r>
              <a:rPr lang="en-US" dirty="0"/>
              <a:t>(</a:t>
            </a:r>
            <a:r>
              <a:rPr lang="en-US" dirty="0" err="1"/>
              <a:t>inplace</a:t>
            </a:r>
            <a:r>
              <a:rPr lang="en-US" dirty="0"/>
              <a:t>=True): This line handles missing values in the data. The .</a:t>
            </a:r>
            <a:r>
              <a:rPr lang="en-US" dirty="0" err="1"/>
              <a:t>dropna</a:t>
            </a:r>
            <a:r>
              <a:rPr lang="en-US" dirty="0"/>
              <a:t>(</a:t>
            </a:r>
            <a:r>
              <a:rPr lang="en-US" dirty="0" err="1"/>
              <a:t>inplace</a:t>
            </a:r>
            <a:r>
              <a:rPr lang="en-US" dirty="0"/>
              <a:t>=True) function removes rows with missing values from the </a:t>
            </a:r>
            <a:r>
              <a:rPr lang="en-US" dirty="0" err="1"/>
              <a:t>DataFrame</a:t>
            </a:r>
            <a:r>
              <a:rPr lang="en-US" dirty="0"/>
              <a:t> (data) and modifies the </a:t>
            </a:r>
            <a:r>
              <a:rPr lang="en-US" dirty="0" err="1"/>
              <a:t>DataFrame</a:t>
            </a:r>
            <a:r>
              <a:rPr lang="en-US" dirty="0"/>
              <a:t> itself.</a:t>
            </a:r>
            <a:endParaRPr lang="en-IN" dirty="0"/>
          </a:p>
        </p:txBody>
      </p:sp>
    </p:spTree>
    <p:extLst>
      <p:ext uri="{BB962C8B-B14F-4D97-AF65-F5344CB8AC3E}">
        <p14:creationId xmlns:p14="http://schemas.microsoft.com/office/powerpoint/2010/main" val="219733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DAD9-1B5E-71BE-7FA6-86D2A58B6809}"/>
              </a:ext>
            </a:extLst>
          </p:cNvPr>
          <p:cNvSpPr>
            <a:spLocks noGrp="1"/>
          </p:cNvSpPr>
          <p:nvPr>
            <p:ph type="title"/>
          </p:nvPr>
        </p:nvSpPr>
        <p:spPr/>
        <p:txBody>
          <a:bodyPr/>
          <a:lstStyle/>
          <a:p>
            <a:r>
              <a:rPr lang="en-US" dirty="0"/>
              <a:t>Categorical variable encoding</a:t>
            </a:r>
            <a:endParaRPr lang="en-IN" dirty="0"/>
          </a:p>
        </p:txBody>
      </p:sp>
      <p:sp>
        <p:nvSpPr>
          <p:cNvPr id="3" name="Content Placeholder 2">
            <a:extLst>
              <a:ext uri="{FF2B5EF4-FFF2-40B4-BE49-F238E27FC236}">
                <a16:creationId xmlns:a16="http://schemas.microsoft.com/office/drawing/2014/main" id="{47BE62DE-77FB-2DE7-9438-59279F723F4D}"/>
              </a:ext>
            </a:extLst>
          </p:cNvPr>
          <p:cNvSpPr>
            <a:spLocks noGrp="1"/>
          </p:cNvSpPr>
          <p:nvPr>
            <p:ph idx="1"/>
          </p:nvPr>
        </p:nvSpPr>
        <p:spPr/>
        <p:txBody>
          <a:bodyPr>
            <a:normAutofit fontScale="92500" lnSpcReduction="20000"/>
          </a:bodyPr>
          <a:lstStyle/>
          <a:p>
            <a:r>
              <a:rPr lang="en-US" dirty="0" err="1"/>
              <a:t>label_encoder</a:t>
            </a:r>
            <a:r>
              <a:rPr lang="en-US" dirty="0"/>
              <a:t> = </a:t>
            </a:r>
            <a:r>
              <a:rPr lang="en-US" dirty="0" err="1"/>
              <a:t>LabelEncoder</a:t>
            </a:r>
            <a:r>
              <a:rPr lang="en-US" dirty="0"/>
              <a:t>(): This line creates a </a:t>
            </a:r>
            <a:r>
              <a:rPr lang="en-US" dirty="0" err="1"/>
              <a:t>LabelEncoder</a:t>
            </a:r>
            <a:r>
              <a:rPr lang="en-US" dirty="0"/>
              <a:t> object.</a:t>
            </a:r>
          </a:p>
          <a:p>
            <a:r>
              <a:rPr lang="en-US" dirty="0" err="1"/>
              <a:t>categorical_cols</a:t>
            </a:r>
            <a:r>
              <a:rPr lang="en-US" dirty="0"/>
              <a:t> = [...]: This line defines a list named </a:t>
            </a:r>
            <a:r>
              <a:rPr lang="en-US" dirty="0" err="1"/>
              <a:t>categorical_cols</a:t>
            </a:r>
            <a:r>
              <a:rPr lang="en-US" dirty="0"/>
              <a:t> that contains the names of the columns with categorical data (e.g., car names, fuel types).</a:t>
            </a:r>
            <a:endParaRPr lang="en-IN" dirty="0"/>
          </a:p>
          <a:p>
            <a:r>
              <a:rPr lang="en-US" dirty="0"/>
              <a:t>for col in </a:t>
            </a:r>
            <a:r>
              <a:rPr lang="en-US" dirty="0" err="1"/>
              <a:t>categorical_cols</a:t>
            </a:r>
            <a:r>
              <a:rPr lang="en-US" dirty="0"/>
              <a:t>: ...: This loop iterates through each column name in the </a:t>
            </a:r>
            <a:r>
              <a:rPr lang="en-US" dirty="0" err="1"/>
              <a:t>categorical_cols</a:t>
            </a:r>
            <a:r>
              <a:rPr lang="en-US" dirty="0"/>
              <a:t> list.</a:t>
            </a:r>
            <a:endParaRPr lang="en-IN" dirty="0"/>
          </a:p>
          <a:p>
            <a:r>
              <a:rPr lang="en-US" dirty="0"/>
              <a:t>data[col] = </a:t>
            </a:r>
            <a:r>
              <a:rPr lang="en-US" dirty="0" err="1"/>
              <a:t>label_encoder.fit_transform</a:t>
            </a:r>
            <a:r>
              <a:rPr lang="en-US" dirty="0"/>
              <a:t>(data[col]): This line encodes the categorical values in the specified column (col) using the </a:t>
            </a:r>
            <a:r>
              <a:rPr lang="en-US" dirty="0" err="1"/>
              <a:t>LabelEncoder</a:t>
            </a:r>
            <a:r>
              <a:rPr lang="en-US" dirty="0"/>
              <a:t> object. The .</a:t>
            </a:r>
            <a:r>
              <a:rPr lang="en-US" dirty="0" err="1"/>
              <a:t>fit_transform</a:t>
            </a:r>
            <a:r>
              <a:rPr lang="en-US" dirty="0"/>
              <a:t> method first learns the unique categories in the column and then assigns a numerical label to each category. </a:t>
            </a:r>
            <a:endParaRPr lang="en-IN" dirty="0"/>
          </a:p>
        </p:txBody>
      </p:sp>
    </p:spTree>
    <p:extLst>
      <p:ext uri="{BB962C8B-B14F-4D97-AF65-F5344CB8AC3E}">
        <p14:creationId xmlns:p14="http://schemas.microsoft.com/office/powerpoint/2010/main" val="3324271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59DC-EACD-C2DB-5AD5-472F064BDF5C}"/>
              </a:ext>
            </a:extLst>
          </p:cNvPr>
          <p:cNvSpPr>
            <a:spLocks noGrp="1"/>
          </p:cNvSpPr>
          <p:nvPr>
            <p:ph type="title"/>
          </p:nvPr>
        </p:nvSpPr>
        <p:spPr/>
        <p:txBody>
          <a:bodyPr/>
          <a:lstStyle/>
          <a:p>
            <a:r>
              <a:rPr lang="en-US" dirty="0"/>
              <a:t>Data splitting</a:t>
            </a:r>
            <a:endParaRPr lang="en-IN" dirty="0"/>
          </a:p>
        </p:txBody>
      </p:sp>
      <p:sp>
        <p:nvSpPr>
          <p:cNvPr id="3" name="Content Placeholder 2">
            <a:extLst>
              <a:ext uri="{FF2B5EF4-FFF2-40B4-BE49-F238E27FC236}">
                <a16:creationId xmlns:a16="http://schemas.microsoft.com/office/drawing/2014/main" id="{9FAAFD64-2815-3DEC-8696-8E4FD26FD795}"/>
              </a:ext>
            </a:extLst>
          </p:cNvPr>
          <p:cNvSpPr>
            <a:spLocks noGrp="1"/>
          </p:cNvSpPr>
          <p:nvPr>
            <p:ph idx="1"/>
          </p:nvPr>
        </p:nvSpPr>
        <p:spPr/>
        <p:txBody>
          <a:bodyPr>
            <a:normAutofit fontScale="70000" lnSpcReduction="20000"/>
          </a:bodyPr>
          <a:lstStyle/>
          <a:p>
            <a:r>
              <a:rPr lang="en-US" dirty="0"/>
              <a:t>X = </a:t>
            </a:r>
            <a:r>
              <a:rPr lang="en-US" dirty="0" err="1"/>
              <a:t>data.drop</a:t>
            </a:r>
            <a:r>
              <a:rPr lang="en-US" dirty="0"/>
              <a:t>(columns=['</a:t>
            </a:r>
            <a:r>
              <a:rPr lang="en-US" dirty="0" err="1"/>
              <a:t>car_ID</a:t>
            </a:r>
            <a:r>
              <a:rPr lang="en-US" dirty="0"/>
              <a:t>', 'price']): This line creates a new </a:t>
            </a:r>
            <a:r>
              <a:rPr lang="en-US" dirty="0" err="1"/>
              <a:t>DataFrame</a:t>
            </a:r>
            <a:r>
              <a:rPr lang="en-US" dirty="0"/>
              <a:t> named X that contains all columns except "</a:t>
            </a:r>
            <a:r>
              <a:rPr lang="en-US" dirty="0" err="1"/>
              <a:t>car_ID</a:t>
            </a:r>
            <a:r>
              <a:rPr lang="en-US" dirty="0"/>
              <a:t>" and "price". The "</a:t>
            </a:r>
            <a:r>
              <a:rPr lang="en-US" dirty="0" err="1"/>
              <a:t>car_ID</a:t>
            </a:r>
            <a:r>
              <a:rPr lang="en-US" dirty="0"/>
              <a:t>" column is likely an identifier and not relevant for price prediction, and the "price" column is the target variable we want to predict.</a:t>
            </a:r>
          </a:p>
          <a:p>
            <a:r>
              <a:rPr lang="en-US" dirty="0"/>
              <a:t>y = data['price']: This line creates a new pandas Series named y that contains only the "price" column (the target variable).</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 This line splits the data into training and testing sets using the </a:t>
            </a:r>
            <a:r>
              <a:rPr lang="en-US" dirty="0" err="1"/>
              <a:t>train_test_split</a:t>
            </a:r>
            <a:r>
              <a:rPr lang="en-US" dirty="0"/>
              <a:t> function from scikit-learn.</a:t>
            </a:r>
          </a:p>
          <a:p>
            <a:pPr marL="457200" indent="-457200">
              <a:buFont typeface="+mj-lt"/>
              <a:buAutoNum type="arabicPeriod"/>
            </a:pPr>
            <a:r>
              <a:rPr lang="en-US" dirty="0"/>
              <a:t>X: The features </a:t>
            </a:r>
            <a:r>
              <a:rPr lang="en-US" dirty="0" err="1"/>
              <a:t>DataFrame</a:t>
            </a:r>
            <a:r>
              <a:rPr lang="en-US" dirty="0"/>
              <a:t>.</a:t>
            </a:r>
          </a:p>
          <a:p>
            <a:pPr marL="457200" indent="-457200">
              <a:buFont typeface="+mj-lt"/>
              <a:buAutoNum type="arabicPeriod"/>
            </a:pPr>
            <a:r>
              <a:rPr lang="en-US" dirty="0"/>
              <a:t>y: The target variable Series (price).</a:t>
            </a:r>
          </a:p>
          <a:p>
            <a:pPr marL="457200" indent="-457200">
              <a:buFont typeface="+mj-lt"/>
              <a:buAutoNum type="arabicPeriod"/>
            </a:pPr>
            <a:r>
              <a:rPr lang="en-US" dirty="0" err="1"/>
              <a:t>test_size</a:t>
            </a:r>
            <a:r>
              <a:rPr lang="en-US" dirty="0"/>
              <a:t>=0.2: This parameter specifies that 20% of the data will be used for the testing set.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25648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34CA-FCA5-A85E-D1C9-0E30A5C544D2}"/>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F4AC902C-4C13-8E00-E635-22BB2655D0CA}"/>
              </a:ext>
            </a:extLst>
          </p:cNvPr>
          <p:cNvSpPr>
            <a:spLocks noGrp="1"/>
          </p:cNvSpPr>
          <p:nvPr>
            <p:ph idx="1"/>
          </p:nvPr>
        </p:nvSpPr>
        <p:spPr>
          <a:xfrm>
            <a:off x="1141412" y="1751610"/>
            <a:ext cx="9905999" cy="4039591"/>
          </a:xfrm>
        </p:spPr>
        <p:txBody>
          <a:bodyPr>
            <a:noAutofit/>
          </a:bodyPr>
          <a:lstStyle/>
          <a:p>
            <a:r>
              <a:rPr lang="en-US" sz="1800" dirty="0"/>
              <a:t>Price Variation: There is significant variation in car prices across different makes and models, likely influenced by factors such as brand reputation, features, and market demand. </a:t>
            </a:r>
          </a:p>
          <a:p>
            <a:r>
              <a:rPr lang="en-US" sz="1800" dirty="0"/>
              <a:t>Fuel Efficiency Trends: Higher-priced cars tend to have lower highway mpg, suggesting that luxury or performance features may come at the expense of fuel efficiency.</a:t>
            </a:r>
          </a:p>
          <a:p>
            <a:r>
              <a:rPr lang="en-US" sz="1800" dirty="0"/>
              <a:t> Body Style Preferences: Certain body styles, such as sedans and hatchbacks, appear more frequently in the dataset compared to others, indicating potential consumer preferences or market trends.</a:t>
            </a:r>
          </a:p>
          <a:p>
            <a:r>
              <a:rPr lang="en-US" sz="1800" dirty="0"/>
              <a:t> Brand Influence: Brands like Audi and BMW feature prominently in the dataset, suggesting their popularity or market presence in the automotive industry. </a:t>
            </a:r>
          </a:p>
          <a:p>
            <a:r>
              <a:rPr lang="en-US" sz="1800" dirty="0"/>
              <a:t>Drive Wheel Distribution: Rear-wheel drive (</a:t>
            </a:r>
            <a:r>
              <a:rPr lang="en-US" sz="1800" dirty="0" err="1"/>
              <a:t>rwd</a:t>
            </a:r>
            <a:r>
              <a:rPr lang="en-US" sz="1800" dirty="0"/>
              <a:t>) seems to be more common among luxury or performance-oriented vehicles, while front-wheel drive (</a:t>
            </a:r>
            <a:r>
              <a:rPr lang="en-US" sz="1800" dirty="0" err="1"/>
              <a:t>fwd</a:t>
            </a:r>
            <a:r>
              <a:rPr lang="en-US" sz="1800" dirty="0"/>
              <a:t>) is prevalent across a wider range of car types, reflecting different design priorities and target markets.</a:t>
            </a:r>
            <a:endParaRPr lang="en-IN" sz="1800" dirty="0"/>
          </a:p>
        </p:txBody>
      </p:sp>
    </p:spTree>
    <p:extLst>
      <p:ext uri="{BB962C8B-B14F-4D97-AF65-F5344CB8AC3E}">
        <p14:creationId xmlns:p14="http://schemas.microsoft.com/office/powerpoint/2010/main" val="59132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899B-353E-4D99-65D6-D952766C57ED}"/>
              </a:ext>
            </a:extLst>
          </p:cNvPr>
          <p:cNvSpPr>
            <a:spLocks noGrp="1"/>
          </p:cNvSpPr>
          <p:nvPr>
            <p:ph type="title"/>
          </p:nvPr>
        </p:nvSpPr>
        <p:spPr>
          <a:xfrm>
            <a:off x="1141413" y="618518"/>
            <a:ext cx="9905998" cy="5633840"/>
          </a:xfrm>
        </p:spPr>
        <p:txBody>
          <a:bodyPr/>
          <a:lstStyle/>
          <a:p>
            <a:r>
              <a:rPr lang="en-IN" dirty="0"/>
              <a:t>				THANK YOU !!</a:t>
            </a:r>
          </a:p>
        </p:txBody>
      </p:sp>
    </p:spTree>
    <p:extLst>
      <p:ext uri="{BB962C8B-B14F-4D97-AF65-F5344CB8AC3E}">
        <p14:creationId xmlns:p14="http://schemas.microsoft.com/office/powerpoint/2010/main" val="297869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C1F6-6A8F-DF6F-571A-AEEF6A0B9946}"/>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E19D0F3D-C837-3BD6-E572-B697B64095F4}"/>
              </a:ext>
            </a:extLst>
          </p:cNvPr>
          <p:cNvSpPr>
            <a:spLocks noGrp="1"/>
          </p:cNvSpPr>
          <p:nvPr>
            <p:ph idx="1"/>
          </p:nvPr>
        </p:nvSpPr>
        <p:spPr>
          <a:xfrm>
            <a:off x="1187532" y="1787236"/>
            <a:ext cx="9859879" cy="3325091"/>
          </a:xfrm>
        </p:spPr>
        <p:txBody>
          <a:bodyPr>
            <a:normAutofit/>
          </a:bodyPr>
          <a:lstStyle/>
          <a:p>
            <a:endParaRPr lang="en-US" dirty="0"/>
          </a:p>
          <a:p>
            <a:pPr lvl="8"/>
            <a:r>
              <a:rPr lang="en-US" sz="2800" dirty="0"/>
              <a:t>2210992552</a:t>
            </a:r>
          </a:p>
          <a:p>
            <a:pPr lvl="8"/>
            <a:r>
              <a:rPr lang="en-US" sz="2800" dirty="0"/>
              <a:t>2210992549</a:t>
            </a:r>
          </a:p>
          <a:p>
            <a:pPr lvl="8"/>
            <a:r>
              <a:rPr lang="en-US" sz="2800" dirty="0"/>
              <a:t>2210990092</a:t>
            </a:r>
          </a:p>
          <a:p>
            <a:pPr lvl="8"/>
            <a:r>
              <a:rPr lang="en-US" sz="2800" dirty="0"/>
              <a:t>2210992432</a:t>
            </a:r>
            <a:endParaRPr lang="en-IN" sz="2800" dirty="0"/>
          </a:p>
        </p:txBody>
      </p:sp>
    </p:spTree>
    <p:extLst>
      <p:ext uri="{BB962C8B-B14F-4D97-AF65-F5344CB8AC3E}">
        <p14:creationId xmlns:p14="http://schemas.microsoft.com/office/powerpoint/2010/main" val="317335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BBD1-8DC7-55A1-D9AC-CEF4D6F18856}"/>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CAC8B2A4-8AD8-492D-2561-2ECF2A52472D}"/>
              </a:ext>
            </a:extLst>
          </p:cNvPr>
          <p:cNvSpPr>
            <a:spLocks noGrp="1"/>
          </p:cNvSpPr>
          <p:nvPr>
            <p:ph idx="1"/>
          </p:nvPr>
        </p:nvSpPr>
        <p:spPr/>
        <p:txBody>
          <a:bodyPr>
            <a:normAutofit lnSpcReduction="10000"/>
          </a:bodyPr>
          <a:lstStyle/>
          <a:p>
            <a:pPr rtl="0" fontAlgn="base">
              <a:spcBef>
                <a:spcPts val="0"/>
              </a:spcBef>
              <a:spcAft>
                <a:spcPts val="0"/>
              </a:spcAft>
              <a:buFont typeface="Arial" panose="020B0604020202020204" pitchFamily="34" charset="0"/>
              <a:buChar char="•"/>
            </a:pPr>
            <a:r>
              <a:rPr lang="en-US" b="1" i="0" u="none" strike="noStrike" dirty="0">
                <a:effectLst/>
                <a:cs typeface="Arial" panose="020B0604020202020204" pitchFamily="34" charset="0"/>
              </a:rPr>
              <a:t>Problem Statement</a:t>
            </a:r>
          </a:p>
          <a:p>
            <a:pPr rtl="0" fontAlgn="base">
              <a:spcBef>
                <a:spcPts val="0"/>
              </a:spcBef>
              <a:spcAft>
                <a:spcPts val="0"/>
              </a:spcAft>
              <a:buFont typeface="Arial" panose="020B0604020202020204" pitchFamily="34" charset="0"/>
              <a:buChar char="•"/>
            </a:pPr>
            <a:r>
              <a:rPr lang="en-US" b="1" i="0" u="none" strike="noStrike" dirty="0">
                <a:effectLst/>
                <a:cs typeface="Arial" panose="020B0604020202020204" pitchFamily="34" charset="0"/>
              </a:rPr>
              <a:t>Objective</a:t>
            </a:r>
          </a:p>
          <a:p>
            <a:pPr rtl="0" fontAlgn="base">
              <a:spcBef>
                <a:spcPts val="0"/>
              </a:spcBef>
              <a:spcAft>
                <a:spcPts val="0"/>
              </a:spcAft>
              <a:buFont typeface="Arial" panose="020B0604020202020204" pitchFamily="34" charset="0"/>
              <a:buChar char="•"/>
            </a:pPr>
            <a:r>
              <a:rPr lang="en-US" b="1" i="0" u="none" strike="noStrike" dirty="0">
                <a:effectLst/>
                <a:cs typeface="Arial" panose="020B0604020202020204" pitchFamily="34" charset="0"/>
              </a:rPr>
              <a:t>Tools Used</a:t>
            </a:r>
          </a:p>
          <a:p>
            <a:pPr rtl="0" fontAlgn="base">
              <a:spcBef>
                <a:spcPts val="0"/>
              </a:spcBef>
              <a:spcAft>
                <a:spcPts val="0"/>
              </a:spcAft>
              <a:buFont typeface="Arial" panose="020B0604020202020204" pitchFamily="34" charset="0"/>
              <a:buChar char="•"/>
            </a:pPr>
            <a:r>
              <a:rPr lang="en-US" b="1" i="0" u="none" strike="noStrike" dirty="0">
                <a:effectLst/>
                <a:cs typeface="Arial" panose="020B0604020202020204" pitchFamily="34" charset="0"/>
              </a:rPr>
              <a:t>Data Summary</a:t>
            </a:r>
          </a:p>
          <a:p>
            <a:pPr rtl="0" fontAlgn="base">
              <a:spcBef>
                <a:spcPts val="0"/>
              </a:spcBef>
              <a:spcAft>
                <a:spcPts val="0"/>
              </a:spcAft>
              <a:buFont typeface="Arial" panose="020B0604020202020204" pitchFamily="34" charset="0"/>
              <a:buChar char="•"/>
            </a:pPr>
            <a:r>
              <a:rPr lang="en-US" b="1" i="0" u="none" strike="noStrike" dirty="0">
                <a:effectLst/>
                <a:cs typeface="Arial" panose="020B0604020202020204" pitchFamily="34" charset="0"/>
              </a:rPr>
              <a:t>Exploratory Data Analysis</a:t>
            </a:r>
          </a:p>
          <a:p>
            <a:pPr rtl="0" fontAlgn="base">
              <a:spcBef>
                <a:spcPts val="0"/>
              </a:spcBef>
              <a:spcAft>
                <a:spcPts val="0"/>
              </a:spcAft>
              <a:buFont typeface="Arial" panose="020B0604020202020204" pitchFamily="34" charset="0"/>
              <a:buChar char="•"/>
            </a:pPr>
            <a:r>
              <a:rPr lang="en-US" b="1" i="0" u="none" strike="noStrike" dirty="0">
                <a:effectLst/>
                <a:cs typeface="Arial" panose="020B0604020202020204" pitchFamily="34" charset="0"/>
              </a:rPr>
              <a:t>Challenges</a:t>
            </a:r>
          </a:p>
          <a:p>
            <a:pPr rtl="0" fontAlgn="base">
              <a:spcBef>
                <a:spcPts val="0"/>
              </a:spcBef>
              <a:spcAft>
                <a:spcPts val="0"/>
              </a:spcAft>
              <a:buFont typeface="Arial" panose="020B0604020202020204" pitchFamily="34" charset="0"/>
              <a:buChar char="•"/>
            </a:pPr>
            <a:r>
              <a:rPr lang="en-US" b="1" i="0" u="none" strike="noStrike" dirty="0">
                <a:effectLst/>
                <a:cs typeface="Arial" panose="020B0604020202020204" pitchFamily="34" charset="0"/>
              </a:rPr>
              <a:t>Recommendations</a:t>
            </a:r>
          </a:p>
          <a:p>
            <a:pPr rtl="0" fontAlgn="base">
              <a:spcBef>
                <a:spcPts val="0"/>
              </a:spcBef>
              <a:spcAft>
                <a:spcPts val="0"/>
              </a:spcAft>
              <a:buFont typeface="Arial" panose="020B0604020202020204" pitchFamily="34" charset="0"/>
              <a:buChar char="•"/>
            </a:pPr>
            <a:r>
              <a:rPr lang="en-US" b="1" i="0" u="none" strike="noStrike" dirty="0">
                <a:effectLst/>
                <a:cs typeface="Arial" panose="020B0604020202020204" pitchFamily="34" charset="0"/>
              </a:rPr>
              <a:t>Conclusions</a:t>
            </a:r>
          </a:p>
          <a:p>
            <a:endParaRPr lang="en-IN" dirty="0"/>
          </a:p>
        </p:txBody>
      </p:sp>
    </p:spTree>
    <p:extLst>
      <p:ext uri="{BB962C8B-B14F-4D97-AF65-F5344CB8AC3E}">
        <p14:creationId xmlns:p14="http://schemas.microsoft.com/office/powerpoint/2010/main" val="173728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B587-2AF3-D03A-E300-7052BB9DCA6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4EDBBA6-7144-204A-0A0A-48BACC7CE89D}"/>
              </a:ext>
            </a:extLst>
          </p:cNvPr>
          <p:cNvSpPr>
            <a:spLocks noGrp="1"/>
          </p:cNvSpPr>
          <p:nvPr>
            <p:ph idx="1"/>
          </p:nvPr>
        </p:nvSpPr>
        <p:spPr>
          <a:xfrm>
            <a:off x="1141412" y="2249487"/>
            <a:ext cx="9905999" cy="2678773"/>
          </a:xfrm>
        </p:spPr>
        <p:txBody>
          <a:bodyPr>
            <a:noAutofit/>
          </a:bodyPr>
          <a:lstStyle/>
          <a:p>
            <a:r>
              <a:rPr lang="en-US" b="0" i="0" dirty="0">
                <a:solidFill>
                  <a:srgbClr val="D5D5D5"/>
                </a:solidFill>
                <a:effectLst/>
              </a:rPr>
              <a:t>The primary challenge addressed by this project is to develop a predictive model that can accurately estimate the market value of a car based on its features and specifications. This involves understanding and quantifying the relationship between a car's sale price and its attributes using historical data. The model must be capable of handling a wide variety of cars, from economical to luxury models, and account for the non-linear and complex interactions between features that influence a car's price.</a:t>
            </a:r>
            <a:endParaRPr lang="en-IN" dirty="0"/>
          </a:p>
        </p:txBody>
      </p:sp>
    </p:spTree>
    <p:extLst>
      <p:ext uri="{BB962C8B-B14F-4D97-AF65-F5344CB8AC3E}">
        <p14:creationId xmlns:p14="http://schemas.microsoft.com/office/powerpoint/2010/main" val="51716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4DFF-0CF2-C3EF-C357-BEFA138801FB}"/>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0ADAB432-3A85-390B-7ADB-B45FB388E541}"/>
              </a:ext>
            </a:extLst>
          </p:cNvPr>
          <p:cNvSpPr>
            <a:spLocks noGrp="1"/>
          </p:cNvSpPr>
          <p:nvPr>
            <p:ph idx="1"/>
          </p:nvPr>
        </p:nvSpPr>
        <p:spPr/>
        <p:txBody>
          <a:bodyPr>
            <a:normAutofit lnSpcReduction="10000"/>
          </a:bodyPr>
          <a:lstStyle/>
          <a:p>
            <a:r>
              <a:rPr lang="en-US" dirty="0"/>
              <a:t>The objective of the Car Price Prediction project is to develop a predictive model that accurately estimates the sales price of cars. By analyzing various features such as mileage, brand, and condition, the model aims to assist buyers and sellers in making informed decisions.</a:t>
            </a:r>
          </a:p>
          <a:p>
            <a:r>
              <a:rPr lang="en-US" dirty="0"/>
              <a:t>Through data analysis and machine learning techniques, the project aims to provide reliable estimates of car prices, aiding buyers in budgeting and sellers in setting competitive prices. Ultimately, it seeks to enhance transparency and efficiency in the automotive market.</a:t>
            </a:r>
            <a:endParaRPr lang="en-IN" dirty="0"/>
          </a:p>
        </p:txBody>
      </p:sp>
    </p:spTree>
    <p:extLst>
      <p:ext uri="{BB962C8B-B14F-4D97-AF65-F5344CB8AC3E}">
        <p14:creationId xmlns:p14="http://schemas.microsoft.com/office/powerpoint/2010/main" val="160947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1757-8321-25A5-E60C-01C5549CDFA0}"/>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8967AFE2-C655-B5B1-26D2-34699307465B}"/>
              </a:ext>
            </a:extLst>
          </p:cNvPr>
          <p:cNvSpPr>
            <a:spLocks noGrp="1"/>
          </p:cNvSpPr>
          <p:nvPr>
            <p:ph idx="1"/>
          </p:nvPr>
        </p:nvSpPr>
        <p:spPr/>
        <p:txBody>
          <a:bodyPr/>
          <a:lstStyle/>
          <a:p>
            <a:r>
              <a:rPr lang="en-US" sz="1800" b="1" i="0" u="none" strike="noStrike" dirty="0">
                <a:effectLst/>
              </a:rPr>
              <a:t>GOOGLE COLLAB is used as IDE.</a:t>
            </a:r>
          </a:p>
          <a:p>
            <a:r>
              <a:rPr lang="en-US" sz="1800" b="1" i="0" u="none" strike="noStrike" dirty="0">
                <a:effectLst/>
              </a:rPr>
              <a:t>Pandas and NumPy are used for Data Manipulation &amp; Pre-processing and Mathematical functions respectively.</a:t>
            </a:r>
            <a:endParaRPr lang="en-US" sz="1800" b="1" dirty="0"/>
          </a:p>
          <a:p>
            <a:r>
              <a:rPr lang="en-US" sz="1800" b="1" i="0" u="none" strike="noStrike" dirty="0">
                <a:effectLst/>
              </a:rPr>
              <a:t>Exploratory data analysis is automated by data prep</a:t>
            </a:r>
          </a:p>
          <a:p>
            <a:r>
              <a:rPr lang="en-US" sz="1800" b="1" i="0" u="none" strike="noStrike" dirty="0">
                <a:effectLst/>
              </a:rPr>
              <a:t>For visualization of the plots, Matplotlib, Seaborn, Plotty are used.</a:t>
            </a:r>
            <a:endParaRPr lang="en-US" sz="1800" b="1" dirty="0"/>
          </a:p>
          <a:p>
            <a:r>
              <a:rPr lang="en-US" sz="1800" b="1" i="0" u="none" strike="noStrike" dirty="0">
                <a:effectLst/>
              </a:rPr>
              <a:t>GitHub is used as version control system</a:t>
            </a:r>
          </a:p>
          <a:p>
            <a:pPr marL="0" indent="0">
              <a:buNone/>
            </a:pPr>
            <a:endParaRPr lang="en-US" sz="1800" b="1" i="0" u="none" strike="noStrike" dirty="0">
              <a:solidFill>
                <a:srgbClr val="000000"/>
              </a:solidFill>
              <a:effectLst/>
              <a:latin typeface="Calibri" panose="020F0502020204030204" pitchFamily="34" charset="0"/>
            </a:endParaRPr>
          </a:p>
          <a:p>
            <a:endParaRPr lang="en-US" sz="1800" b="1"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64769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880A-9338-FCC2-6348-5E498F6977E2}"/>
              </a:ext>
            </a:extLst>
          </p:cNvPr>
          <p:cNvSpPr>
            <a:spLocks noGrp="1"/>
          </p:cNvSpPr>
          <p:nvPr>
            <p:ph type="title"/>
          </p:nvPr>
        </p:nvSpPr>
        <p:spPr/>
        <p:txBody>
          <a:bodyPr/>
          <a:lstStyle/>
          <a:p>
            <a:r>
              <a:rPr lang="en-US" dirty="0"/>
              <a:t>DATA SUMMARY</a:t>
            </a:r>
            <a:endParaRPr lang="en-IN" dirty="0"/>
          </a:p>
        </p:txBody>
      </p:sp>
      <p:sp>
        <p:nvSpPr>
          <p:cNvPr id="3" name="Content Placeholder 2">
            <a:extLst>
              <a:ext uri="{FF2B5EF4-FFF2-40B4-BE49-F238E27FC236}">
                <a16:creationId xmlns:a16="http://schemas.microsoft.com/office/drawing/2014/main" id="{D1B52369-6EF3-3D7A-741C-A5B982B2B7AD}"/>
              </a:ext>
            </a:extLst>
          </p:cNvPr>
          <p:cNvSpPr>
            <a:spLocks noGrp="1"/>
          </p:cNvSpPr>
          <p:nvPr>
            <p:ph idx="1"/>
          </p:nvPr>
        </p:nvSpPr>
        <p:spPr>
          <a:xfrm>
            <a:off x="1141412" y="1561605"/>
            <a:ext cx="9905999" cy="4613564"/>
          </a:xfrm>
        </p:spPr>
        <p:txBody>
          <a:bodyPr>
            <a:normAutofit/>
          </a:bodyPr>
          <a:lstStyle/>
          <a:p>
            <a:r>
              <a:rPr lang="en-US" dirty="0"/>
              <a:t>NUMERICAL DATA</a:t>
            </a:r>
          </a:p>
          <a:p>
            <a:pPr marL="0" indent="0">
              <a:buNone/>
            </a:pPr>
            <a:r>
              <a:rPr lang="en-IN" dirty="0"/>
              <a:t> symbolling , wheelbase, </a:t>
            </a:r>
            <a:r>
              <a:rPr lang="en-IN" dirty="0" err="1"/>
              <a:t>carlength</a:t>
            </a:r>
            <a:r>
              <a:rPr lang="en-IN" dirty="0"/>
              <a:t>, </a:t>
            </a:r>
            <a:r>
              <a:rPr lang="en-IN" dirty="0" err="1"/>
              <a:t>carwidth</a:t>
            </a:r>
            <a:r>
              <a:rPr lang="en-IN" dirty="0"/>
              <a:t> ,</a:t>
            </a:r>
            <a:r>
              <a:rPr lang="en-IN" dirty="0" err="1"/>
              <a:t>carheight</a:t>
            </a:r>
            <a:r>
              <a:rPr lang="en-IN" dirty="0"/>
              <a:t> , </a:t>
            </a:r>
            <a:r>
              <a:rPr lang="en-IN" dirty="0" err="1"/>
              <a:t>curbweight</a:t>
            </a:r>
            <a:r>
              <a:rPr lang="en-IN" dirty="0"/>
              <a:t> , </a:t>
            </a:r>
            <a:r>
              <a:rPr lang="en-IN" dirty="0" err="1"/>
              <a:t>enginesize</a:t>
            </a:r>
            <a:r>
              <a:rPr lang="en-IN" dirty="0"/>
              <a:t> , </a:t>
            </a:r>
            <a:r>
              <a:rPr lang="en-IN" dirty="0" err="1"/>
              <a:t>boreratio</a:t>
            </a:r>
            <a:r>
              <a:rPr lang="en-IN" dirty="0"/>
              <a:t>, stroke, </a:t>
            </a:r>
            <a:r>
              <a:rPr lang="en-IN" dirty="0" err="1"/>
              <a:t>compressionratio</a:t>
            </a:r>
            <a:r>
              <a:rPr lang="en-IN" dirty="0"/>
              <a:t> , horsepower, </a:t>
            </a:r>
            <a:r>
              <a:rPr lang="en-IN" dirty="0" err="1"/>
              <a:t>peakrpm</a:t>
            </a:r>
            <a:r>
              <a:rPr lang="en-IN" dirty="0"/>
              <a:t> , </a:t>
            </a:r>
            <a:r>
              <a:rPr lang="en-IN" dirty="0" err="1"/>
              <a:t>citympg</a:t>
            </a:r>
            <a:r>
              <a:rPr lang="en-IN" dirty="0"/>
              <a:t> ,       </a:t>
            </a:r>
            <a:r>
              <a:rPr lang="en-IN" dirty="0" err="1"/>
              <a:t>highwaympg</a:t>
            </a:r>
            <a:r>
              <a:rPr lang="en-IN" dirty="0"/>
              <a:t> , price</a:t>
            </a:r>
          </a:p>
          <a:p>
            <a:r>
              <a:rPr lang="en-IN" dirty="0"/>
              <a:t>CATEGORIAL DATA</a:t>
            </a:r>
          </a:p>
          <a:p>
            <a:pPr marL="0" indent="0">
              <a:buNone/>
            </a:pPr>
            <a:r>
              <a:rPr lang="en-IN" dirty="0" err="1"/>
              <a:t>car_ID</a:t>
            </a:r>
            <a:r>
              <a:rPr lang="en-IN" dirty="0"/>
              <a:t> , </a:t>
            </a:r>
            <a:r>
              <a:rPr lang="en-IN" dirty="0" err="1"/>
              <a:t>CarName</a:t>
            </a:r>
            <a:r>
              <a:rPr lang="en-IN" dirty="0"/>
              <a:t> ,</a:t>
            </a:r>
            <a:r>
              <a:rPr lang="en-IN" dirty="0" err="1"/>
              <a:t>fueltype</a:t>
            </a:r>
            <a:r>
              <a:rPr lang="en-IN" dirty="0"/>
              <a:t> , aspiration ,</a:t>
            </a:r>
            <a:r>
              <a:rPr lang="en-IN" dirty="0" err="1"/>
              <a:t>doornumber</a:t>
            </a:r>
            <a:r>
              <a:rPr lang="en-IN" dirty="0"/>
              <a:t>, </a:t>
            </a:r>
            <a:r>
              <a:rPr lang="en-IN" dirty="0" err="1"/>
              <a:t>carbody</a:t>
            </a:r>
            <a:r>
              <a:rPr lang="en-IN" dirty="0"/>
              <a:t> , </a:t>
            </a:r>
            <a:r>
              <a:rPr lang="en-IN" dirty="0" err="1"/>
              <a:t>drivewheel</a:t>
            </a:r>
            <a:r>
              <a:rPr lang="en-IN" dirty="0"/>
              <a:t> , </a:t>
            </a:r>
            <a:r>
              <a:rPr lang="en-IN" dirty="0" err="1"/>
              <a:t>enginelocation</a:t>
            </a:r>
            <a:r>
              <a:rPr lang="en-IN" dirty="0"/>
              <a:t> ,</a:t>
            </a:r>
            <a:r>
              <a:rPr lang="en-IN" dirty="0" err="1"/>
              <a:t>enginetype</a:t>
            </a:r>
            <a:r>
              <a:rPr lang="en-IN" dirty="0"/>
              <a:t> ,</a:t>
            </a:r>
            <a:r>
              <a:rPr lang="en-IN" dirty="0" err="1"/>
              <a:t>cylindernumber</a:t>
            </a:r>
            <a:r>
              <a:rPr lang="en-IN" dirty="0"/>
              <a:t> ,</a:t>
            </a:r>
            <a:r>
              <a:rPr lang="en-IN" dirty="0" err="1"/>
              <a:t>fuelsystem</a:t>
            </a:r>
            <a:endParaRPr lang="en-IN" dirty="0"/>
          </a:p>
          <a:p>
            <a:pPr marL="0" indent="0">
              <a:buNone/>
            </a:pPr>
            <a:endParaRPr lang="en-IN" dirty="0"/>
          </a:p>
        </p:txBody>
      </p:sp>
    </p:spTree>
    <p:extLst>
      <p:ext uri="{BB962C8B-B14F-4D97-AF65-F5344CB8AC3E}">
        <p14:creationId xmlns:p14="http://schemas.microsoft.com/office/powerpoint/2010/main" val="416032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1315-84D9-F4DC-D7E9-901F5561E4A6}"/>
              </a:ext>
            </a:extLst>
          </p:cNvPr>
          <p:cNvSpPr>
            <a:spLocks noGrp="1"/>
          </p:cNvSpPr>
          <p:nvPr>
            <p:ph type="title"/>
          </p:nvPr>
        </p:nvSpPr>
        <p:spPr>
          <a:xfrm>
            <a:off x="1016722" y="416637"/>
            <a:ext cx="9905998" cy="1478570"/>
          </a:xfrm>
        </p:spPr>
        <p:txBody>
          <a:bodyPr>
            <a:normAutofit/>
          </a:bodyPr>
          <a:lstStyle/>
          <a:p>
            <a:r>
              <a:rPr lang="en-US" sz="2400" dirty="0"/>
              <a:t>•UNIQUE DATA</a:t>
            </a:r>
            <a:endParaRPr lang="en-IN" sz="2400" dirty="0"/>
          </a:p>
        </p:txBody>
      </p:sp>
      <p:sp>
        <p:nvSpPr>
          <p:cNvPr id="3" name="Content Placeholder 2">
            <a:extLst>
              <a:ext uri="{FF2B5EF4-FFF2-40B4-BE49-F238E27FC236}">
                <a16:creationId xmlns:a16="http://schemas.microsoft.com/office/drawing/2014/main" id="{F6B7BB90-F87E-1100-DF36-1C774A58FA9A}"/>
              </a:ext>
            </a:extLst>
          </p:cNvPr>
          <p:cNvSpPr>
            <a:spLocks noGrp="1"/>
          </p:cNvSpPr>
          <p:nvPr>
            <p:ph idx="1"/>
          </p:nvPr>
        </p:nvSpPr>
        <p:spPr>
          <a:xfrm>
            <a:off x="1141412" y="1436914"/>
            <a:ext cx="9905999" cy="4354287"/>
          </a:xfrm>
        </p:spPr>
        <p:txBody>
          <a:bodyPr>
            <a:normAutofit fontScale="62500" lnSpcReduction="20000"/>
          </a:bodyPr>
          <a:lstStyle/>
          <a:p>
            <a:pPr marL="0" indent="0">
              <a:buNone/>
            </a:pPr>
            <a:endParaRPr lang="en-US" dirty="0"/>
          </a:p>
          <a:p>
            <a:pPr marL="0" indent="0">
              <a:buNone/>
            </a:pPr>
            <a:r>
              <a:rPr lang="en-US" dirty="0"/>
              <a:t>1. </a:t>
            </a:r>
            <a:r>
              <a:rPr lang="en-US" dirty="0" err="1"/>
              <a:t>car_ID</a:t>
            </a:r>
            <a:r>
              <a:rPr lang="en-US" dirty="0"/>
              <a:t> (unique identifier for each car model)</a:t>
            </a:r>
          </a:p>
          <a:p>
            <a:pPr marL="0" indent="0">
              <a:buNone/>
            </a:pPr>
            <a:r>
              <a:rPr lang="en-US" dirty="0"/>
              <a:t>2. </a:t>
            </a:r>
            <a:r>
              <a:rPr lang="en-US" dirty="0" err="1"/>
              <a:t>CarName</a:t>
            </a:r>
            <a:r>
              <a:rPr lang="en-US" dirty="0"/>
              <a:t> (name of the car model)</a:t>
            </a:r>
          </a:p>
          <a:p>
            <a:pPr marL="0" indent="0">
              <a:buNone/>
            </a:pPr>
            <a:r>
              <a:rPr lang="en-US" dirty="0"/>
              <a:t>3. </a:t>
            </a:r>
            <a:r>
              <a:rPr lang="en-US" dirty="0" err="1"/>
              <a:t>fueltype</a:t>
            </a:r>
            <a:r>
              <a:rPr lang="en-US" dirty="0"/>
              <a:t> (type of fuel used by the car: gas or diesel)</a:t>
            </a:r>
          </a:p>
          <a:p>
            <a:pPr marL="0" indent="0">
              <a:buNone/>
            </a:pPr>
            <a:r>
              <a:rPr lang="en-US" dirty="0"/>
              <a:t>4. aspiration (type of aspiration system in the car's engine: std or turbo)</a:t>
            </a:r>
          </a:p>
          <a:p>
            <a:pPr marL="0" indent="0">
              <a:buNone/>
            </a:pPr>
            <a:r>
              <a:rPr lang="en-US" dirty="0"/>
              <a:t>5. </a:t>
            </a:r>
            <a:r>
              <a:rPr lang="en-US" dirty="0" err="1"/>
              <a:t>doornumber</a:t>
            </a:r>
            <a:r>
              <a:rPr lang="en-US" dirty="0"/>
              <a:t> (number of doors in the car: two or four)</a:t>
            </a:r>
          </a:p>
          <a:p>
            <a:pPr marL="0" indent="0">
              <a:buNone/>
            </a:pPr>
            <a:r>
              <a:rPr lang="en-US" dirty="0"/>
              <a:t>6. </a:t>
            </a:r>
            <a:r>
              <a:rPr lang="en-US" dirty="0" err="1"/>
              <a:t>carbody</a:t>
            </a:r>
            <a:r>
              <a:rPr lang="en-US" dirty="0"/>
              <a:t> (body style of the car: sedan, hatchback, convertible, etc.)</a:t>
            </a:r>
          </a:p>
          <a:p>
            <a:pPr marL="0" indent="0">
              <a:buNone/>
            </a:pPr>
            <a:r>
              <a:rPr lang="en-US" dirty="0"/>
              <a:t>7. </a:t>
            </a:r>
            <a:r>
              <a:rPr lang="en-US" dirty="0" err="1"/>
              <a:t>drivewheel</a:t>
            </a:r>
            <a:r>
              <a:rPr lang="en-US" dirty="0"/>
              <a:t> (type of drivetrain: front-wheel drive, rear-wheel drive, four-wheel drive)</a:t>
            </a:r>
          </a:p>
          <a:p>
            <a:pPr marL="0" indent="0">
              <a:buNone/>
            </a:pPr>
            <a:r>
              <a:rPr lang="en-US" dirty="0"/>
              <a:t>8. </a:t>
            </a:r>
            <a:r>
              <a:rPr lang="en-US" dirty="0" err="1"/>
              <a:t>enginelocation</a:t>
            </a:r>
            <a:r>
              <a:rPr lang="en-US" dirty="0"/>
              <a:t> (location of the engine in the car: front or rear)</a:t>
            </a:r>
          </a:p>
          <a:p>
            <a:pPr marL="0" indent="0">
              <a:buNone/>
            </a:pPr>
            <a:r>
              <a:rPr lang="en-US" dirty="0"/>
              <a:t>9. </a:t>
            </a:r>
            <a:r>
              <a:rPr lang="en-US" dirty="0" err="1"/>
              <a:t>enginetype</a:t>
            </a:r>
            <a:r>
              <a:rPr lang="en-US" dirty="0"/>
              <a:t> (type of engine.)</a:t>
            </a:r>
          </a:p>
          <a:p>
            <a:pPr marL="0" indent="0">
              <a:buNone/>
            </a:pPr>
            <a:r>
              <a:rPr lang="en-US" dirty="0"/>
              <a:t>10. </a:t>
            </a:r>
            <a:r>
              <a:rPr lang="en-US" dirty="0" err="1"/>
              <a:t>cylindernumber</a:t>
            </a:r>
            <a:r>
              <a:rPr lang="en-US" dirty="0"/>
              <a:t> (number of cylinders in the engine)</a:t>
            </a:r>
          </a:p>
          <a:p>
            <a:pPr marL="0" indent="0">
              <a:buNone/>
            </a:pPr>
            <a:r>
              <a:rPr lang="en-US" dirty="0"/>
              <a:t>11. </a:t>
            </a:r>
            <a:r>
              <a:rPr lang="en-US" dirty="0" err="1"/>
              <a:t>fuelsystem</a:t>
            </a:r>
            <a:r>
              <a:rPr lang="en-US" dirty="0"/>
              <a:t> (type of fuel injection system used in the engine)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781927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159</TotalTime>
  <Words>1930</Words>
  <Application>Microsoft Office PowerPoint</Application>
  <PresentationFormat>Widescreen</PresentationFormat>
  <Paragraphs>141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Google Sans</vt:lpstr>
      <vt:lpstr>Roboto</vt:lpstr>
      <vt:lpstr>Tw Cen MT</vt:lpstr>
      <vt:lpstr>Circuit</vt:lpstr>
      <vt:lpstr>Car Price Prediction</vt:lpstr>
      <vt:lpstr>Project Aim  :- </vt:lpstr>
      <vt:lpstr>TEAM MEMBERS</vt:lpstr>
      <vt:lpstr>CONTENT</vt:lpstr>
      <vt:lpstr>PROBLEM STATEMENT</vt:lpstr>
      <vt:lpstr>OBJECTIVE</vt:lpstr>
      <vt:lpstr>Tools used</vt:lpstr>
      <vt:lpstr>DATA SUMMARY</vt:lpstr>
      <vt:lpstr>•UNIQUE DATA</vt:lpstr>
      <vt:lpstr>DATA SUMMARY</vt:lpstr>
      <vt:lpstr>FEATURE DESCRIPTION</vt:lpstr>
      <vt:lpstr>FEATURE DESCRIPTION</vt:lpstr>
      <vt:lpstr>Distribution of Car Prices </vt:lpstr>
      <vt:lpstr>Car Prices by Fuel Type </vt:lpstr>
      <vt:lpstr>Car Prices vs. Engine Size </vt:lpstr>
      <vt:lpstr>Distribution of Car Body Types </vt:lpstr>
      <vt:lpstr>Pairwise Correlation Heatmap of Numerical Variables </vt:lpstr>
      <vt:lpstr>Pair Plot of Numerical Variables </vt:lpstr>
      <vt:lpstr>CHALLENGES</vt:lpstr>
      <vt:lpstr>Recommendations</vt:lpstr>
      <vt:lpstr>LiBRARIES IMPORTED</vt:lpstr>
      <vt:lpstr>Model Imported</vt:lpstr>
      <vt:lpstr>Metrices imported</vt:lpstr>
      <vt:lpstr>Data loading and processing</vt:lpstr>
      <vt:lpstr>Categorical variable encoding</vt:lpstr>
      <vt:lpstr>Data splitting</vt:lpstr>
      <vt:lpstr>CONCLUSIONS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Yankit Kumar</dc:creator>
  <cp:lastModifiedBy>Yankit Kumar</cp:lastModifiedBy>
  <cp:revision>4</cp:revision>
  <dcterms:created xsi:type="dcterms:W3CDTF">2024-03-01T07:12:39Z</dcterms:created>
  <dcterms:modified xsi:type="dcterms:W3CDTF">2024-05-14T05:58:45Z</dcterms:modified>
</cp:coreProperties>
</file>