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324" r:id="rId2"/>
    <p:sldId id="256" r:id="rId3"/>
    <p:sldId id="309" r:id="rId4"/>
    <p:sldId id="288" r:id="rId5"/>
    <p:sldId id="331" r:id="rId6"/>
    <p:sldId id="310" r:id="rId7"/>
    <p:sldId id="315" r:id="rId8"/>
    <p:sldId id="318" r:id="rId9"/>
    <p:sldId id="306" r:id="rId10"/>
    <p:sldId id="329" r:id="rId11"/>
    <p:sldId id="289" r:id="rId12"/>
    <p:sldId id="311" r:id="rId13"/>
    <p:sldId id="322" r:id="rId14"/>
    <p:sldId id="328" r:id="rId15"/>
    <p:sldId id="314" r:id="rId16"/>
    <p:sldId id="308" r:id="rId17"/>
    <p:sldId id="276" r:id="rId18"/>
    <p:sldId id="278" r:id="rId19"/>
    <p:sldId id="299" r:id="rId20"/>
    <p:sldId id="323" r:id="rId21"/>
    <p:sldId id="280" r:id="rId22"/>
    <p:sldId id="283" r:id="rId23"/>
    <p:sldId id="300" r:id="rId24"/>
    <p:sldId id="285" r:id="rId25"/>
    <p:sldId id="326" r:id="rId26"/>
    <p:sldId id="327" r:id="rId27"/>
    <p:sldId id="29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97" autoAdjust="0"/>
    <p:restoredTop sz="94238" autoAdjust="0"/>
  </p:normalViewPr>
  <p:slideViewPr>
    <p:cSldViewPr snapToGrid="0">
      <p:cViewPr>
        <p:scale>
          <a:sx n="75" d="100"/>
          <a:sy n="75" d="100"/>
        </p:scale>
        <p:origin x="684"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1794584F-2125-481A-BB9B-DAD97D970A63}"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B7B704-8852-4E4B-AE69-27FB859440D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0950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794584F-2125-481A-BB9B-DAD97D970A63}"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B7B704-8852-4E4B-AE69-27FB859440DB}" type="slidenum">
              <a:rPr lang="en-US" smtClean="0"/>
              <a:t>‹#›</a:t>
            </a:fld>
            <a:endParaRPr lang="en-US"/>
          </a:p>
        </p:txBody>
      </p:sp>
    </p:spTree>
    <p:extLst>
      <p:ext uri="{BB962C8B-B14F-4D97-AF65-F5344CB8AC3E}">
        <p14:creationId xmlns:p14="http://schemas.microsoft.com/office/powerpoint/2010/main" val="1863449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794584F-2125-481A-BB9B-DAD97D970A63}"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B7B704-8852-4E4B-AE69-27FB859440DB}" type="slidenum">
              <a:rPr lang="en-US" smtClean="0"/>
              <a:t>‹#›</a:t>
            </a:fld>
            <a:endParaRPr lang="en-US"/>
          </a:p>
        </p:txBody>
      </p:sp>
    </p:spTree>
    <p:extLst>
      <p:ext uri="{BB962C8B-B14F-4D97-AF65-F5344CB8AC3E}">
        <p14:creationId xmlns:p14="http://schemas.microsoft.com/office/powerpoint/2010/main" val="1936441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794584F-2125-481A-BB9B-DAD97D970A63}"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B7B704-8852-4E4B-AE69-27FB859440DB}" type="slidenum">
              <a:rPr lang="en-US" smtClean="0"/>
              <a:t>‹#›</a:t>
            </a:fld>
            <a:endParaRPr lang="en-US"/>
          </a:p>
        </p:txBody>
      </p:sp>
    </p:spTree>
    <p:extLst>
      <p:ext uri="{BB962C8B-B14F-4D97-AF65-F5344CB8AC3E}">
        <p14:creationId xmlns:p14="http://schemas.microsoft.com/office/powerpoint/2010/main" val="3783801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794584F-2125-481A-BB9B-DAD97D970A63}"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B7B704-8852-4E4B-AE69-27FB859440D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486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794584F-2125-481A-BB9B-DAD97D970A63}" type="datetimeFigureOut">
              <a:rPr lang="en-US" smtClean="0"/>
              <a:t>5/10/2017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B7B704-8852-4E4B-AE69-27FB859440DB}" type="slidenum">
              <a:rPr lang="en-US" smtClean="0"/>
              <a:t>‹#›</a:t>
            </a:fld>
            <a:endParaRPr lang="en-US"/>
          </a:p>
        </p:txBody>
      </p:sp>
    </p:spTree>
    <p:extLst>
      <p:ext uri="{BB962C8B-B14F-4D97-AF65-F5344CB8AC3E}">
        <p14:creationId xmlns:p14="http://schemas.microsoft.com/office/powerpoint/2010/main" val="3359664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794584F-2125-481A-BB9B-DAD97D970A63}" type="datetimeFigureOut">
              <a:rPr lang="en-US" smtClean="0"/>
              <a:t>5/10/2017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B7B704-8852-4E4B-AE69-27FB859440DB}" type="slidenum">
              <a:rPr lang="en-US" smtClean="0"/>
              <a:t>‹#›</a:t>
            </a:fld>
            <a:endParaRPr lang="en-US"/>
          </a:p>
        </p:txBody>
      </p:sp>
    </p:spTree>
    <p:extLst>
      <p:ext uri="{BB962C8B-B14F-4D97-AF65-F5344CB8AC3E}">
        <p14:creationId xmlns:p14="http://schemas.microsoft.com/office/powerpoint/2010/main" val="440408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794584F-2125-481A-BB9B-DAD97D970A63}" type="datetimeFigureOut">
              <a:rPr lang="en-US" smtClean="0"/>
              <a:t>5/10/2017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B7B704-8852-4E4B-AE69-27FB859440DB}" type="slidenum">
              <a:rPr lang="en-US" smtClean="0"/>
              <a:t>‹#›</a:t>
            </a:fld>
            <a:endParaRPr lang="en-US"/>
          </a:p>
        </p:txBody>
      </p:sp>
    </p:spTree>
    <p:extLst>
      <p:ext uri="{BB962C8B-B14F-4D97-AF65-F5344CB8AC3E}">
        <p14:creationId xmlns:p14="http://schemas.microsoft.com/office/powerpoint/2010/main" val="201262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794584F-2125-481A-BB9B-DAD97D970A63}" type="datetimeFigureOut">
              <a:rPr lang="en-US" smtClean="0"/>
              <a:t>5/10/2017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0B7B704-8852-4E4B-AE69-27FB859440DB}" type="slidenum">
              <a:rPr lang="en-US" smtClean="0"/>
              <a:t>‹#›</a:t>
            </a:fld>
            <a:endParaRPr lang="en-US"/>
          </a:p>
        </p:txBody>
      </p:sp>
    </p:spTree>
    <p:extLst>
      <p:ext uri="{BB962C8B-B14F-4D97-AF65-F5344CB8AC3E}">
        <p14:creationId xmlns:p14="http://schemas.microsoft.com/office/powerpoint/2010/main" val="3703755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794584F-2125-481A-BB9B-DAD97D970A63}" type="datetimeFigureOut">
              <a:rPr lang="en-US" smtClean="0"/>
              <a:t>5/10/2017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0B7B704-8852-4E4B-AE69-27FB859440DB}" type="slidenum">
              <a:rPr lang="en-US" smtClean="0"/>
              <a:t>‹#›</a:t>
            </a:fld>
            <a:endParaRPr lang="en-US"/>
          </a:p>
        </p:txBody>
      </p:sp>
    </p:spTree>
    <p:extLst>
      <p:ext uri="{BB962C8B-B14F-4D97-AF65-F5344CB8AC3E}">
        <p14:creationId xmlns:p14="http://schemas.microsoft.com/office/powerpoint/2010/main" val="2913646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794584F-2125-481A-BB9B-DAD97D970A63}" type="datetimeFigureOut">
              <a:rPr lang="en-US" smtClean="0"/>
              <a:t>5/10/2017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B7B704-8852-4E4B-AE69-27FB859440DB}" type="slidenum">
              <a:rPr lang="en-US" smtClean="0"/>
              <a:t>‹#›</a:t>
            </a:fld>
            <a:endParaRPr lang="en-US"/>
          </a:p>
        </p:txBody>
      </p:sp>
    </p:spTree>
    <p:extLst>
      <p:ext uri="{BB962C8B-B14F-4D97-AF65-F5344CB8AC3E}">
        <p14:creationId xmlns:p14="http://schemas.microsoft.com/office/powerpoint/2010/main" val="770255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794584F-2125-481A-BB9B-DAD97D970A63}" type="datetimeFigureOut">
              <a:rPr lang="en-US" smtClean="0"/>
              <a:t>5/10/2017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0B7B704-8852-4E4B-AE69-27FB859440D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08375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hyperlink" Target="https://www.umass.edu/statdata/statdata/data/actg320.txt"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5.xml"/><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hyperlink" Target="https://www.umass.edu/statdata/statdata/data/actg320.txt"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C42FEB-2777-4CDE-AAC5-7387E361C071}"/>
              </a:ext>
            </a:extLst>
          </p:cNvPr>
          <p:cNvSpPr>
            <a:spLocks noGrp="1"/>
          </p:cNvSpPr>
          <p:nvPr>
            <p:ph type="title"/>
          </p:nvPr>
        </p:nvSpPr>
        <p:spPr/>
        <p:txBody>
          <a:bodyPr/>
          <a:lstStyle/>
          <a:p>
            <a:endParaRPr lang="en-US" dirty="0"/>
          </a:p>
        </p:txBody>
      </p:sp>
      <p:sp>
        <p:nvSpPr>
          <p:cNvPr id="3" name="内容占位符 2">
            <a:extLst>
              <a:ext uri="{FF2B5EF4-FFF2-40B4-BE49-F238E27FC236}">
                <a16:creationId xmlns:a16="http://schemas.microsoft.com/office/drawing/2014/main" id="{811D03DE-BFB1-4B88-8BB6-717B8E52E9C1}"/>
              </a:ext>
            </a:extLst>
          </p:cNvPr>
          <p:cNvSpPr>
            <a:spLocks noGrp="1"/>
          </p:cNvSpPr>
          <p:nvPr>
            <p:ph idx="1"/>
          </p:nvPr>
        </p:nvSpPr>
        <p:spPr/>
        <p:txBody>
          <a:bodyPr>
            <a:normAutofit/>
          </a:bodyPr>
          <a:lstStyle/>
          <a:p>
            <a:r>
              <a:rPr lang="en-US" sz="4000" dirty="0"/>
              <a:t>Survival analysis for AIDS Clinical</a:t>
            </a:r>
          </a:p>
          <a:p>
            <a:endParaRPr lang="en-US" sz="4000" dirty="0"/>
          </a:p>
          <a:p>
            <a:pPr marL="0" indent="0">
              <a:buNone/>
            </a:pPr>
            <a:r>
              <a:rPr lang="en-US" sz="4000" dirty="0"/>
              <a:t>                                                   ----By Dong Yanli </a:t>
            </a:r>
          </a:p>
        </p:txBody>
      </p:sp>
    </p:spTree>
    <p:extLst>
      <p:ext uri="{BB962C8B-B14F-4D97-AF65-F5344CB8AC3E}">
        <p14:creationId xmlns:p14="http://schemas.microsoft.com/office/powerpoint/2010/main" val="3125473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80C876-F09F-4F13-AAA5-26C9E4A95113}"/>
              </a:ext>
            </a:extLst>
          </p:cNvPr>
          <p:cNvSpPr>
            <a:spLocks noGrp="1"/>
          </p:cNvSpPr>
          <p:nvPr>
            <p:ph type="title"/>
          </p:nvPr>
        </p:nvSpPr>
        <p:spPr/>
        <p:txBody>
          <a:bodyPr/>
          <a:lstStyle/>
          <a:p>
            <a:r>
              <a:rPr lang="en-US" dirty="0"/>
              <a:t>Check the difference between two treatment groups</a:t>
            </a:r>
          </a:p>
        </p:txBody>
      </p:sp>
      <p:sp>
        <p:nvSpPr>
          <p:cNvPr id="17" name="文本占位符 16">
            <a:extLst>
              <a:ext uri="{FF2B5EF4-FFF2-40B4-BE49-F238E27FC236}">
                <a16:creationId xmlns:a16="http://schemas.microsoft.com/office/drawing/2014/main" id="{413F163E-FDEE-472D-BB05-C0D4C1652CF1}"/>
              </a:ext>
            </a:extLst>
          </p:cNvPr>
          <p:cNvSpPr>
            <a:spLocks noGrp="1"/>
          </p:cNvSpPr>
          <p:nvPr>
            <p:ph type="body" idx="1"/>
          </p:nvPr>
        </p:nvSpPr>
        <p:spPr>
          <a:xfrm>
            <a:off x="1074993" y="1985065"/>
            <a:ext cx="4937760" cy="736282"/>
          </a:xfrm>
        </p:spPr>
        <p:txBody>
          <a:bodyPr/>
          <a:lstStyle/>
          <a:p>
            <a:r>
              <a:rPr lang="en-US" dirty="0"/>
              <a:t>Log rank test</a:t>
            </a:r>
          </a:p>
        </p:txBody>
      </p:sp>
      <p:sp>
        <p:nvSpPr>
          <p:cNvPr id="14" name="内容占位符 13">
            <a:extLst>
              <a:ext uri="{FF2B5EF4-FFF2-40B4-BE49-F238E27FC236}">
                <a16:creationId xmlns:a16="http://schemas.microsoft.com/office/drawing/2014/main" id="{1EE80BFC-2653-404C-9205-F1BB93A1C6A3}"/>
              </a:ext>
            </a:extLst>
          </p:cNvPr>
          <p:cNvSpPr>
            <a:spLocks noGrp="1"/>
          </p:cNvSpPr>
          <p:nvPr>
            <p:ph sz="half" idx="2"/>
          </p:nvPr>
        </p:nvSpPr>
        <p:spPr>
          <a:xfrm>
            <a:off x="1280546" y="2691027"/>
            <a:ext cx="4754494" cy="941174"/>
          </a:xfrm>
        </p:spPr>
        <p:txBody>
          <a:bodyPr/>
          <a:lstStyle/>
          <a:p>
            <a:endParaRPr lang="en-US" dirty="0"/>
          </a:p>
        </p:txBody>
      </p:sp>
      <p:sp>
        <p:nvSpPr>
          <p:cNvPr id="5" name="文本占位符 4">
            <a:extLst>
              <a:ext uri="{FF2B5EF4-FFF2-40B4-BE49-F238E27FC236}">
                <a16:creationId xmlns:a16="http://schemas.microsoft.com/office/drawing/2014/main" id="{003B1294-61AB-429C-AE1F-870BB0E45770}"/>
              </a:ext>
            </a:extLst>
          </p:cNvPr>
          <p:cNvSpPr>
            <a:spLocks noGrp="1"/>
          </p:cNvSpPr>
          <p:nvPr>
            <p:ph type="body" sz="quarter" idx="3"/>
          </p:nvPr>
        </p:nvSpPr>
        <p:spPr/>
        <p:txBody>
          <a:bodyPr/>
          <a:lstStyle/>
          <a:p>
            <a:r>
              <a:rPr lang="en-US" dirty="0"/>
              <a:t>Kaplan-Meier survival curve</a:t>
            </a:r>
          </a:p>
          <a:p>
            <a:endParaRPr lang="en-US" dirty="0"/>
          </a:p>
        </p:txBody>
      </p:sp>
      <p:sp>
        <p:nvSpPr>
          <p:cNvPr id="6" name="内容占位符 5">
            <a:extLst>
              <a:ext uri="{FF2B5EF4-FFF2-40B4-BE49-F238E27FC236}">
                <a16:creationId xmlns:a16="http://schemas.microsoft.com/office/drawing/2014/main" id="{A44BE853-8CB8-49BD-AE49-CB1C69633681}"/>
              </a:ext>
            </a:extLst>
          </p:cNvPr>
          <p:cNvSpPr>
            <a:spLocks noGrp="1"/>
          </p:cNvSpPr>
          <p:nvPr>
            <p:ph sz="quarter" idx="4"/>
          </p:nvPr>
        </p:nvSpPr>
        <p:spPr/>
        <p:txBody>
          <a:bodyPr/>
          <a:lstStyle/>
          <a:p>
            <a:endParaRPr lang="en-US" dirty="0"/>
          </a:p>
        </p:txBody>
      </p:sp>
      <p:pic>
        <p:nvPicPr>
          <p:cNvPr id="9" name="图片 8">
            <a:extLst>
              <a:ext uri="{FF2B5EF4-FFF2-40B4-BE49-F238E27FC236}">
                <a16:creationId xmlns:a16="http://schemas.microsoft.com/office/drawing/2014/main" id="{ABF1C438-EC3D-4A25-B5BB-EFF9897E3EC8}"/>
              </a:ext>
            </a:extLst>
          </p:cNvPr>
          <p:cNvPicPr>
            <a:picLocks noChangeAspect="1"/>
          </p:cNvPicPr>
          <p:nvPr/>
        </p:nvPicPr>
        <p:blipFill>
          <a:blip r:embed="rId2"/>
          <a:stretch>
            <a:fillRect/>
          </a:stretch>
        </p:blipFill>
        <p:spPr>
          <a:xfrm>
            <a:off x="1007745" y="2726149"/>
            <a:ext cx="5210175" cy="1304925"/>
          </a:xfrm>
          <a:prstGeom prst="rect">
            <a:avLst/>
          </a:prstGeom>
        </p:spPr>
      </p:pic>
      <p:pic>
        <p:nvPicPr>
          <p:cNvPr id="15" name="图片 14">
            <a:extLst>
              <a:ext uri="{FF2B5EF4-FFF2-40B4-BE49-F238E27FC236}">
                <a16:creationId xmlns:a16="http://schemas.microsoft.com/office/drawing/2014/main" id="{3203B308-EE4C-4A70-AEBF-9395AC6F8972}"/>
              </a:ext>
            </a:extLst>
          </p:cNvPr>
          <p:cNvPicPr>
            <a:picLocks noChangeAspect="1"/>
          </p:cNvPicPr>
          <p:nvPr/>
        </p:nvPicPr>
        <p:blipFill>
          <a:blip r:embed="rId3"/>
          <a:stretch>
            <a:fillRect/>
          </a:stretch>
        </p:blipFill>
        <p:spPr>
          <a:xfrm>
            <a:off x="6035040" y="2353206"/>
            <a:ext cx="5705475" cy="3528239"/>
          </a:xfrm>
          <a:prstGeom prst="rect">
            <a:avLst/>
          </a:prstGeom>
        </p:spPr>
      </p:pic>
      <p:sp>
        <p:nvSpPr>
          <p:cNvPr id="18" name="文本框 17">
            <a:extLst>
              <a:ext uri="{FF2B5EF4-FFF2-40B4-BE49-F238E27FC236}">
                <a16:creationId xmlns:a16="http://schemas.microsoft.com/office/drawing/2014/main" id="{56DE5972-F55D-4ACC-8CD7-6369F9D42E0D}"/>
              </a:ext>
            </a:extLst>
          </p:cNvPr>
          <p:cNvSpPr txBox="1"/>
          <p:nvPr/>
        </p:nvSpPr>
        <p:spPr>
          <a:xfrm>
            <a:off x="1074993" y="4271435"/>
            <a:ext cx="4375212"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survival curve for the treatment with IDV group always lie above the survival curve for the without IDV group. So patients who received the treatment with IDV are expected to survive more than those who received without IDV .</a:t>
            </a:r>
          </a:p>
        </p:txBody>
      </p:sp>
    </p:spTree>
    <p:extLst>
      <p:ext uri="{BB962C8B-B14F-4D97-AF65-F5344CB8AC3E}">
        <p14:creationId xmlns:p14="http://schemas.microsoft.com/office/powerpoint/2010/main" val="3141708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E0693261-EAA3-47DA-950B-89468258E532}"/>
              </a:ext>
            </a:extLst>
          </p:cNvPr>
          <p:cNvSpPr txBox="1"/>
          <p:nvPr/>
        </p:nvSpPr>
        <p:spPr>
          <a:xfrm>
            <a:off x="1130300" y="766763"/>
            <a:ext cx="1028700" cy="461665"/>
          </a:xfrm>
          <a:prstGeom prst="rect">
            <a:avLst/>
          </a:prstGeom>
          <a:noFill/>
        </p:spPr>
        <p:txBody>
          <a:bodyPr wrap="square" rtlCol="0">
            <a:spAutoFit/>
          </a:bodyPr>
          <a:lstStyle/>
          <a:p>
            <a:r>
              <a:rPr lang="en-US" sz="2400" dirty="0"/>
              <a:t>AIC: </a:t>
            </a:r>
          </a:p>
        </p:txBody>
      </p:sp>
      <p:pic>
        <p:nvPicPr>
          <p:cNvPr id="14" name="图片 13">
            <a:extLst>
              <a:ext uri="{FF2B5EF4-FFF2-40B4-BE49-F238E27FC236}">
                <a16:creationId xmlns:a16="http://schemas.microsoft.com/office/drawing/2014/main" id="{2009E4A6-085B-4404-AA5D-FAD08BD37908}"/>
              </a:ext>
            </a:extLst>
          </p:cNvPr>
          <p:cNvPicPr>
            <a:picLocks noChangeAspect="1"/>
          </p:cNvPicPr>
          <p:nvPr/>
        </p:nvPicPr>
        <p:blipFill>
          <a:blip r:embed="rId2"/>
          <a:stretch>
            <a:fillRect/>
          </a:stretch>
        </p:blipFill>
        <p:spPr>
          <a:xfrm>
            <a:off x="6273796" y="3600450"/>
            <a:ext cx="5257800" cy="2409825"/>
          </a:xfrm>
          <a:prstGeom prst="rect">
            <a:avLst/>
          </a:prstGeom>
        </p:spPr>
      </p:pic>
      <p:pic>
        <p:nvPicPr>
          <p:cNvPr id="15" name="图片 14">
            <a:extLst>
              <a:ext uri="{FF2B5EF4-FFF2-40B4-BE49-F238E27FC236}">
                <a16:creationId xmlns:a16="http://schemas.microsoft.com/office/drawing/2014/main" id="{FAE30E7F-8FD1-482C-828F-7419C553F633}"/>
              </a:ext>
            </a:extLst>
          </p:cNvPr>
          <p:cNvPicPr>
            <a:picLocks noChangeAspect="1"/>
          </p:cNvPicPr>
          <p:nvPr/>
        </p:nvPicPr>
        <p:blipFill>
          <a:blip r:embed="rId3"/>
          <a:stretch>
            <a:fillRect/>
          </a:stretch>
        </p:blipFill>
        <p:spPr>
          <a:xfrm>
            <a:off x="273050" y="1371600"/>
            <a:ext cx="5448300" cy="2228850"/>
          </a:xfrm>
          <a:prstGeom prst="rect">
            <a:avLst/>
          </a:prstGeom>
        </p:spPr>
      </p:pic>
      <p:pic>
        <p:nvPicPr>
          <p:cNvPr id="16" name="图片 15">
            <a:extLst>
              <a:ext uri="{FF2B5EF4-FFF2-40B4-BE49-F238E27FC236}">
                <a16:creationId xmlns:a16="http://schemas.microsoft.com/office/drawing/2014/main" id="{A64A9B6E-D564-4B7E-BACF-98333032071C}"/>
              </a:ext>
            </a:extLst>
          </p:cNvPr>
          <p:cNvPicPr>
            <a:picLocks noChangeAspect="1"/>
          </p:cNvPicPr>
          <p:nvPr/>
        </p:nvPicPr>
        <p:blipFill>
          <a:blip r:embed="rId4"/>
          <a:stretch>
            <a:fillRect/>
          </a:stretch>
        </p:blipFill>
        <p:spPr>
          <a:xfrm>
            <a:off x="496887" y="4041775"/>
            <a:ext cx="5000625" cy="2076450"/>
          </a:xfrm>
          <a:prstGeom prst="rect">
            <a:avLst/>
          </a:prstGeom>
        </p:spPr>
      </p:pic>
      <p:pic>
        <p:nvPicPr>
          <p:cNvPr id="17" name="图片 16">
            <a:extLst>
              <a:ext uri="{FF2B5EF4-FFF2-40B4-BE49-F238E27FC236}">
                <a16:creationId xmlns:a16="http://schemas.microsoft.com/office/drawing/2014/main" id="{57F62B83-A9C2-4C0F-BC25-CD3147CDEE54}"/>
              </a:ext>
            </a:extLst>
          </p:cNvPr>
          <p:cNvPicPr>
            <a:picLocks noChangeAspect="1"/>
          </p:cNvPicPr>
          <p:nvPr/>
        </p:nvPicPr>
        <p:blipFill>
          <a:blip r:embed="rId5"/>
          <a:stretch>
            <a:fillRect/>
          </a:stretch>
        </p:blipFill>
        <p:spPr>
          <a:xfrm>
            <a:off x="5749925" y="1462087"/>
            <a:ext cx="5324475" cy="2047875"/>
          </a:xfrm>
          <a:prstGeom prst="rect">
            <a:avLst/>
          </a:prstGeom>
        </p:spPr>
      </p:pic>
      <p:pic>
        <p:nvPicPr>
          <p:cNvPr id="19" name="图片 18">
            <a:extLst>
              <a:ext uri="{FF2B5EF4-FFF2-40B4-BE49-F238E27FC236}">
                <a16:creationId xmlns:a16="http://schemas.microsoft.com/office/drawing/2014/main" id="{96370935-1B48-48A4-B6E2-F6B6A3E74E80}"/>
              </a:ext>
            </a:extLst>
          </p:cNvPr>
          <p:cNvPicPr>
            <a:picLocks noChangeAspect="1"/>
          </p:cNvPicPr>
          <p:nvPr/>
        </p:nvPicPr>
        <p:blipFill>
          <a:blip r:embed="rId6"/>
          <a:stretch>
            <a:fillRect/>
          </a:stretch>
        </p:blipFill>
        <p:spPr>
          <a:xfrm>
            <a:off x="1968496" y="830760"/>
            <a:ext cx="9563100" cy="295275"/>
          </a:xfrm>
          <a:prstGeom prst="rect">
            <a:avLst/>
          </a:prstGeom>
        </p:spPr>
      </p:pic>
    </p:spTree>
    <p:extLst>
      <p:ext uri="{BB962C8B-B14F-4D97-AF65-F5344CB8AC3E}">
        <p14:creationId xmlns:p14="http://schemas.microsoft.com/office/powerpoint/2010/main" val="2685466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F8A7EDC1-F6CA-4632-B6DB-9EFBABA9D16E}"/>
              </a:ext>
            </a:extLst>
          </p:cNvPr>
          <p:cNvPicPr>
            <a:picLocks noChangeAspect="1"/>
          </p:cNvPicPr>
          <p:nvPr/>
        </p:nvPicPr>
        <p:blipFill>
          <a:blip r:embed="rId2"/>
          <a:stretch>
            <a:fillRect/>
          </a:stretch>
        </p:blipFill>
        <p:spPr>
          <a:xfrm>
            <a:off x="6400800" y="3549650"/>
            <a:ext cx="5181600" cy="2019300"/>
          </a:xfrm>
          <a:prstGeom prst="rect">
            <a:avLst/>
          </a:prstGeom>
        </p:spPr>
      </p:pic>
      <p:pic>
        <p:nvPicPr>
          <p:cNvPr id="9" name="图片 8">
            <a:extLst>
              <a:ext uri="{FF2B5EF4-FFF2-40B4-BE49-F238E27FC236}">
                <a16:creationId xmlns:a16="http://schemas.microsoft.com/office/drawing/2014/main" id="{A1C2DF2F-AF8B-4B6C-A651-DF42CF1440F6}"/>
              </a:ext>
            </a:extLst>
          </p:cNvPr>
          <p:cNvPicPr>
            <a:picLocks noChangeAspect="1"/>
          </p:cNvPicPr>
          <p:nvPr/>
        </p:nvPicPr>
        <p:blipFill>
          <a:blip r:embed="rId3"/>
          <a:stretch>
            <a:fillRect/>
          </a:stretch>
        </p:blipFill>
        <p:spPr>
          <a:xfrm>
            <a:off x="2000250" y="820737"/>
            <a:ext cx="9782175" cy="295275"/>
          </a:xfrm>
          <a:prstGeom prst="rect">
            <a:avLst/>
          </a:prstGeom>
        </p:spPr>
      </p:pic>
      <p:sp>
        <p:nvSpPr>
          <p:cNvPr id="10" name="文本框 9">
            <a:extLst>
              <a:ext uri="{FF2B5EF4-FFF2-40B4-BE49-F238E27FC236}">
                <a16:creationId xmlns:a16="http://schemas.microsoft.com/office/drawing/2014/main" id="{F132EB66-836A-45AD-8D37-BBA5DB22D941}"/>
              </a:ext>
            </a:extLst>
          </p:cNvPr>
          <p:cNvSpPr txBox="1"/>
          <p:nvPr/>
        </p:nvSpPr>
        <p:spPr>
          <a:xfrm>
            <a:off x="1143000" y="1116012"/>
            <a:ext cx="553357" cy="369332"/>
          </a:xfrm>
          <a:prstGeom prst="rect">
            <a:avLst/>
          </a:prstGeom>
          <a:noFill/>
        </p:spPr>
        <p:txBody>
          <a:bodyPr wrap="none" rtlCol="0">
            <a:spAutoFit/>
          </a:bodyPr>
          <a:lstStyle/>
          <a:p>
            <a:r>
              <a:rPr lang="en-US" dirty="0"/>
              <a:t>BIC:</a:t>
            </a:r>
          </a:p>
        </p:txBody>
      </p:sp>
      <p:pic>
        <p:nvPicPr>
          <p:cNvPr id="11" name="图片 10">
            <a:extLst>
              <a:ext uri="{FF2B5EF4-FFF2-40B4-BE49-F238E27FC236}">
                <a16:creationId xmlns:a16="http://schemas.microsoft.com/office/drawing/2014/main" id="{42251AF6-0EFF-4552-944D-4D0CBD18F116}"/>
              </a:ext>
            </a:extLst>
          </p:cNvPr>
          <p:cNvPicPr>
            <a:picLocks noChangeAspect="1"/>
          </p:cNvPicPr>
          <p:nvPr/>
        </p:nvPicPr>
        <p:blipFill>
          <a:blip r:embed="rId4"/>
          <a:stretch>
            <a:fillRect/>
          </a:stretch>
        </p:blipFill>
        <p:spPr>
          <a:xfrm>
            <a:off x="663575" y="1485344"/>
            <a:ext cx="5276850" cy="2152650"/>
          </a:xfrm>
          <a:prstGeom prst="rect">
            <a:avLst/>
          </a:prstGeom>
        </p:spPr>
      </p:pic>
      <p:pic>
        <p:nvPicPr>
          <p:cNvPr id="12" name="图片 11">
            <a:extLst>
              <a:ext uri="{FF2B5EF4-FFF2-40B4-BE49-F238E27FC236}">
                <a16:creationId xmlns:a16="http://schemas.microsoft.com/office/drawing/2014/main" id="{78935335-9816-4800-98E3-6052FD8A9143}"/>
              </a:ext>
            </a:extLst>
          </p:cNvPr>
          <p:cNvPicPr>
            <a:picLocks noChangeAspect="1"/>
          </p:cNvPicPr>
          <p:nvPr/>
        </p:nvPicPr>
        <p:blipFill>
          <a:blip r:embed="rId5"/>
          <a:stretch>
            <a:fillRect/>
          </a:stretch>
        </p:blipFill>
        <p:spPr>
          <a:xfrm>
            <a:off x="754062" y="3819525"/>
            <a:ext cx="5095875" cy="2114550"/>
          </a:xfrm>
          <a:prstGeom prst="rect">
            <a:avLst/>
          </a:prstGeom>
        </p:spPr>
      </p:pic>
      <p:pic>
        <p:nvPicPr>
          <p:cNvPr id="13" name="图片 12">
            <a:extLst>
              <a:ext uri="{FF2B5EF4-FFF2-40B4-BE49-F238E27FC236}">
                <a16:creationId xmlns:a16="http://schemas.microsoft.com/office/drawing/2014/main" id="{584EF7D9-5B43-4FFD-A454-8487C6AF96C3}"/>
              </a:ext>
            </a:extLst>
          </p:cNvPr>
          <p:cNvPicPr>
            <a:picLocks noChangeAspect="1"/>
          </p:cNvPicPr>
          <p:nvPr/>
        </p:nvPicPr>
        <p:blipFill>
          <a:blip r:embed="rId6"/>
          <a:stretch>
            <a:fillRect/>
          </a:stretch>
        </p:blipFill>
        <p:spPr>
          <a:xfrm>
            <a:off x="6094412" y="1485344"/>
            <a:ext cx="4295775" cy="1895475"/>
          </a:xfrm>
          <a:prstGeom prst="rect">
            <a:avLst/>
          </a:prstGeom>
        </p:spPr>
      </p:pic>
    </p:spTree>
    <p:extLst>
      <p:ext uri="{BB962C8B-B14F-4D97-AF65-F5344CB8AC3E}">
        <p14:creationId xmlns:p14="http://schemas.microsoft.com/office/powerpoint/2010/main" val="816986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9E681B-26E3-4E2C-99E2-FF94147A690A}"/>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Choose BIC as fit model</a:t>
            </a:r>
          </a:p>
        </p:txBody>
      </p:sp>
      <p:sp>
        <p:nvSpPr>
          <p:cNvPr id="3" name="文本占位符 2">
            <a:extLst>
              <a:ext uri="{FF2B5EF4-FFF2-40B4-BE49-F238E27FC236}">
                <a16:creationId xmlns:a16="http://schemas.microsoft.com/office/drawing/2014/main" id="{0AA805A8-8352-47CA-BC75-D2977A2ED436}"/>
              </a:ext>
            </a:extLst>
          </p:cNvPr>
          <p:cNvSpPr>
            <a:spLocks noGrp="1"/>
          </p:cNvSpPr>
          <p:nvPr>
            <p:ph type="body" idx="1"/>
          </p:nvPr>
        </p:nvSpPr>
        <p:spPr/>
        <p:txBody>
          <a:bodyPr/>
          <a:lstStyle/>
          <a:p>
            <a:endParaRPr lang="en-US" dirty="0"/>
          </a:p>
        </p:txBody>
      </p:sp>
      <p:sp>
        <p:nvSpPr>
          <p:cNvPr id="4" name="内容占位符 3">
            <a:extLst>
              <a:ext uri="{FF2B5EF4-FFF2-40B4-BE49-F238E27FC236}">
                <a16:creationId xmlns:a16="http://schemas.microsoft.com/office/drawing/2014/main" id="{1C2D25E2-AA6B-43FB-BE08-864941AF43DF}"/>
              </a:ext>
            </a:extLst>
          </p:cNvPr>
          <p:cNvSpPr>
            <a:spLocks noGrp="1"/>
          </p:cNvSpPr>
          <p:nvPr>
            <p:ph sz="half" idx="2"/>
          </p:nvPr>
        </p:nvSpPr>
        <p:spPr/>
        <p:txBody>
          <a:bodyPr/>
          <a:lstStyle/>
          <a:p>
            <a:endParaRPr lang="en-US"/>
          </a:p>
        </p:txBody>
      </p:sp>
      <p:sp>
        <p:nvSpPr>
          <p:cNvPr id="5" name="文本占位符 4">
            <a:extLst>
              <a:ext uri="{FF2B5EF4-FFF2-40B4-BE49-F238E27FC236}">
                <a16:creationId xmlns:a16="http://schemas.microsoft.com/office/drawing/2014/main" id="{EA79EACE-1DCC-4FFD-85BE-5BF67CEF3B52}"/>
              </a:ext>
            </a:extLst>
          </p:cNvPr>
          <p:cNvSpPr>
            <a:spLocks noGrp="1"/>
          </p:cNvSpPr>
          <p:nvPr>
            <p:ph type="body" sz="quarter" idx="3"/>
          </p:nvPr>
        </p:nvSpPr>
        <p:spPr/>
        <p:txBody>
          <a:bodyPr/>
          <a:lstStyle/>
          <a:p>
            <a:endParaRPr lang="en-US"/>
          </a:p>
        </p:txBody>
      </p:sp>
      <p:sp>
        <p:nvSpPr>
          <p:cNvPr id="6" name="内容占位符 5">
            <a:extLst>
              <a:ext uri="{FF2B5EF4-FFF2-40B4-BE49-F238E27FC236}">
                <a16:creationId xmlns:a16="http://schemas.microsoft.com/office/drawing/2014/main" id="{DFEA6BD1-672B-49B3-B976-50C5096779C7}"/>
              </a:ext>
            </a:extLst>
          </p:cNvPr>
          <p:cNvSpPr>
            <a:spLocks noGrp="1"/>
          </p:cNvSpPr>
          <p:nvPr>
            <p:ph sz="quarter" idx="4"/>
          </p:nvPr>
        </p:nvSpPr>
        <p:spPr/>
        <p:txBody>
          <a:bodyPr/>
          <a:lstStyle/>
          <a:p>
            <a:endParaRPr lang="en-US"/>
          </a:p>
        </p:txBody>
      </p:sp>
      <p:pic>
        <p:nvPicPr>
          <p:cNvPr id="7" name="图片 6">
            <a:extLst>
              <a:ext uri="{FF2B5EF4-FFF2-40B4-BE49-F238E27FC236}">
                <a16:creationId xmlns:a16="http://schemas.microsoft.com/office/drawing/2014/main" id="{80966375-6202-4603-A0E7-DC02B6D66513}"/>
              </a:ext>
            </a:extLst>
          </p:cNvPr>
          <p:cNvPicPr>
            <a:picLocks noChangeAspect="1"/>
          </p:cNvPicPr>
          <p:nvPr/>
        </p:nvPicPr>
        <p:blipFill>
          <a:blip r:embed="rId2"/>
          <a:stretch>
            <a:fillRect/>
          </a:stretch>
        </p:blipFill>
        <p:spPr>
          <a:xfrm>
            <a:off x="1258888" y="2747962"/>
            <a:ext cx="8555812" cy="2967038"/>
          </a:xfrm>
          <a:prstGeom prst="rect">
            <a:avLst/>
          </a:prstGeom>
        </p:spPr>
      </p:pic>
    </p:spTree>
    <p:extLst>
      <p:ext uri="{BB962C8B-B14F-4D97-AF65-F5344CB8AC3E}">
        <p14:creationId xmlns:p14="http://schemas.microsoft.com/office/powerpoint/2010/main" val="4245396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D6582B-932B-4860-A44B-0DCB4D9E66E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Cox-Snell residuals for assessing the ﬁt of a Cox Model</a:t>
            </a:r>
            <a:endParaRPr lang="en-US" dirty="0"/>
          </a:p>
        </p:txBody>
      </p:sp>
      <p:sp>
        <p:nvSpPr>
          <p:cNvPr id="5" name="文本占位符 4">
            <a:extLst>
              <a:ext uri="{FF2B5EF4-FFF2-40B4-BE49-F238E27FC236}">
                <a16:creationId xmlns:a16="http://schemas.microsoft.com/office/drawing/2014/main" id="{062A40DA-4F02-4DE4-846E-0A069CBDBA70}"/>
              </a:ext>
            </a:extLst>
          </p:cNvPr>
          <p:cNvSpPr>
            <a:spLocks noGrp="1"/>
          </p:cNvSpPr>
          <p:nvPr>
            <p:ph type="body" idx="1"/>
          </p:nvPr>
        </p:nvSpPr>
        <p:spPr/>
        <p:txBody>
          <a:bodyPr/>
          <a:lstStyle/>
          <a:p>
            <a:endParaRPr lang="en-US" dirty="0"/>
          </a:p>
        </p:txBody>
      </p:sp>
      <p:sp>
        <p:nvSpPr>
          <p:cNvPr id="6" name="内容占位符 5">
            <a:extLst>
              <a:ext uri="{FF2B5EF4-FFF2-40B4-BE49-F238E27FC236}">
                <a16:creationId xmlns:a16="http://schemas.microsoft.com/office/drawing/2014/main" id="{47718627-47B4-49E8-B461-0837E3FC1739}"/>
              </a:ext>
            </a:extLst>
          </p:cNvPr>
          <p:cNvSpPr>
            <a:spLocks noGrp="1"/>
          </p:cNvSpPr>
          <p:nvPr>
            <p:ph sz="half" idx="2"/>
          </p:nvPr>
        </p:nvSpPr>
        <p:spPr/>
        <p:txBody>
          <a:bodyPr/>
          <a:lstStyle/>
          <a:p>
            <a:endParaRPr lang="en-US" dirty="0"/>
          </a:p>
        </p:txBody>
      </p:sp>
      <p:pic>
        <p:nvPicPr>
          <p:cNvPr id="14" name="图片 13">
            <a:extLst>
              <a:ext uri="{FF2B5EF4-FFF2-40B4-BE49-F238E27FC236}">
                <a16:creationId xmlns:a16="http://schemas.microsoft.com/office/drawing/2014/main" id="{13EE93E9-74B0-4804-BBD2-7CF13F9C02D0}"/>
              </a:ext>
            </a:extLst>
          </p:cNvPr>
          <p:cNvPicPr>
            <a:picLocks noChangeAspect="1"/>
          </p:cNvPicPr>
          <p:nvPr/>
        </p:nvPicPr>
        <p:blipFill>
          <a:blip r:embed="rId2"/>
          <a:stretch>
            <a:fillRect/>
          </a:stretch>
        </p:blipFill>
        <p:spPr>
          <a:xfrm>
            <a:off x="1355724" y="1846052"/>
            <a:ext cx="8753475" cy="4182928"/>
          </a:xfrm>
          <a:prstGeom prst="rect">
            <a:avLst/>
          </a:prstGeom>
        </p:spPr>
      </p:pic>
    </p:spTree>
    <p:extLst>
      <p:ext uri="{BB962C8B-B14F-4D97-AF65-F5344CB8AC3E}">
        <p14:creationId xmlns:p14="http://schemas.microsoft.com/office/powerpoint/2010/main" val="1803678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EC0A8B-7509-44D3-93C0-81A816DD836F}"/>
              </a:ext>
            </a:extLst>
          </p:cNvPr>
          <p:cNvSpPr>
            <a:spLocks noGrp="1"/>
          </p:cNvSpPr>
          <p:nvPr>
            <p:ph type="title"/>
          </p:nvPr>
        </p:nvSpPr>
        <p:spPr>
          <a:xfrm>
            <a:off x="1097281" y="575817"/>
            <a:ext cx="9672320" cy="1178982"/>
          </a:xfrm>
        </p:spPr>
        <p:txBody>
          <a:bodyPr>
            <a:normAutofit/>
          </a:bodyPr>
          <a:lstStyle/>
          <a:p>
            <a:r>
              <a:rPr lang="en-US" sz="4000" dirty="0">
                <a:latin typeface="Times New Roman" panose="02020603050405020304" pitchFamily="18" charset="0"/>
                <a:cs typeface="Times New Roman" panose="02020603050405020304" pitchFamily="18" charset="0"/>
              </a:rPr>
              <a:t>Martingale residuals to check for the functional form of covariate cd4</a:t>
            </a:r>
          </a:p>
        </p:txBody>
      </p:sp>
      <p:sp>
        <p:nvSpPr>
          <p:cNvPr id="3" name="文本占位符 2">
            <a:extLst>
              <a:ext uri="{FF2B5EF4-FFF2-40B4-BE49-F238E27FC236}">
                <a16:creationId xmlns:a16="http://schemas.microsoft.com/office/drawing/2014/main" id="{15F00D78-9A62-48BE-B37B-FC2673A67A85}"/>
              </a:ext>
            </a:extLst>
          </p:cNvPr>
          <p:cNvSpPr>
            <a:spLocks noGrp="1"/>
          </p:cNvSpPr>
          <p:nvPr>
            <p:ph type="body" idx="1"/>
          </p:nvPr>
        </p:nvSpPr>
        <p:spPr/>
        <p:txBody>
          <a:bodyPr/>
          <a:lstStyle/>
          <a:p>
            <a:endParaRPr lang="en-US" dirty="0"/>
          </a:p>
        </p:txBody>
      </p:sp>
      <p:sp>
        <p:nvSpPr>
          <p:cNvPr id="4" name="内容占位符 3">
            <a:extLst>
              <a:ext uri="{FF2B5EF4-FFF2-40B4-BE49-F238E27FC236}">
                <a16:creationId xmlns:a16="http://schemas.microsoft.com/office/drawing/2014/main" id="{1A32C365-EACD-49FB-9C85-FABF1C86CB88}"/>
              </a:ext>
            </a:extLst>
          </p:cNvPr>
          <p:cNvSpPr>
            <a:spLocks noGrp="1"/>
          </p:cNvSpPr>
          <p:nvPr>
            <p:ph sz="half" idx="2"/>
          </p:nvPr>
        </p:nvSpPr>
        <p:spPr>
          <a:xfrm>
            <a:off x="839788" y="5112146"/>
            <a:ext cx="10515600" cy="1077515"/>
          </a:xfrm>
        </p:spPr>
        <p:txBody>
          <a:bodyPr/>
          <a:lstStyle/>
          <a:p>
            <a:r>
              <a:rPr lang="en-US" dirty="0">
                <a:latin typeface="Times New Roman" panose="02020603050405020304" pitchFamily="18" charset="0"/>
                <a:cs typeface="Times New Roman" panose="02020603050405020304" pitchFamily="18" charset="0"/>
              </a:rPr>
              <a:t>The untransformed variable cd4 show considerable linearity, no longer use log transformation </a:t>
            </a:r>
          </a:p>
        </p:txBody>
      </p:sp>
      <p:sp>
        <p:nvSpPr>
          <p:cNvPr id="5" name="文本占位符 4">
            <a:extLst>
              <a:ext uri="{FF2B5EF4-FFF2-40B4-BE49-F238E27FC236}">
                <a16:creationId xmlns:a16="http://schemas.microsoft.com/office/drawing/2014/main" id="{40D4AE97-7D4F-4526-A1FE-803691433045}"/>
              </a:ext>
            </a:extLst>
          </p:cNvPr>
          <p:cNvSpPr>
            <a:spLocks noGrp="1"/>
          </p:cNvSpPr>
          <p:nvPr>
            <p:ph type="body" sz="quarter" idx="3"/>
          </p:nvPr>
        </p:nvSpPr>
        <p:spPr/>
        <p:txBody>
          <a:bodyPr/>
          <a:lstStyle/>
          <a:p>
            <a:endParaRPr lang="en-US"/>
          </a:p>
        </p:txBody>
      </p:sp>
      <p:pic>
        <p:nvPicPr>
          <p:cNvPr id="11" name="图片 10">
            <a:extLst>
              <a:ext uri="{FF2B5EF4-FFF2-40B4-BE49-F238E27FC236}">
                <a16:creationId xmlns:a16="http://schemas.microsoft.com/office/drawing/2014/main" id="{23B2931A-A41A-4384-A88A-704142A1223D}"/>
              </a:ext>
            </a:extLst>
          </p:cNvPr>
          <p:cNvPicPr>
            <a:picLocks noChangeAspect="1"/>
          </p:cNvPicPr>
          <p:nvPr/>
        </p:nvPicPr>
        <p:blipFill>
          <a:blip r:embed="rId2"/>
          <a:stretch>
            <a:fillRect/>
          </a:stretch>
        </p:blipFill>
        <p:spPr>
          <a:xfrm>
            <a:off x="7517370" y="1262271"/>
            <a:ext cx="3696729" cy="3322429"/>
          </a:xfrm>
          <a:prstGeom prst="rect">
            <a:avLst/>
          </a:prstGeom>
        </p:spPr>
      </p:pic>
      <p:pic>
        <p:nvPicPr>
          <p:cNvPr id="12" name="图片 11">
            <a:extLst>
              <a:ext uri="{FF2B5EF4-FFF2-40B4-BE49-F238E27FC236}">
                <a16:creationId xmlns:a16="http://schemas.microsoft.com/office/drawing/2014/main" id="{F7E39BC6-7F2C-465A-9252-BF373660A5D9}"/>
              </a:ext>
            </a:extLst>
          </p:cNvPr>
          <p:cNvPicPr>
            <a:picLocks noChangeAspect="1"/>
          </p:cNvPicPr>
          <p:nvPr/>
        </p:nvPicPr>
        <p:blipFill>
          <a:blip r:embed="rId3"/>
          <a:stretch>
            <a:fillRect/>
          </a:stretch>
        </p:blipFill>
        <p:spPr>
          <a:xfrm>
            <a:off x="641985" y="2115319"/>
            <a:ext cx="5848350" cy="1457325"/>
          </a:xfrm>
          <a:prstGeom prst="rect">
            <a:avLst/>
          </a:prstGeom>
        </p:spPr>
      </p:pic>
      <p:pic>
        <p:nvPicPr>
          <p:cNvPr id="13" name="图片 12">
            <a:extLst>
              <a:ext uri="{FF2B5EF4-FFF2-40B4-BE49-F238E27FC236}">
                <a16:creationId xmlns:a16="http://schemas.microsoft.com/office/drawing/2014/main" id="{9D13D421-421B-4696-8B8E-A56AF90F060F}"/>
              </a:ext>
            </a:extLst>
          </p:cNvPr>
          <p:cNvPicPr>
            <a:picLocks noChangeAspect="1"/>
          </p:cNvPicPr>
          <p:nvPr/>
        </p:nvPicPr>
        <p:blipFill>
          <a:blip r:embed="rId4"/>
          <a:stretch>
            <a:fillRect/>
          </a:stretch>
        </p:blipFill>
        <p:spPr>
          <a:xfrm>
            <a:off x="929520" y="3694350"/>
            <a:ext cx="4638675" cy="1057275"/>
          </a:xfrm>
          <a:prstGeom prst="rect">
            <a:avLst/>
          </a:prstGeom>
        </p:spPr>
      </p:pic>
    </p:spTree>
    <p:extLst>
      <p:ext uri="{BB962C8B-B14F-4D97-AF65-F5344CB8AC3E}">
        <p14:creationId xmlns:p14="http://schemas.microsoft.com/office/powerpoint/2010/main" val="1611109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0A4390-1519-487F-BDA0-2D824974C1C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Cox-Snell residuals for assessing the ﬁt of a Cox Model</a:t>
            </a:r>
          </a:p>
        </p:txBody>
      </p:sp>
      <p:sp>
        <p:nvSpPr>
          <p:cNvPr id="3" name="文本占位符 2">
            <a:extLst>
              <a:ext uri="{FF2B5EF4-FFF2-40B4-BE49-F238E27FC236}">
                <a16:creationId xmlns:a16="http://schemas.microsoft.com/office/drawing/2014/main" id="{189A1325-B43D-465F-BC79-B7A5697E0657}"/>
              </a:ext>
            </a:extLst>
          </p:cNvPr>
          <p:cNvSpPr>
            <a:spLocks noGrp="1"/>
          </p:cNvSpPr>
          <p:nvPr>
            <p:ph type="body" idx="1"/>
          </p:nvPr>
        </p:nvSpPr>
        <p:spPr/>
        <p:txBody>
          <a:bodyPr/>
          <a:lstStyle/>
          <a:p>
            <a:endParaRPr lang="en-US" dirty="0"/>
          </a:p>
        </p:txBody>
      </p:sp>
      <p:sp>
        <p:nvSpPr>
          <p:cNvPr id="4" name="内容占位符 3">
            <a:extLst>
              <a:ext uri="{FF2B5EF4-FFF2-40B4-BE49-F238E27FC236}">
                <a16:creationId xmlns:a16="http://schemas.microsoft.com/office/drawing/2014/main" id="{6EDEBD91-324C-41A4-A9BA-6253ABA81D3C}"/>
              </a:ext>
            </a:extLst>
          </p:cNvPr>
          <p:cNvSpPr>
            <a:spLocks noGrp="1"/>
          </p:cNvSpPr>
          <p:nvPr>
            <p:ph sz="half" idx="2"/>
          </p:nvPr>
        </p:nvSpPr>
        <p:spPr>
          <a:xfrm>
            <a:off x="6540500" y="5024019"/>
            <a:ext cx="4283075" cy="538581"/>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The plot suggests that the model does ﬁt good.</a:t>
            </a:r>
          </a:p>
        </p:txBody>
      </p:sp>
      <p:sp>
        <p:nvSpPr>
          <p:cNvPr id="5" name="文本占位符 4">
            <a:extLst>
              <a:ext uri="{FF2B5EF4-FFF2-40B4-BE49-F238E27FC236}">
                <a16:creationId xmlns:a16="http://schemas.microsoft.com/office/drawing/2014/main" id="{B3F53D61-DB11-4AF5-9824-4FC8D46D0078}"/>
              </a:ext>
            </a:extLst>
          </p:cNvPr>
          <p:cNvSpPr>
            <a:spLocks noGrp="1"/>
          </p:cNvSpPr>
          <p:nvPr>
            <p:ph type="body" sz="quarter" idx="3"/>
          </p:nvPr>
        </p:nvSpPr>
        <p:spPr/>
        <p:txBody>
          <a:bodyPr/>
          <a:lstStyle/>
          <a:p>
            <a:endParaRPr lang="en-US"/>
          </a:p>
        </p:txBody>
      </p:sp>
      <p:sp>
        <p:nvSpPr>
          <p:cNvPr id="6" name="内容占位符 5">
            <a:extLst>
              <a:ext uri="{FF2B5EF4-FFF2-40B4-BE49-F238E27FC236}">
                <a16:creationId xmlns:a16="http://schemas.microsoft.com/office/drawing/2014/main" id="{7F305962-5FC0-4018-8526-797B7E860522}"/>
              </a:ext>
            </a:extLst>
          </p:cNvPr>
          <p:cNvSpPr>
            <a:spLocks noGrp="1"/>
          </p:cNvSpPr>
          <p:nvPr>
            <p:ph sz="quarter" idx="4"/>
          </p:nvPr>
        </p:nvSpPr>
        <p:spPr>
          <a:xfrm>
            <a:off x="6172200" y="2505075"/>
            <a:ext cx="5183188" cy="2518945"/>
          </a:xfrm>
        </p:spPr>
        <p:txBody>
          <a:bodyPr/>
          <a:lstStyle/>
          <a:p>
            <a:endParaRPr lang="en-US" dirty="0"/>
          </a:p>
        </p:txBody>
      </p:sp>
      <p:pic>
        <p:nvPicPr>
          <p:cNvPr id="11" name="图片 10">
            <a:extLst>
              <a:ext uri="{FF2B5EF4-FFF2-40B4-BE49-F238E27FC236}">
                <a16:creationId xmlns:a16="http://schemas.microsoft.com/office/drawing/2014/main" id="{4764AEB3-8CA5-498D-8FE9-9716ADA683DD}"/>
              </a:ext>
            </a:extLst>
          </p:cNvPr>
          <p:cNvPicPr>
            <a:picLocks noChangeAspect="1"/>
          </p:cNvPicPr>
          <p:nvPr/>
        </p:nvPicPr>
        <p:blipFill>
          <a:blip r:embed="rId2"/>
          <a:stretch>
            <a:fillRect/>
          </a:stretch>
        </p:blipFill>
        <p:spPr>
          <a:xfrm>
            <a:off x="7456676" y="1690688"/>
            <a:ext cx="3019048" cy="3342857"/>
          </a:xfrm>
          <a:prstGeom prst="rect">
            <a:avLst/>
          </a:prstGeom>
        </p:spPr>
      </p:pic>
      <p:pic>
        <p:nvPicPr>
          <p:cNvPr id="12" name="图片 11">
            <a:extLst>
              <a:ext uri="{FF2B5EF4-FFF2-40B4-BE49-F238E27FC236}">
                <a16:creationId xmlns:a16="http://schemas.microsoft.com/office/drawing/2014/main" id="{40AFA86F-021B-4ECD-A90D-AFAA92554CA5}"/>
              </a:ext>
            </a:extLst>
          </p:cNvPr>
          <p:cNvPicPr>
            <a:picLocks noChangeAspect="1"/>
          </p:cNvPicPr>
          <p:nvPr/>
        </p:nvPicPr>
        <p:blipFill>
          <a:blip r:embed="rId3"/>
          <a:stretch>
            <a:fillRect/>
          </a:stretch>
        </p:blipFill>
        <p:spPr>
          <a:xfrm>
            <a:off x="476155" y="2990641"/>
            <a:ext cx="5237957" cy="742950"/>
          </a:xfrm>
          <a:prstGeom prst="rect">
            <a:avLst/>
          </a:prstGeom>
        </p:spPr>
      </p:pic>
    </p:spTree>
    <p:extLst>
      <p:ext uri="{BB962C8B-B14F-4D97-AF65-F5344CB8AC3E}">
        <p14:creationId xmlns:p14="http://schemas.microsoft.com/office/powerpoint/2010/main" val="3472072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文本占位符 2"/>
          <p:cNvSpPr>
            <a:spLocks noGrp="1"/>
          </p:cNvSpPr>
          <p:nvPr>
            <p:ph type="body" idx="1"/>
          </p:nvPr>
        </p:nvSpPr>
        <p:spPr/>
        <p:txBody>
          <a:bodyPr/>
          <a:lstStyle/>
          <a:p>
            <a:endParaRPr lang="en-US"/>
          </a:p>
        </p:txBody>
      </p:sp>
      <p:pic>
        <p:nvPicPr>
          <p:cNvPr id="10" name="内容占位符 9">
            <a:extLst>
              <a:ext uri="{FF2B5EF4-FFF2-40B4-BE49-F238E27FC236}">
                <a16:creationId xmlns:a16="http://schemas.microsoft.com/office/drawing/2014/main" id="{8E66D5B5-9FE9-4A9D-97AB-71C2A7A66A68}"/>
              </a:ext>
            </a:extLst>
          </p:cNvPr>
          <p:cNvPicPr>
            <a:picLocks noGrp="1" noChangeAspect="1"/>
          </p:cNvPicPr>
          <p:nvPr>
            <p:ph sz="half" idx="2"/>
          </p:nvPr>
        </p:nvPicPr>
        <p:blipFill>
          <a:blip r:embed="rId2"/>
          <a:stretch>
            <a:fillRect/>
          </a:stretch>
        </p:blipFill>
        <p:spPr>
          <a:xfrm>
            <a:off x="665163" y="4626556"/>
            <a:ext cx="3184116" cy="1147763"/>
          </a:xfrm>
          <a:prstGeom prst="rect">
            <a:avLst/>
          </a:prstGeom>
        </p:spPr>
      </p:pic>
      <p:sp>
        <p:nvSpPr>
          <p:cNvPr id="5" name="文本占位符 4"/>
          <p:cNvSpPr>
            <a:spLocks noGrp="1"/>
          </p:cNvSpPr>
          <p:nvPr>
            <p:ph type="body" sz="quarter" idx="3"/>
          </p:nvPr>
        </p:nvSpPr>
        <p:spPr/>
        <p:txBody>
          <a:bodyPr/>
          <a:lstStyle/>
          <a:p>
            <a:endParaRPr lang="en-US"/>
          </a:p>
        </p:txBody>
      </p:sp>
      <p:sp>
        <p:nvSpPr>
          <p:cNvPr id="6" name="内容占位符 5"/>
          <p:cNvSpPr>
            <a:spLocks noGrp="1"/>
          </p:cNvSpPr>
          <p:nvPr>
            <p:ph sz="quarter" idx="4"/>
          </p:nvPr>
        </p:nvSpPr>
        <p:spPr>
          <a:xfrm>
            <a:off x="6172200" y="4552947"/>
            <a:ext cx="5183188" cy="1636715"/>
          </a:xfrm>
        </p:spPr>
        <p:txBody>
          <a:bodyPr>
            <a:normAutofit fontScale="85000" lnSpcReduction="20000"/>
          </a:bodyPr>
          <a:lstStyle/>
          <a:p>
            <a:r>
              <a:rPr lang="en-US" dirty="0"/>
              <a:t>On inspecting the individual deviance residuals, observations 371,483,567 and 783 may be considered as potential outliers. On inspecting these observations, it turns out that these patients died at 13,1,7, and 2 month2 respectively. Hence, they can be considered as outliers because they were expected to have relatively long survival times but they were in fact,  have very short lived patients</a:t>
            </a:r>
          </a:p>
          <a:p>
            <a:endParaRPr lang="en-US" dirty="0"/>
          </a:p>
        </p:txBody>
      </p:sp>
      <p:pic>
        <p:nvPicPr>
          <p:cNvPr id="9" name="图片 8">
            <a:extLst>
              <a:ext uri="{FF2B5EF4-FFF2-40B4-BE49-F238E27FC236}">
                <a16:creationId xmlns:a16="http://schemas.microsoft.com/office/drawing/2014/main" id="{A88C8E0F-BCBB-4323-9B94-AE38BD6CFD54}"/>
              </a:ext>
            </a:extLst>
          </p:cNvPr>
          <p:cNvPicPr>
            <a:picLocks noChangeAspect="1"/>
          </p:cNvPicPr>
          <p:nvPr/>
        </p:nvPicPr>
        <p:blipFill>
          <a:blip r:embed="rId3"/>
          <a:stretch>
            <a:fillRect/>
          </a:stretch>
        </p:blipFill>
        <p:spPr>
          <a:xfrm>
            <a:off x="6652117" y="651081"/>
            <a:ext cx="4206383" cy="3342857"/>
          </a:xfrm>
          <a:prstGeom prst="rect">
            <a:avLst/>
          </a:prstGeom>
        </p:spPr>
      </p:pic>
      <p:pic>
        <p:nvPicPr>
          <p:cNvPr id="12" name="图片 11">
            <a:extLst>
              <a:ext uri="{FF2B5EF4-FFF2-40B4-BE49-F238E27FC236}">
                <a16:creationId xmlns:a16="http://schemas.microsoft.com/office/drawing/2014/main" id="{DEC5EBB0-3D2A-49C7-8E83-27E7D284EBA4}"/>
              </a:ext>
            </a:extLst>
          </p:cNvPr>
          <p:cNvPicPr>
            <a:picLocks noChangeAspect="1"/>
          </p:cNvPicPr>
          <p:nvPr/>
        </p:nvPicPr>
        <p:blipFill>
          <a:blip r:embed="rId4"/>
          <a:stretch>
            <a:fillRect/>
          </a:stretch>
        </p:blipFill>
        <p:spPr>
          <a:xfrm>
            <a:off x="365918" y="2587122"/>
            <a:ext cx="6105525" cy="1143000"/>
          </a:xfrm>
          <a:prstGeom prst="rect">
            <a:avLst/>
          </a:prstGeom>
        </p:spPr>
      </p:pic>
    </p:spTree>
    <p:extLst>
      <p:ext uri="{BB962C8B-B14F-4D97-AF65-F5344CB8AC3E}">
        <p14:creationId xmlns:p14="http://schemas.microsoft.com/office/powerpoint/2010/main" val="1016983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979660"/>
          </a:xfrm>
        </p:spPr>
        <p:txBody>
          <a:bodyPr>
            <a:normAutofit/>
          </a:bodyPr>
          <a:lstStyle/>
          <a:p>
            <a:r>
              <a:rPr lang="en-US" sz="4000" dirty="0">
                <a:latin typeface="Times New Roman" panose="02020603050405020304" pitchFamily="18" charset="0"/>
                <a:cs typeface="Times New Roman" panose="02020603050405020304" pitchFamily="18" charset="0"/>
              </a:rPr>
              <a:t>Identify eﬀect of each observation on </a:t>
            </a:r>
            <a:r>
              <a:rPr lang="en-US" sz="4000" dirty="0" err="1">
                <a:latin typeface="Times New Roman" panose="02020603050405020304" pitchFamily="18" charset="0"/>
                <a:cs typeface="Times New Roman" panose="02020603050405020304" pitchFamily="18" charset="0"/>
              </a:rPr>
              <a:t>tx</a:t>
            </a:r>
            <a:r>
              <a:rPr lang="en-US" sz="4000" dirty="0">
                <a:latin typeface="Times New Roman" panose="02020603050405020304" pitchFamily="18" charset="0"/>
                <a:cs typeface="Times New Roman" panose="02020603050405020304" pitchFamily="18" charset="0"/>
              </a:rPr>
              <a:t> estimate</a:t>
            </a:r>
          </a:p>
        </p:txBody>
      </p:sp>
      <p:sp>
        <p:nvSpPr>
          <p:cNvPr id="3" name="文本占位符 2"/>
          <p:cNvSpPr>
            <a:spLocks noGrp="1"/>
          </p:cNvSpPr>
          <p:nvPr>
            <p:ph type="body" idx="1"/>
          </p:nvPr>
        </p:nvSpPr>
        <p:spPr/>
        <p:txBody>
          <a:bodyPr/>
          <a:lstStyle/>
          <a:p>
            <a:endParaRPr lang="en-US" dirty="0"/>
          </a:p>
        </p:txBody>
      </p:sp>
      <p:sp>
        <p:nvSpPr>
          <p:cNvPr id="6" name="内容占位符 5"/>
          <p:cNvSpPr>
            <a:spLocks noGrp="1"/>
          </p:cNvSpPr>
          <p:nvPr>
            <p:ph sz="half" idx="2"/>
          </p:nvPr>
        </p:nvSpPr>
        <p:spPr>
          <a:xfrm>
            <a:off x="6508070" y="4821681"/>
            <a:ext cx="5183188" cy="1307472"/>
          </a:xfrm>
        </p:spPr>
        <p:txBody>
          <a:bodyPr>
            <a:normAutofit fontScale="92500" lnSpcReduction="10000"/>
          </a:bodyPr>
          <a:lstStyle/>
          <a:p>
            <a:r>
              <a:rPr lang="en-US" dirty="0"/>
              <a:t>None of the patients change the estimate of the coeﬃcient corresponding to “</a:t>
            </a:r>
            <a:r>
              <a:rPr lang="en-US" dirty="0" err="1"/>
              <a:t>tx</a:t>
            </a:r>
            <a:r>
              <a:rPr lang="en-US" dirty="0"/>
              <a:t>” by more than 0.003, which is 6.1% (0.04/0.6464) of the absolute value of the coeﬃcient. However, we still see that patients 67 and 916 are the most inﬂuential.</a:t>
            </a:r>
          </a:p>
          <a:p>
            <a:endParaRPr lang="en-US" dirty="0"/>
          </a:p>
        </p:txBody>
      </p:sp>
      <p:sp>
        <p:nvSpPr>
          <p:cNvPr id="5" name="文本占位符 4"/>
          <p:cNvSpPr>
            <a:spLocks noGrp="1"/>
          </p:cNvSpPr>
          <p:nvPr>
            <p:ph type="body" sz="quarter" idx="3"/>
          </p:nvPr>
        </p:nvSpPr>
        <p:spPr/>
        <p:txBody>
          <a:bodyPr/>
          <a:lstStyle/>
          <a:p>
            <a:endParaRPr lang="en-US"/>
          </a:p>
        </p:txBody>
      </p:sp>
      <p:pic>
        <p:nvPicPr>
          <p:cNvPr id="11" name="图片 10">
            <a:extLst>
              <a:ext uri="{FF2B5EF4-FFF2-40B4-BE49-F238E27FC236}">
                <a16:creationId xmlns:a16="http://schemas.microsoft.com/office/drawing/2014/main" id="{44F201FC-3576-4609-8CB9-D2442C4DC6BB}"/>
              </a:ext>
            </a:extLst>
          </p:cNvPr>
          <p:cNvPicPr>
            <a:picLocks noChangeAspect="1"/>
          </p:cNvPicPr>
          <p:nvPr/>
        </p:nvPicPr>
        <p:blipFill>
          <a:blip r:embed="rId2"/>
          <a:stretch>
            <a:fillRect/>
          </a:stretch>
        </p:blipFill>
        <p:spPr>
          <a:xfrm>
            <a:off x="19050" y="1344786"/>
            <a:ext cx="6153150" cy="2162175"/>
          </a:xfrm>
          <a:prstGeom prst="rect">
            <a:avLst/>
          </a:prstGeom>
        </p:spPr>
      </p:pic>
      <p:pic>
        <p:nvPicPr>
          <p:cNvPr id="12" name="图片 11">
            <a:extLst>
              <a:ext uri="{FF2B5EF4-FFF2-40B4-BE49-F238E27FC236}">
                <a16:creationId xmlns:a16="http://schemas.microsoft.com/office/drawing/2014/main" id="{A637A5D8-0B7B-4D45-BA80-44D8A0C3E6BB}"/>
              </a:ext>
            </a:extLst>
          </p:cNvPr>
          <p:cNvPicPr>
            <a:picLocks noChangeAspect="1"/>
          </p:cNvPicPr>
          <p:nvPr/>
        </p:nvPicPr>
        <p:blipFill>
          <a:blip r:embed="rId3"/>
          <a:stretch>
            <a:fillRect/>
          </a:stretch>
        </p:blipFill>
        <p:spPr>
          <a:xfrm>
            <a:off x="7725683" y="1328722"/>
            <a:ext cx="3019048" cy="3342857"/>
          </a:xfrm>
          <a:prstGeom prst="rect">
            <a:avLst/>
          </a:prstGeom>
        </p:spPr>
      </p:pic>
      <p:pic>
        <p:nvPicPr>
          <p:cNvPr id="13" name="图片 12">
            <a:extLst>
              <a:ext uri="{FF2B5EF4-FFF2-40B4-BE49-F238E27FC236}">
                <a16:creationId xmlns:a16="http://schemas.microsoft.com/office/drawing/2014/main" id="{34720E49-CD7F-46A0-BFB1-61E97AE4FF3F}"/>
              </a:ext>
            </a:extLst>
          </p:cNvPr>
          <p:cNvPicPr>
            <a:picLocks noChangeAspect="1"/>
          </p:cNvPicPr>
          <p:nvPr/>
        </p:nvPicPr>
        <p:blipFill>
          <a:blip r:embed="rId4"/>
          <a:stretch>
            <a:fillRect/>
          </a:stretch>
        </p:blipFill>
        <p:spPr>
          <a:xfrm>
            <a:off x="84931" y="4331759"/>
            <a:ext cx="6667500" cy="866775"/>
          </a:xfrm>
          <a:prstGeom prst="rect">
            <a:avLst/>
          </a:prstGeom>
        </p:spPr>
      </p:pic>
    </p:spTree>
    <p:extLst>
      <p:ext uri="{BB962C8B-B14F-4D97-AF65-F5344CB8AC3E}">
        <p14:creationId xmlns:p14="http://schemas.microsoft.com/office/powerpoint/2010/main" val="39161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A576A-056E-4A28-BF15-E1AE06E10BBF}"/>
              </a:ext>
            </a:extLst>
          </p:cNvPr>
          <p:cNvSpPr>
            <a:spLocks noGrp="1"/>
          </p:cNvSpPr>
          <p:nvPr>
            <p:ph type="title"/>
          </p:nvPr>
        </p:nvSpPr>
        <p:spPr>
          <a:xfrm>
            <a:off x="839788" y="266700"/>
            <a:ext cx="10691812" cy="1177927"/>
          </a:xfrm>
        </p:spPr>
        <p:txBody>
          <a:bodyPr>
            <a:normAutofit fontScale="90000"/>
          </a:bodyPr>
          <a:lstStyle/>
          <a:p>
            <a:br>
              <a:rPr lang="en-US" dirty="0"/>
            </a:br>
            <a:br>
              <a:rPr lang="en-US" dirty="0"/>
            </a:br>
            <a:br>
              <a:rPr lang="en-US" dirty="0"/>
            </a:br>
            <a:r>
              <a:rPr lang="en-US" sz="4400" dirty="0">
                <a:latin typeface="Times New Roman" panose="02020603050405020304" pitchFamily="18" charset="0"/>
                <a:cs typeface="Times New Roman" panose="02020603050405020304" pitchFamily="18" charset="0"/>
              </a:rPr>
              <a:t>Identify the eﬀect of each observation on cd4 estimate</a:t>
            </a:r>
          </a:p>
        </p:txBody>
      </p:sp>
      <p:sp>
        <p:nvSpPr>
          <p:cNvPr id="9" name="内容占位符 8">
            <a:extLst>
              <a:ext uri="{FF2B5EF4-FFF2-40B4-BE49-F238E27FC236}">
                <a16:creationId xmlns:a16="http://schemas.microsoft.com/office/drawing/2014/main" id="{73B6502D-AA96-4D21-97D6-AA35BBD9308B}"/>
              </a:ext>
            </a:extLst>
          </p:cNvPr>
          <p:cNvSpPr>
            <a:spLocks noGrp="1"/>
          </p:cNvSpPr>
          <p:nvPr>
            <p:ph sz="half" idx="2"/>
          </p:nvPr>
        </p:nvSpPr>
        <p:spPr>
          <a:xfrm>
            <a:off x="6172200" y="4932363"/>
            <a:ext cx="5183188" cy="1257300"/>
          </a:xfrm>
        </p:spPr>
        <p:txBody>
          <a:bodyPr>
            <a:normAutofit fontScale="85000" lnSpcReduction="20000"/>
          </a:bodyPr>
          <a:lstStyle/>
          <a:p>
            <a:r>
              <a:rPr lang="en-US" dirty="0"/>
              <a:t>None of the patients change the estimate of the coeﬃcient corresponding to “cd4” by more than 0.002, which is 12.05%(0.002/0.01659) of the absolute value of the coeﬃcient. However, we still see that patients 962 has the most inﬂuential on the estimate of the coeﬃcient corresponding to “cd4”.</a:t>
            </a:r>
          </a:p>
          <a:p>
            <a:endParaRPr lang="en-US" dirty="0"/>
          </a:p>
        </p:txBody>
      </p:sp>
      <p:pic>
        <p:nvPicPr>
          <p:cNvPr id="13" name="图片 12">
            <a:extLst>
              <a:ext uri="{FF2B5EF4-FFF2-40B4-BE49-F238E27FC236}">
                <a16:creationId xmlns:a16="http://schemas.microsoft.com/office/drawing/2014/main" id="{BEF7ECFA-31D4-4D1B-9168-A5B21121A215}"/>
              </a:ext>
            </a:extLst>
          </p:cNvPr>
          <p:cNvPicPr>
            <a:picLocks noChangeAspect="1"/>
          </p:cNvPicPr>
          <p:nvPr/>
        </p:nvPicPr>
        <p:blipFill>
          <a:blip r:embed="rId2"/>
          <a:stretch>
            <a:fillRect/>
          </a:stretch>
        </p:blipFill>
        <p:spPr>
          <a:xfrm>
            <a:off x="100013" y="4766466"/>
            <a:ext cx="6161088" cy="990600"/>
          </a:xfrm>
          <a:prstGeom prst="rect">
            <a:avLst/>
          </a:prstGeom>
        </p:spPr>
      </p:pic>
      <p:pic>
        <p:nvPicPr>
          <p:cNvPr id="14" name="图片 13">
            <a:extLst>
              <a:ext uri="{FF2B5EF4-FFF2-40B4-BE49-F238E27FC236}">
                <a16:creationId xmlns:a16="http://schemas.microsoft.com/office/drawing/2014/main" id="{806909DF-4B90-47A9-AC1D-55BD734384A0}"/>
              </a:ext>
            </a:extLst>
          </p:cNvPr>
          <p:cNvPicPr>
            <a:picLocks noChangeAspect="1"/>
          </p:cNvPicPr>
          <p:nvPr/>
        </p:nvPicPr>
        <p:blipFill>
          <a:blip r:embed="rId3"/>
          <a:stretch>
            <a:fillRect/>
          </a:stretch>
        </p:blipFill>
        <p:spPr>
          <a:xfrm>
            <a:off x="7024876" y="1423609"/>
            <a:ext cx="3376424" cy="3342857"/>
          </a:xfrm>
          <a:prstGeom prst="rect">
            <a:avLst/>
          </a:prstGeom>
        </p:spPr>
      </p:pic>
      <p:pic>
        <p:nvPicPr>
          <p:cNvPr id="15" name="图片 14">
            <a:extLst>
              <a:ext uri="{FF2B5EF4-FFF2-40B4-BE49-F238E27FC236}">
                <a16:creationId xmlns:a16="http://schemas.microsoft.com/office/drawing/2014/main" id="{229E12B4-8342-495E-8824-5768F59E8C04}"/>
              </a:ext>
            </a:extLst>
          </p:cNvPr>
          <p:cNvPicPr>
            <a:picLocks noChangeAspect="1"/>
          </p:cNvPicPr>
          <p:nvPr/>
        </p:nvPicPr>
        <p:blipFill>
          <a:blip r:embed="rId4"/>
          <a:stretch>
            <a:fillRect/>
          </a:stretch>
        </p:blipFill>
        <p:spPr>
          <a:xfrm>
            <a:off x="260350" y="1941511"/>
            <a:ext cx="6153150" cy="2162175"/>
          </a:xfrm>
          <a:prstGeom prst="rect">
            <a:avLst/>
          </a:prstGeom>
        </p:spPr>
      </p:pic>
    </p:spTree>
    <p:extLst>
      <p:ext uri="{BB962C8B-B14F-4D97-AF65-F5344CB8AC3E}">
        <p14:creationId xmlns:p14="http://schemas.microsoft.com/office/powerpoint/2010/main" val="2538437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99429" y="1838179"/>
            <a:ext cx="10038471" cy="3826021"/>
          </a:xfrm>
        </p:spPr>
        <p:txBody>
          <a:bodyPr>
            <a:normAutofit fontScale="90000"/>
          </a:bodyPr>
          <a:lstStyle/>
          <a:p>
            <a:r>
              <a:rPr lang="en-US" sz="3100" b="1" dirty="0">
                <a:latin typeface="Times New Roman" panose="02020603050405020304" pitchFamily="18" charset="0"/>
                <a:cs typeface="Times New Roman" panose="02020603050405020304" pitchFamily="18" charset="0"/>
              </a:rPr>
              <a:t>Research :</a:t>
            </a:r>
            <a:br>
              <a:rPr lang="en-US" sz="20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The data comes from a double-blind, placebo-</a:t>
            </a:r>
            <a:r>
              <a:rPr lang="en-US" sz="2200" dirty="0" err="1">
                <a:latin typeface="Times New Roman" panose="02020603050405020304" pitchFamily="18" charset="0"/>
                <a:cs typeface="Times New Roman" panose="02020603050405020304" pitchFamily="18" charset="0"/>
              </a:rPr>
              <a:t>controled</a:t>
            </a:r>
            <a:r>
              <a:rPr lang="en-US" sz="2200" dirty="0">
                <a:latin typeface="Times New Roman" panose="02020603050405020304" pitchFamily="18" charset="0"/>
                <a:cs typeface="Times New Roman" panose="02020603050405020304" pitchFamily="18" charset="0"/>
              </a:rPr>
              <a:t> trial that compared drug regimen in two treatment groups (Control group (treatment regime without IDV) , Treatment includes IDV )HIV-infected patients .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Patients were eligible for the trial if they had no more than 200 CD4 cells per cubic millimeter and at least three months of prior zidovudine therapy. Randomization was stratified by CD4 cell count at the time of screening. Patients entering the study were randomly assigned to one of treatment groups. Patients were eligible for the trial if they had no more than 200 CD4 cells per cubic millimeter and at least three months of prior zidovudine therapy. Randomization was stratified by CD4 cell count at the time of screening. The primary outcome measure is time to death.</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The main objective of the study is to compare the two treatments  with respect to patient survival.  Which variables play significant effects on the patient survival. </a:t>
            </a: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hlinkClick r:id="rId2"/>
              </a:rPr>
            </a:br>
            <a:br>
              <a:rPr lang="en-US" sz="2000" dirty="0"/>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6055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865D23-1547-4959-B535-1EB130050331}"/>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Identify the eﬀect of each observation on </a:t>
            </a:r>
            <a:r>
              <a:rPr lang="en-US" sz="4000" dirty="0" err="1">
                <a:latin typeface="Times New Roman" panose="02020603050405020304" pitchFamily="18" charset="0"/>
                <a:cs typeface="Times New Roman" panose="02020603050405020304" pitchFamily="18" charset="0"/>
              </a:rPr>
              <a:t>Karnof</a:t>
            </a:r>
            <a:r>
              <a:rPr lang="en-US" sz="4000" dirty="0">
                <a:latin typeface="Times New Roman" panose="02020603050405020304" pitchFamily="18" charset="0"/>
                <a:cs typeface="Times New Roman" panose="02020603050405020304" pitchFamily="18" charset="0"/>
              </a:rPr>
              <a:t> estimate</a:t>
            </a:r>
            <a:endParaRPr lang="en-US" sz="4000" dirty="0"/>
          </a:p>
        </p:txBody>
      </p:sp>
      <p:sp>
        <p:nvSpPr>
          <p:cNvPr id="3" name="文本占位符 2">
            <a:extLst>
              <a:ext uri="{FF2B5EF4-FFF2-40B4-BE49-F238E27FC236}">
                <a16:creationId xmlns:a16="http://schemas.microsoft.com/office/drawing/2014/main" id="{B6D75B8E-4D15-4E84-8E14-7B4DF2DE0857}"/>
              </a:ext>
            </a:extLst>
          </p:cNvPr>
          <p:cNvSpPr>
            <a:spLocks noGrp="1"/>
          </p:cNvSpPr>
          <p:nvPr>
            <p:ph type="body" idx="1"/>
          </p:nvPr>
        </p:nvSpPr>
        <p:spPr/>
        <p:txBody>
          <a:bodyPr/>
          <a:lstStyle/>
          <a:p>
            <a:endParaRPr lang="en-US"/>
          </a:p>
        </p:txBody>
      </p:sp>
      <p:pic>
        <p:nvPicPr>
          <p:cNvPr id="7" name="内容占位符 6">
            <a:extLst>
              <a:ext uri="{FF2B5EF4-FFF2-40B4-BE49-F238E27FC236}">
                <a16:creationId xmlns:a16="http://schemas.microsoft.com/office/drawing/2014/main" id="{0CE60524-3E40-4493-8D50-951CD8A79467}"/>
              </a:ext>
            </a:extLst>
          </p:cNvPr>
          <p:cNvPicPr>
            <a:picLocks noGrp="1" noChangeAspect="1"/>
          </p:cNvPicPr>
          <p:nvPr>
            <p:ph sz="half" idx="2"/>
          </p:nvPr>
        </p:nvPicPr>
        <p:blipFill>
          <a:blip r:embed="rId2"/>
          <a:stretch>
            <a:fillRect/>
          </a:stretch>
        </p:blipFill>
        <p:spPr>
          <a:xfrm>
            <a:off x="321468" y="4593380"/>
            <a:ext cx="5157787" cy="993370"/>
          </a:xfrm>
          <a:prstGeom prst="rect">
            <a:avLst/>
          </a:prstGeom>
        </p:spPr>
      </p:pic>
      <p:sp>
        <p:nvSpPr>
          <p:cNvPr id="6" name="内容占位符 5">
            <a:extLst>
              <a:ext uri="{FF2B5EF4-FFF2-40B4-BE49-F238E27FC236}">
                <a16:creationId xmlns:a16="http://schemas.microsoft.com/office/drawing/2014/main" id="{DE92FC7E-D160-4EA0-B71B-90B7A12F5B89}"/>
              </a:ext>
            </a:extLst>
          </p:cNvPr>
          <p:cNvSpPr>
            <a:spLocks noGrp="1"/>
          </p:cNvSpPr>
          <p:nvPr>
            <p:ph sz="quarter" idx="4"/>
          </p:nvPr>
        </p:nvSpPr>
        <p:spPr>
          <a:xfrm>
            <a:off x="6172200" y="4593380"/>
            <a:ext cx="5473700" cy="1528020"/>
          </a:xfrm>
        </p:spPr>
        <p:txBody>
          <a:bodyPr>
            <a:noAutofit/>
          </a:bodyPr>
          <a:lstStyle/>
          <a:p>
            <a:r>
              <a:rPr lang="en-US" sz="1800" dirty="0">
                <a:latin typeface="Times New Roman" panose="02020603050405020304" pitchFamily="18" charset="0"/>
                <a:cs typeface="Times New Roman" panose="02020603050405020304" pitchFamily="18" charset="0"/>
              </a:rPr>
              <a:t>From the plot, it is clear that none of the patients change the estimate of the coeﬃcient corresponding to “</a:t>
            </a:r>
            <a:r>
              <a:rPr lang="en-US" sz="1800" dirty="0" err="1">
                <a:latin typeface="Times New Roman" panose="02020603050405020304" pitchFamily="18" charset="0"/>
                <a:cs typeface="Times New Roman" panose="02020603050405020304" pitchFamily="18" charset="0"/>
              </a:rPr>
              <a:t>Karnof</a:t>
            </a:r>
            <a:r>
              <a:rPr lang="en-US" sz="1800" dirty="0">
                <a:latin typeface="Times New Roman" panose="02020603050405020304" pitchFamily="18" charset="0"/>
                <a:cs typeface="Times New Roman" panose="02020603050405020304" pitchFamily="18" charset="0"/>
              </a:rPr>
              <a:t>” by more than 0.07, which is 13.4%(0.07/0.4479) of the absolute value of the coeﬃcient. However, we still see that patients 243,337,572,633,783,1121 are the most inﬂuential</a:t>
            </a:r>
          </a:p>
        </p:txBody>
      </p:sp>
      <p:pic>
        <p:nvPicPr>
          <p:cNvPr id="8" name="图片 7">
            <a:extLst>
              <a:ext uri="{FF2B5EF4-FFF2-40B4-BE49-F238E27FC236}">
                <a16:creationId xmlns:a16="http://schemas.microsoft.com/office/drawing/2014/main" id="{7778A67F-DB6F-442A-AF2E-3AE422A47EF8}"/>
              </a:ext>
            </a:extLst>
          </p:cNvPr>
          <p:cNvPicPr>
            <a:picLocks noChangeAspect="1"/>
          </p:cNvPicPr>
          <p:nvPr/>
        </p:nvPicPr>
        <p:blipFill>
          <a:blip r:embed="rId3"/>
          <a:stretch>
            <a:fillRect/>
          </a:stretch>
        </p:blipFill>
        <p:spPr>
          <a:xfrm>
            <a:off x="85725" y="2187073"/>
            <a:ext cx="6086475" cy="2152650"/>
          </a:xfrm>
          <a:prstGeom prst="rect">
            <a:avLst/>
          </a:prstGeom>
        </p:spPr>
      </p:pic>
      <p:pic>
        <p:nvPicPr>
          <p:cNvPr id="9" name="图片 8">
            <a:extLst>
              <a:ext uri="{FF2B5EF4-FFF2-40B4-BE49-F238E27FC236}">
                <a16:creationId xmlns:a16="http://schemas.microsoft.com/office/drawing/2014/main" id="{1FDD1FED-1ACE-427E-9549-AD518E9E16CC}"/>
              </a:ext>
            </a:extLst>
          </p:cNvPr>
          <p:cNvPicPr>
            <a:picLocks noChangeAspect="1"/>
          </p:cNvPicPr>
          <p:nvPr/>
        </p:nvPicPr>
        <p:blipFill>
          <a:blip r:embed="rId4"/>
          <a:stretch>
            <a:fillRect/>
          </a:stretch>
        </p:blipFill>
        <p:spPr>
          <a:xfrm>
            <a:off x="6910576" y="1225842"/>
            <a:ext cx="3605024" cy="3113881"/>
          </a:xfrm>
          <a:prstGeom prst="rect">
            <a:avLst/>
          </a:prstGeom>
        </p:spPr>
      </p:pic>
    </p:spTree>
    <p:extLst>
      <p:ext uri="{BB962C8B-B14F-4D97-AF65-F5344CB8AC3E}">
        <p14:creationId xmlns:p14="http://schemas.microsoft.com/office/powerpoint/2010/main" val="884399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内容占位符 6">
            <a:extLst>
              <a:ext uri="{FF2B5EF4-FFF2-40B4-BE49-F238E27FC236}">
                <a16:creationId xmlns:a16="http://schemas.microsoft.com/office/drawing/2014/main" id="{57F2C313-EA18-407F-8662-8DCFCF88D8CC}"/>
              </a:ext>
            </a:extLst>
          </p:cNvPr>
          <p:cNvGraphicFramePr>
            <a:graphicFrameLocks noGrp="1"/>
          </p:cNvGraphicFramePr>
          <p:nvPr>
            <p:ph sz="half" idx="2"/>
            <p:extLst>
              <p:ext uri="{D42A27DB-BD31-4B8C-83A1-F6EECF244321}">
                <p14:modId xmlns:p14="http://schemas.microsoft.com/office/powerpoint/2010/main" val="2402215912"/>
              </p:ext>
            </p:extLst>
          </p:nvPr>
        </p:nvGraphicFramePr>
        <p:xfrm>
          <a:off x="1314866" y="1533430"/>
          <a:ext cx="9696450" cy="5254286"/>
        </p:xfrm>
        <a:graphic>
          <a:graphicData uri="http://schemas.openxmlformats.org/drawingml/2006/table">
            <a:tbl>
              <a:tblPr/>
              <a:tblGrid>
                <a:gridCol w="9696450">
                  <a:extLst>
                    <a:ext uri="{9D8B030D-6E8A-4147-A177-3AD203B41FA5}">
                      <a16:colId xmlns:a16="http://schemas.microsoft.com/office/drawing/2014/main" val="686691896"/>
                    </a:ext>
                  </a:extLst>
                </a:gridCol>
              </a:tblGrid>
              <a:tr h="294177">
                <a:tc>
                  <a:txBody>
                    <a:bodyPr/>
                    <a:lstStyle/>
                    <a:p>
                      <a:pPr algn="l" fontAlgn="t"/>
                      <a:endParaRPr lang="en-US" sz="1000" dirty="0">
                        <a:effectLst/>
                        <a:latin typeface="Lucida Console" panose="020B0609040504020204" pitchFamily="49" charset="0"/>
                      </a:endParaRPr>
                    </a:p>
                  </a:txBody>
                  <a:tcPr marL="57150" marR="0" marT="0" marB="76200">
                    <a:lnL>
                      <a:noFill/>
                    </a:lnL>
                    <a:lnR>
                      <a:noFill/>
                    </a:lnR>
                    <a:lnT>
                      <a:noFill/>
                    </a:lnT>
                    <a:lnB>
                      <a:noFill/>
                    </a:lnB>
                    <a:solidFill>
                      <a:srgbClr val="FFFFFF"/>
                    </a:solidFill>
                  </a:tcPr>
                </a:tc>
                <a:extLst>
                  <a:ext uri="{0D108BD9-81ED-4DB2-BD59-A6C34878D82A}">
                    <a16:rowId xmlns:a16="http://schemas.microsoft.com/office/drawing/2014/main" val="173053186"/>
                  </a:ext>
                </a:extLst>
              </a:tr>
              <a:tr h="3985505">
                <a:tc>
                  <a:txBody>
                    <a:bodyPr/>
                    <a:lstStyle/>
                    <a:p>
                      <a:pPr algn="l" fontAlgn="t"/>
                      <a:endParaRPr lang="en-US" sz="1000" dirty="0">
                        <a:effectLst/>
                        <a:latin typeface="Times New Roman" panose="02020603050405020304" pitchFamily="18" charset="0"/>
                        <a:cs typeface="Times New Roman" panose="02020603050405020304" pitchFamily="18" charset="0"/>
                      </a:endParaRPr>
                    </a:p>
                    <a:p>
                      <a:pPr algn="l" fontAlgn="t"/>
                      <a:endParaRPr lang="en-US" sz="1000" dirty="0">
                        <a:effectLst/>
                        <a:latin typeface="Times New Roman" panose="02020603050405020304" pitchFamily="18" charset="0"/>
                        <a:cs typeface="Times New Roman" panose="02020603050405020304" pitchFamily="18" charset="0"/>
                      </a:endParaRPr>
                    </a:p>
                    <a:p>
                      <a:pPr algn="l" fontAlgn="t"/>
                      <a:endParaRPr lang="en-US" sz="1000" dirty="0">
                        <a:effectLst/>
                        <a:latin typeface="Times New Roman" panose="02020603050405020304" pitchFamily="18" charset="0"/>
                        <a:cs typeface="Times New Roman" panose="02020603050405020304" pitchFamily="18" charset="0"/>
                      </a:endParaRPr>
                    </a:p>
                    <a:p>
                      <a:r>
                        <a:rPr lang="en-US" sz="2000" kern="1200" dirty="0">
                          <a:solidFill>
                            <a:schemeClr val="tx1"/>
                          </a:solidFill>
                          <a:effectLst/>
                          <a:latin typeface="Times New Roman" panose="02020603050405020304" pitchFamily="18" charset="0"/>
                          <a:ea typeface="+mn-ea"/>
                          <a:cs typeface="Times New Roman" panose="02020603050405020304" pitchFamily="18" charset="0"/>
                        </a:rPr>
                        <a:t>If we are comparing survival times between two groups, we can use the proportion hazard assumption. Under the assumption, we have S1(t)=[S0(t)]^EXP(β), where β is the proportional hazards constant. After two times of logs on both sides, we have</a:t>
                      </a:r>
                    </a:p>
                    <a:p>
                      <a:r>
                        <a:rPr lang="en-US" sz="2000" kern="1200" dirty="0">
                          <a:solidFill>
                            <a:schemeClr val="tx1"/>
                          </a:solidFill>
                          <a:effectLst/>
                          <a:latin typeface="Times New Roman" panose="02020603050405020304" pitchFamily="18" charset="0"/>
                          <a:ea typeface="+mn-ea"/>
                          <a:cs typeface="Times New Roman" panose="02020603050405020304" pitchFamily="18" charset="0"/>
                        </a:rPr>
                        <a:t> log{-log[S1(t)]}=β+log{-log[S0(t)]. A plot of g[S1(t) and g[S0(t)] versus t or log(t) will yield two parallel curves separated by β is if the proportional hazard assumption is correct. </a:t>
                      </a:r>
                    </a:p>
                    <a:p>
                      <a:endParaRPr lang="en-US" sz="2000" kern="1200" dirty="0">
                        <a:solidFill>
                          <a:schemeClr val="tx1"/>
                        </a:solidFill>
                        <a:effectLst/>
                        <a:latin typeface="Times New Roman" panose="02020603050405020304" pitchFamily="18" charset="0"/>
                        <a:ea typeface="+mn-ea"/>
                        <a:cs typeface="Times New Roman" panose="02020603050405020304" pitchFamily="18" charset="0"/>
                      </a:endParaRPr>
                    </a:p>
                    <a:p>
                      <a:endParaRPr lang="en-US" sz="2000" kern="1200" dirty="0">
                        <a:solidFill>
                          <a:schemeClr val="tx1"/>
                        </a:solidFill>
                        <a:effectLst/>
                        <a:latin typeface="Times New Roman" panose="02020603050405020304" pitchFamily="18" charset="0"/>
                        <a:ea typeface="+mn-ea"/>
                        <a:cs typeface="Times New Roman" panose="02020603050405020304" pitchFamily="18" charset="0"/>
                      </a:endParaRPr>
                    </a:p>
                    <a:p>
                      <a:endParaRPr lang="en-US" sz="20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sz="2000" kern="1200" dirty="0">
                          <a:solidFill>
                            <a:schemeClr val="tx1"/>
                          </a:solidFill>
                          <a:effectLst/>
                          <a:latin typeface="Times New Roman" panose="02020603050405020304" pitchFamily="18" charset="0"/>
                          <a:ea typeface="+mn-ea"/>
                          <a:cs typeface="Times New Roman" panose="02020603050405020304" pitchFamily="18" charset="0"/>
                        </a:rPr>
                        <a:t>Step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1. estimates of survival probabilities of patients belonging to separately</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2. plot log cumulative hazard curves against their respective log of times </a:t>
                      </a:r>
                    </a:p>
                    <a:p>
                      <a:endParaRPr lang="en-US" sz="1800" kern="1200" dirty="0">
                        <a:solidFill>
                          <a:schemeClr val="tx1"/>
                        </a:solidFill>
                        <a:effectLst/>
                        <a:latin typeface="+mn-lt"/>
                        <a:ea typeface="+mn-ea"/>
                        <a:cs typeface="+mn-cs"/>
                      </a:endParaRPr>
                    </a:p>
                    <a:p>
                      <a:pPr algn="l" fontAlgn="t"/>
                      <a:endParaRPr lang="en-US" sz="1000" dirty="0">
                        <a:effectLst/>
                        <a:latin typeface="Lucida Console" panose="020B0609040504020204" pitchFamily="49" charset="0"/>
                      </a:endParaRPr>
                    </a:p>
                  </a:txBody>
                  <a:tcPr marL="57150" marR="0" marT="0" marB="76200">
                    <a:lnL>
                      <a:noFill/>
                    </a:lnL>
                    <a:lnR>
                      <a:noFill/>
                    </a:lnR>
                    <a:lnT>
                      <a:noFill/>
                    </a:lnT>
                    <a:lnB>
                      <a:noFill/>
                    </a:lnB>
                    <a:solidFill>
                      <a:srgbClr val="FFFFFF"/>
                    </a:solidFill>
                  </a:tcPr>
                </a:tc>
                <a:extLst>
                  <a:ext uri="{0D108BD9-81ED-4DB2-BD59-A6C34878D82A}">
                    <a16:rowId xmlns:a16="http://schemas.microsoft.com/office/drawing/2014/main" val="1819997073"/>
                  </a:ext>
                </a:extLst>
              </a:tr>
              <a:tr h="451071">
                <a:tc>
                  <a:txBody>
                    <a:bodyPr/>
                    <a:lstStyle/>
                    <a:p>
                      <a:endParaRPr lang="en-US" dirty="0"/>
                    </a:p>
                  </a:txBody>
                  <a:tcPr marL="57150" marR="0" marT="0" marB="76200">
                    <a:lnL>
                      <a:noFill/>
                    </a:lnL>
                    <a:lnR>
                      <a:noFill/>
                    </a:lnR>
                    <a:lnT>
                      <a:noFill/>
                    </a:lnT>
                    <a:lnB>
                      <a:noFill/>
                    </a:lnB>
                    <a:solidFill>
                      <a:srgbClr val="FFFFFF"/>
                    </a:solidFill>
                  </a:tcPr>
                </a:tc>
                <a:extLst>
                  <a:ext uri="{0D108BD9-81ED-4DB2-BD59-A6C34878D82A}">
                    <a16:rowId xmlns:a16="http://schemas.microsoft.com/office/drawing/2014/main" val="2803861952"/>
                  </a:ext>
                </a:extLst>
              </a:tr>
              <a:tr h="196118">
                <a:tc>
                  <a:txBody>
                    <a:bodyPr/>
                    <a:lstStyle/>
                    <a:p>
                      <a:pPr algn="l" fontAlgn="t"/>
                      <a:endParaRPr lang="en-US" sz="1000" dirty="0">
                        <a:effectLst/>
                        <a:latin typeface="Lucida Console" panose="020B0609040504020204" pitchFamily="49" charset="0"/>
                      </a:endParaRP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3246035133"/>
                  </a:ext>
                </a:extLst>
              </a:tr>
            </a:tbl>
          </a:graphicData>
        </a:graphic>
      </p:graphicFrame>
      <p:sp>
        <p:nvSpPr>
          <p:cNvPr id="3" name="文本框 2">
            <a:extLst>
              <a:ext uri="{FF2B5EF4-FFF2-40B4-BE49-F238E27FC236}">
                <a16:creationId xmlns:a16="http://schemas.microsoft.com/office/drawing/2014/main" id="{BBD766C6-2243-463E-830C-9E5720ED5BD4}"/>
              </a:ext>
            </a:extLst>
          </p:cNvPr>
          <p:cNvSpPr txBox="1"/>
          <p:nvPr/>
        </p:nvSpPr>
        <p:spPr>
          <a:xfrm>
            <a:off x="889000" y="647700"/>
            <a:ext cx="10579100" cy="132343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Check proportional hazards assumption on variables</a:t>
            </a:r>
            <a:endParaRPr lang="en-US" sz="4000" dirty="0"/>
          </a:p>
        </p:txBody>
      </p:sp>
    </p:spTree>
    <p:extLst>
      <p:ext uri="{BB962C8B-B14F-4D97-AF65-F5344CB8AC3E}">
        <p14:creationId xmlns:p14="http://schemas.microsoft.com/office/powerpoint/2010/main" val="2634921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50E76A-21F2-4AFD-A27E-198C75843A32}"/>
              </a:ext>
            </a:extLst>
          </p:cNvPr>
          <p:cNvSpPr>
            <a:spLocks noGrp="1"/>
          </p:cNvSpPr>
          <p:nvPr>
            <p:ph type="title"/>
          </p:nvPr>
        </p:nvSpPr>
        <p:spPr>
          <a:xfrm>
            <a:off x="803276" y="409197"/>
            <a:ext cx="9623424" cy="1325563"/>
          </a:xfrm>
        </p:spPr>
        <p:txBody>
          <a:bodyPr>
            <a:normAutofit/>
          </a:bodyPr>
          <a:lstStyle/>
          <a:p>
            <a:pPr defTabSz="457200"/>
            <a:r>
              <a:rPr lang="en-US" sz="4000" dirty="0">
                <a:solidFill>
                  <a:schemeClr val="tx1"/>
                </a:solidFill>
                <a:latin typeface="Times New Roman" panose="02020603050405020304" pitchFamily="18" charset="0"/>
                <a:ea typeface="+mn-ea"/>
                <a:cs typeface="Times New Roman" panose="02020603050405020304" pitchFamily="18" charset="0"/>
              </a:rPr>
              <a:t>Check proportional hazards assumption on </a:t>
            </a:r>
            <a:r>
              <a:rPr lang="en-US" sz="4000" dirty="0" err="1">
                <a:solidFill>
                  <a:schemeClr val="tx1"/>
                </a:solidFill>
                <a:latin typeface="Times New Roman" panose="02020603050405020304" pitchFamily="18" charset="0"/>
                <a:ea typeface="+mn-ea"/>
                <a:cs typeface="Times New Roman" panose="02020603050405020304" pitchFamily="18" charset="0"/>
              </a:rPr>
              <a:t>tx</a:t>
            </a:r>
            <a:endParaRPr lang="en-US" sz="4000" dirty="0">
              <a:solidFill>
                <a:schemeClr val="tx1"/>
              </a:solidFill>
              <a:latin typeface="Times New Roman" panose="02020603050405020304" pitchFamily="18" charset="0"/>
              <a:ea typeface="+mn-ea"/>
              <a:cs typeface="Times New Roman" panose="02020603050405020304" pitchFamily="18" charset="0"/>
            </a:endParaRPr>
          </a:p>
        </p:txBody>
      </p:sp>
      <p:sp>
        <p:nvSpPr>
          <p:cNvPr id="3" name="文本占位符 2">
            <a:extLst>
              <a:ext uri="{FF2B5EF4-FFF2-40B4-BE49-F238E27FC236}">
                <a16:creationId xmlns:a16="http://schemas.microsoft.com/office/drawing/2014/main" id="{0E046DA8-8C3B-4476-8FC9-BFF136791624}"/>
              </a:ext>
            </a:extLst>
          </p:cNvPr>
          <p:cNvSpPr>
            <a:spLocks noGrp="1"/>
          </p:cNvSpPr>
          <p:nvPr>
            <p:ph type="body" idx="1"/>
          </p:nvPr>
        </p:nvSpPr>
        <p:spPr/>
        <p:txBody>
          <a:bodyPr/>
          <a:lstStyle/>
          <a:p>
            <a:endParaRPr lang="en-US" dirty="0"/>
          </a:p>
        </p:txBody>
      </p:sp>
      <p:sp>
        <p:nvSpPr>
          <p:cNvPr id="4" name="内容占位符 3">
            <a:extLst>
              <a:ext uri="{FF2B5EF4-FFF2-40B4-BE49-F238E27FC236}">
                <a16:creationId xmlns:a16="http://schemas.microsoft.com/office/drawing/2014/main" id="{BDA450A9-A9C9-415E-8B39-73F91DBD92E8}"/>
              </a:ext>
            </a:extLst>
          </p:cNvPr>
          <p:cNvSpPr>
            <a:spLocks noGrp="1"/>
          </p:cNvSpPr>
          <p:nvPr>
            <p:ph sz="half" idx="2"/>
          </p:nvPr>
        </p:nvSpPr>
        <p:spPr/>
        <p:txBody>
          <a:bodyPr/>
          <a:lstStyle/>
          <a:p>
            <a:endParaRPr lang="en-US" dirty="0"/>
          </a:p>
        </p:txBody>
      </p:sp>
      <p:sp>
        <p:nvSpPr>
          <p:cNvPr id="5" name="文本占位符 4">
            <a:extLst>
              <a:ext uri="{FF2B5EF4-FFF2-40B4-BE49-F238E27FC236}">
                <a16:creationId xmlns:a16="http://schemas.microsoft.com/office/drawing/2014/main" id="{F6E4B75F-58AA-4261-9B22-5823EF06ED91}"/>
              </a:ext>
            </a:extLst>
          </p:cNvPr>
          <p:cNvSpPr>
            <a:spLocks noGrp="1"/>
          </p:cNvSpPr>
          <p:nvPr>
            <p:ph type="body" sz="quarter" idx="3"/>
          </p:nvPr>
        </p:nvSpPr>
        <p:spPr/>
        <p:txBody>
          <a:bodyPr/>
          <a:lstStyle/>
          <a:p>
            <a:endParaRPr lang="en-US"/>
          </a:p>
        </p:txBody>
      </p:sp>
      <p:pic>
        <p:nvPicPr>
          <p:cNvPr id="8" name="内容占位符 7">
            <a:extLst>
              <a:ext uri="{FF2B5EF4-FFF2-40B4-BE49-F238E27FC236}">
                <a16:creationId xmlns:a16="http://schemas.microsoft.com/office/drawing/2014/main" id="{B8B4B3DE-902E-44BC-B8D9-1D0BCC056860}"/>
              </a:ext>
            </a:extLst>
          </p:cNvPr>
          <p:cNvPicPr>
            <a:picLocks noGrp="1" noChangeAspect="1"/>
          </p:cNvPicPr>
          <p:nvPr>
            <p:ph sz="quarter" idx="4"/>
          </p:nvPr>
        </p:nvPicPr>
        <p:blipFill>
          <a:blip r:embed="rId2"/>
          <a:stretch>
            <a:fillRect/>
          </a:stretch>
        </p:blipFill>
        <p:spPr>
          <a:xfrm>
            <a:off x="7789702" y="1826211"/>
            <a:ext cx="3819064" cy="2774742"/>
          </a:xfrm>
          <a:prstGeom prst="rect">
            <a:avLst/>
          </a:prstGeom>
        </p:spPr>
      </p:pic>
      <p:pic>
        <p:nvPicPr>
          <p:cNvPr id="7" name="图片 6">
            <a:extLst>
              <a:ext uri="{FF2B5EF4-FFF2-40B4-BE49-F238E27FC236}">
                <a16:creationId xmlns:a16="http://schemas.microsoft.com/office/drawing/2014/main" id="{4D29C529-0811-4B0A-B425-26917856B83D}"/>
              </a:ext>
            </a:extLst>
          </p:cNvPr>
          <p:cNvPicPr>
            <a:picLocks noChangeAspect="1"/>
          </p:cNvPicPr>
          <p:nvPr/>
        </p:nvPicPr>
        <p:blipFill>
          <a:blip r:embed="rId3"/>
          <a:stretch>
            <a:fillRect/>
          </a:stretch>
        </p:blipFill>
        <p:spPr>
          <a:xfrm>
            <a:off x="586410" y="1835736"/>
            <a:ext cx="6949914" cy="4353927"/>
          </a:xfrm>
          <a:prstGeom prst="rect">
            <a:avLst/>
          </a:prstGeom>
        </p:spPr>
      </p:pic>
      <p:sp>
        <p:nvSpPr>
          <p:cNvPr id="9" name="文本框 8">
            <a:extLst>
              <a:ext uri="{FF2B5EF4-FFF2-40B4-BE49-F238E27FC236}">
                <a16:creationId xmlns:a16="http://schemas.microsoft.com/office/drawing/2014/main" id="{C04EBF5A-5EF6-49D7-806C-70D5D50BBE74}"/>
              </a:ext>
            </a:extLst>
          </p:cNvPr>
          <p:cNvSpPr txBox="1"/>
          <p:nvPr/>
        </p:nvSpPr>
        <p:spPr>
          <a:xfrm>
            <a:off x="8636000" y="4712335"/>
            <a:ext cx="3111719" cy="923330"/>
          </a:xfrm>
          <a:prstGeom prst="rect">
            <a:avLst/>
          </a:prstGeom>
          <a:noFill/>
        </p:spPr>
        <p:txBody>
          <a:bodyPr wrap="square" rtlCol="0">
            <a:spAutoFit/>
          </a:bodyPr>
          <a:lstStyle/>
          <a:p>
            <a:r>
              <a:rPr lang="en-US" dirty="0"/>
              <a:t>the two curves are parallel ,so the proportional hazards assumption is satisﬁed here. </a:t>
            </a:r>
          </a:p>
        </p:txBody>
      </p:sp>
    </p:spTree>
    <p:extLst>
      <p:ext uri="{BB962C8B-B14F-4D97-AF65-F5344CB8AC3E}">
        <p14:creationId xmlns:p14="http://schemas.microsoft.com/office/powerpoint/2010/main" val="3592615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DA011B-FC75-4319-B7AF-8F8E3A5C647B}"/>
              </a:ext>
            </a:extLst>
          </p:cNvPr>
          <p:cNvSpPr>
            <a:spLocks noGrp="1"/>
          </p:cNvSpPr>
          <p:nvPr>
            <p:ph type="title"/>
          </p:nvPr>
        </p:nvSpPr>
        <p:spPr>
          <a:xfrm>
            <a:off x="546100" y="365125"/>
            <a:ext cx="10477500" cy="1019175"/>
          </a:xfrm>
        </p:spPr>
        <p:txBody>
          <a:bodyPr>
            <a:noAutofit/>
          </a:bodyPr>
          <a:lstStyle/>
          <a:p>
            <a:r>
              <a:rPr lang="en-US" sz="4000" dirty="0">
                <a:latin typeface="Times New Roman" panose="02020603050405020304" pitchFamily="18" charset="0"/>
                <a:cs typeface="Times New Roman" panose="02020603050405020304" pitchFamily="18" charset="0"/>
              </a:rPr>
              <a:t>Identify the eﬀect of each observation on </a:t>
            </a:r>
            <a:r>
              <a:rPr lang="en-US" sz="4000" dirty="0" err="1">
                <a:latin typeface="Times New Roman" panose="02020603050405020304" pitchFamily="18" charset="0"/>
                <a:cs typeface="Times New Roman" panose="02020603050405020304" pitchFamily="18" charset="0"/>
              </a:rPr>
              <a:t>Karnof</a:t>
            </a:r>
            <a:r>
              <a:rPr lang="en-US" sz="4000" dirty="0">
                <a:latin typeface="Times New Roman" panose="02020603050405020304" pitchFamily="18" charset="0"/>
                <a:cs typeface="Times New Roman" panose="02020603050405020304" pitchFamily="18" charset="0"/>
              </a:rPr>
              <a:t> estimate</a:t>
            </a:r>
          </a:p>
        </p:txBody>
      </p:sp>
      <p:sp>
        <p:nvSpPr>
          <p:cNvPr id="3" name="文本占位符 2">
            <a:extLst>
              <a:ext uri="{FF2B5EF4-FFF2-40B4-BE49-F238E27FC236}">
                <a16:creationId xmlns:a16="http://schemas.microsoft.com/office/drawing/2014/main" id="{B1C5B2B1-A78D-483D-968C-BE508B2E3188}"/>
              </a:ext>
            </a:extLst>
          </p:cNvPr>
          <p:cNvSpPr>
            <a:spLocks noGrp="1"/>
          </p:cNvSpPr>
          <p:nvPr>
            <p:ph type="body" idx="1"/>
          </p:nvPr>
        </p:nvSpPr>
        <p:spPr/>
        <p:txBody>
          <a:bodyPr/>
          <a:lstStyle/>
          <a:p>
            <a:endParaRPr lang="en-US"/>
          </a:p>
        </p:txBody>
      </p:sp>
      <p:sp>
        <p:nvSpPr>
          <p:cNvPr id="9" name="内容占位符 8">
            <a:extLst>
              <a:ext uri="{FF2B5EF4-FFF2-40B4-BE49-F238E27FC236}">
                <a16:creationId xmlns:a16="http://schemas.microsoft.com/office/drawing/2014/main" id="{0A519F15-0252-46BA-B19B-84AFAA13DA0B}"/>
              </a:ext>
            </a:extLst>
          </p:cNvPr>
          <p:cNvSpPr>
            <a:spLocks noGrp="1"/>
          </p:cNvSpPr>
          <p:nvPr>
            <p:ph sz="half" idx="2"/>
          </p:nvPr>
        </p:nvSpPr>
        <p:spPr>
          <a:xfrm>
            <a:off x="6810374" y="4684713"/>
            <a:ext cx="4471988" cy="941387"/>
          </a:xfrm>
        </p:spPr>
        <p:txBody>
          <a:bodyPr>
            <a:normAutofit/>
          </a:bodyPr>
          <a:lstStyle/>
          <a:p>
            <a:r>
              <a:rPr lang="en-US" dirty="0"/>
              <a:t> the curves are parallel , so the proportional hazards assumption is satisﬁed</a:t>
            </a:r>
          </a:p>
        </p:txBody>
      </p:sp>
      <p:sp>
        <p:nvSpPr>
          <p:cNvPr id="5" name="文本占位符 4">
            <a:extLst>
              <a:ext uri="{FF2B5EF4-FFF2-40B4-BE49-F238E27FC236}">
                <a16:creationId xmlns:a16="http://schemas.microsoft.com/office/drawing/2014/main" id="{658BC6C5-5CEB-4B74-BDA8-C2FE6F21A39F}"/>
              </a:ext>
            </a:extLst>
          </p:cNvPr>
          <p:cNvSpPr>
            <a:spLocks noGrp="1"/>
          </p:cNvSpPr>
          <p:nvPr>
            <p:ph type="body" sz="quarter" idx="3"/>
          </p:nvPr>
        </p:nvSpPr>
        <p:spPr/>
        <p:txBody>
          <a:bodyPr/>
          <a:lstStyle/>
          <a:p>
            <a:endParaRPr lang="en-US" dirty="0"/>
          </a:p>
        </p:txBody>
      </p:sp>
      <p:pic>
        <p:nvPicPr>
          <p:cNvPr id="15" name="图片 14">
            <a:extLst>
              <a:ext uri="{FF2B5EF4-FFF2-40B4-BE49-F238E27FC236}">
                <a16:creationId xmlns:a16="http://schemas.microsoft.com/office/drawing/2014/main" id="{4727F0E9-FBBA-42E5-87EF-2671F22DCC22}"/>
              </a:ext>
            </a:extLst>
          </p:cNvPr>
          <p:cNvPicPr>
            <a:picLocks noChangeAspect="1"/>
          </p:cNvPicPr>
          <p:nvPr/>
        </p:nvPicPr>
        <p:blipFill>
          <a:blip r:embed="rId2"/>
          <a:stretch>
            <a:fillRect/>
          </a:stretch>
        </p:blipFill>
        <p:spPr>
          <a:xfrm>
            <a:off x="6835775" y="1007737"/>
            <a:ext cx="4791076" cy="3475363"/>
          </a:xfrm>
          <a:prstGeom prst="rect">
            <a:avLst/>
          </a:prstGeom>
        </p:spPr>
      </p:pic>
      <p:pic>
        <p:nvPicPr>
          <p:cNvPr id="16" name="图片 15">
            <a:extLst>
              <a:ext uri="{FF2B5EF4-FFF2-40B4-BE49-F238E27FC236}">
                <a16:creationId xmlns:a16="http://schemas.microsoft.com/office/drawing/2014/main" id="{D7A78B09-F453-4A32-9117-67F394AAC2F7}"/>
              </a:ext>
            </a:extLst>
          </p:cNvPr>
          <p:cNvPicPr>
            <a:picLocks noChangeAspect="1"/>
          </p:cNvPicPr>
          <p:nvPr/>
        </p:nvPicPr>
        <p:blipFill>
          <a:blip r:embed="rId3"/>
          <a:stretch>
            <a:fillRect/>
          </a:stretch>
        </p:blipFill>
        <p:spPr>
          <a:xfrm>
            <a:off x="322262" y="1384300"/>
            <a:ext cx="6488111" cy="4660900"/>
          </a:xfrm>
          <a:prstGeom prst="rect">
            <a:avLst/>
          </a:prstGeom>
        </p:spPr>
      </p:pic>
    </p:spTree>
    <p:extLst>
      <p:ext uri="{BB962C8B-B14F-4D97-AF65-F5344CB8AC3E}">
        <p14:creationId xmlns:p14="http://schemas.microsoft.com/office/powerpoint/2010/main" val="3427309857"/>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6526F7-FCE7-4331-BD6F-9301D9350FFD}"/>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Check proportional hazards assumption on cd4 estimate</a:t>
            </a:r>
            <a:endParaRPr lang="en-US" sz="4000" i="1" dirty="0">
              <a:latin typeface="Times New Roman" panose="02020603050405020304" pitchFamily="18" charset="0"/>
              <a:cs typeface="Times New Roman" panose="02020603050405020304" pitchFamily="18" charset="0"/>
            </a:endParaRPr>
          </a:p>
        </p:txBody>
      </p:sp>
      <p:sp>
        <p:nvSpPr>
          <p:cNvPr id="3" name="文本占位符 2">
            <a:extLst>
              <a:ext uri="{FF2B5EF4-FFF2-40B4-BE49-F238E27FC236}">
                <a16:creationId xmlns:a16="http://schemas.microsoft.com/office/drawing/2014/main" id="{08944E64-69AF-4733-B17F-751C0FD4C454}"/>
              </a:ext>
            </a:extLst>
          </p:cNvPr>
          <p:cNvSpPr>
            <a:spLocks noGrp="1"/>
          </p:cNvSpPr>
          <p:nvPr>
            <p:ph type="body" idx="1"/>
          </p:nvPr>
        </p:nvSpPr>
        <p:spPr>
          <a:xfrm>
            <a:off x="1028701" y="1690688"/>
            <a:ext cx="5157787" cy="823912"/>
          </a:xfrm>
        </p:spPr>
        <p:txBody>
          <a:bodyPr/>
          <a:lstStyle/>
          <a:p>
            <a:endParaRPr lang="en-US" dirty="0"/>
          </a:p>
        </p:txBody>
      </p:sp>
      <p:sp>
        <p:nvSpPr>
          <p:cNvPr id="4" name="内容占位符 3">
            <a:extLst>
              <a:ext uri="{FF2B5EF4-FFF2-40B4-BE49-F238E27FC236}">
                <a16:creationId xmlns:a16="http://schemas.microsoft.com/office/drawing/2014/main" id="{CB13B40F-9763-41DC-A1A7-7CEC97A21B43}"/>
              </a:ext>
            </a:extLst>
          </p:cNvPr>
          <p:cNvSpPr>
            <a:spLocks noGrp="1"/>
          </p:cNvSpPr>
          <p:nvPr>
            <p:ph sz="half" idx="2"/>
          </p:nvPr>
        </p:nvSpPr>
        <p:spPr/>
        <p:txBody>
          <a:bodyPr/>
          <a:lstStyle/>
          <a:p>
            <a:endParaRPr lang="en-US" dirty="0"/>
          </a:p>
        </p:txBody>
      </p:sp>
      <p:sp>
        <p:nvSpPr>
          <p:cNvPr id="5" name="文本占位符 4">
            <a:extLst>
              <a:ext uri="{FF2B5EF4-FFF2-40B4-BE49-F238E27FC236}">
                <a16:creationId xmlns:a16="http://schemas.microsoft.com/office/drawing/2014/main" id="{53C1C6FB-DA29-4DC2-831B-606D00438064}"/>
              </a:ext>
            </a:extLst>
          </p:cNvPr>
          <p:cNvSpPr>
            <a:spLocks noGrp="1"/>
          </p:cNvSpPr>
          <p:nvPr>
            <p:ph type="body" sz="quarter" idx="3"/>
          </p:nvPr>
        </p:nvSpPr>
        <p:spPr/>
        <p:txBody>
          <a:bodyPr/>
          <a:lstStyle/>
          <a:p>
            <a:endParaRPr lang="en-US"/>
          </a:p>
        </p:txBody>
      </p:sp>
      <p:sp>
        <p:nvSpPr>
          <p:cNvPr id="6" name="内容占位符 5">
            <a:extLst>
              <a:ext uri="{FF2B5EF4-FFF2-40B4-BE49-F238E27FC236}">
                <a16:creationId xmlns:a16="http://schemas.microsoft.com/office/drawing/2014/main" id="{FBF774F8-5BFC-4480-AA7C-39A5BA3B584D}"/>
              </a:ext>
            </a:extLst>
          </p:cNvPr>
          <p:cNvSpPr>
            <a:spLocks noGrp="1"/>
          </p:cNvSpPr>
          <p:nvPr>
            <p:ph sz="quarter" idx="4"/>
          </p:nvPr>
        </p:nvSpPr>
        <p:spPr/>
        <p:txBody>
          <a:bodyPr/>
          <a:lstStyle/>
          <a:p>
            <a:endParaRPr lang="en-US" dirty="0"/>
          </a:p>
        </p:txBody>
      </p:sp>
      <p:pic>
        <p:nvPicPr>
          <p:cNvPr id="7" name="图片 6">
            <a:extLst>
              <a:ext uri="{FF2B5EF4-FFF2-40B4-BE49-F238E27FC236}">
                <a16:creationId xmlns:a16="http://schemas.microsoft.com/office/drawing/2014/main" id="{5A9CF0D0-41AB-4781-89FE-E2931BDD4285}"/>
              </a:ext>
            </a:extLst>
          </p:cNvPr>
          <p:cNvPicPr>
            <a:picLocks noChangeAspect="1"/>
          </p:cNvPicPr>
          <p:nvPr/>
        </p:nvPicPr>
        <p:blipFill>
          <a:blip r:embed="rId2"/>
          <a:stretch>
            <a:fillRect/>
          </a:stretch>
        </p:blipFill>
        <p:spPr>
          <a:xfrm>
            <a:off x="1097280" y="2819400"/>
            <a:ext cx="3038475" cy="1600200"/>
          </a:xfrm>
          <a:prstGeom prst="rect">
            <a:avLst/>
          </a:prstGeom>
        </p:spPr>
      </p:pic>
      <p:pic>
        <p:nvPicPr>
          <p:cNvPr id="8" name="图片 7">
            <a:extLst>
              <a:ext uri="{FF2B5EF4-FFF2-40B4-BE49-F238E27FC236}">
                <a16:creationId xmlns:a16="http://schemas.microsoft.com/office/drawing/2014/main" id="{6BA143A7-E49F-42DA-A32B-7771BA57AD8D}"/>
              </a:ext>
            </a:extLst>
          </p:cNvPr>
          <p:cNvPicPr>
            <a:picLocks noChangeAspect="1"/>
          </p:cNvPicPr>
          <p:nvPr/>
        </p:nvPicPr>
        <p:blipFill>
          <a:blip r:embed="rId3"/>
          <a:stretch>
            <a:fillRect/>
          </a:stretch>
        </p:blipFill>
        <p:spPr>
          <a:xfrm>
            <a:off x="5651501" y="2428875"/>
            <a:ext cx="5594350" cy="3448050"/>
          </a:xfrm>
          <a:prstGeom prst="rect">
            <a:avLst/>
          </a:prstGeom>
        </p:spPr>
      </p:pic>
      <p:pic>
        <p:nvPicPr>
          <p:cNvPr id="9" name="图片 8">
            <a:extLst>
              <a:ext uri="{FF2B5EF4-FFF2-40B4-BE49-F238E27FC236}">
                <a16:creationId xmlns:a16="http://schemas.microsoft.com/office/drawing/2014/main" id="{4B057957-FD78-441F-A4C3-0E8966ABE7C6}"/>
              </a:ext>
            </a:extLst>
          </p:cNvPr>
          <p:cNvPicPr>
            <a:picLocks noChangeAspect="1"/>
          </p:cNvPicPr>
          <p:nvPr/>
        </p:nvPicPr>
        <p:blipFill>
          <a:blip r:embed="rId4"/>
          <a:stretch>
            <a:fillRect/>
          </a:stretch>
        </p:blipFill>
        <p:spPr>
          <a:xfrm>
            <a:off x="1003300" y="1844279"/>
            <a:ext cx="4025900" cy="573881"/>
          </a:xfrm>
          <a:prstGeom prst="rect">
            <a:avLst/>
          </a:prstGeom>
        </p:spPr>
      </p:pic>
    </p:spTree>
    <p:extLst>
      <p:ext uri="{BB962C8B-B14F-4D97-AF65-F5344CB8AC3E}">
        <p14:creationId xmlns:p14="http://schemas.microsoft.com/office/powerpoint/2010/main" val="833178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1E4F30-A57C-4110-8273-74CEDB7179AE}"/>
              </a:ext>
            </a:extLst>
          </p:cNvPr>
          <p:cNvSpPr>
            <a:spLocks noGrp="1"/>
          </p:cNvSpPr>
          <p:nvPr>
            <p:ph type="title"/>
          </p:nvPr>
        </p:nvSpPr>
        <p:spPr/>
        <p:txBody>
          <a:bodyPr/>
          <a:lstStyle/>
          <a:p>
            <a:r>
              <a:rPr lang="en-US" dirty="0"/>
              <a:t>Graph:</a:t>
            </a:r>
          </a:p>
        </p:txBody>
      </p:sp>
      <p:sp>
        <p:nvSpPr>
          <p:cNvPr id="3" name="文本占位符 2">
            <a:extLst>
              <a:ext uri="{FF2B5EF4-FFF2-40B4-BE49-F238E27FC236}">
                <a16:creationId xmlns:a16="http://schemas.microsoft.com/office/drawing/2014/main" id="{F4AECE61-04DC-44F2-9CA1-12AA78BD565B}"/>
              </a:ext>
            </a:extLst>
          </p:cNvPr>
          <p:cNvSpPr>
            <a:spLocks noGrp="1"/>
          </p:cNvSpPr>
          <p:nvPr>
            <p:ph type="body" idx="1"/>
          </p:nvPr>
        </p:nvSpPr>
        <p:spPr/>
        <p:txBody>
          <a:bodyPr/>
          <a:lstStyle/>
          <a:p>
            <a:endParaRPr lang="en-US"/>
          </a:p>
        </p:txBody>
      </p:sp>
      <p:sp>
        <p:nvSpPr>
          <p:cNvPr id="4" name="内容占位符 3">
            <a:extLst>
              <a:ext uri="{FF2B5EF4-FFF2-40B4-BE49-F238E27FC236}">
                <a16:creationId xmlns:a16="http://schemas.microsoft.com/office/drawing/2014/main" id="{A6E345E8-F799-42C1-BC3E-E5D3F1EC08BF}"/>
              </a:ext>
            </a:extLst>
          </p:cNvPr>
          <p:cNvSpPr>
            <a:spLocks noGrp="1"/>
          </p:cNvSpPr>
          <p:nvPr>
            <p:ph sz="half" idx="2"/>
          </p:nvPr>
        </p:nvSpPr>
        <p:spPr/>
        <p:txBody>
          <a:bodyPr/>
          <a:lstStyle/>
          <a:p>
            <a:endParaRPr lang="en-US"/>
          </a:p>
        </p:txBody>
      </p:sp>
      <p:sp>
        <p:nvSpPr>
          <p:cNvPr id="5" name="文本占位符 4">
            <a:extLst>
              <a:ext uri="{FF2B5EF4-FFF2-40B4-BE49-F238E27FC236}">
                <a16:creationId xmlns:a16="http://schemas.microsoft.com/office/drawing/2014/main" id="{5A52853B-9D80-4EA8-A16A-30CE1B533C46}"/>
              </a:ext>
            </a:extLst>
          </p:cNvPr>
          <p:cNvSpPr>
            <a:spLocks noGrp="1"/>
          </p:cNvSpPr>
          <p:nvPr>
            <p:ph type="body" sz="quarter" idx="3"/>
          </p:nvPr>
        </p:nvSpPr>
        <p:spPr/>
        <p:txBody>
          <a:bodyPr/>
          <a:lstStyle/>
          <a:p>
            <a:endParaRPr lang="en-US" dirty="0"/>
          </a:p>
        </p:txBody>
      </p:sp>
      <p:sp>
        <p:nvSpPr>
          <p:cNvPr id="6" name="内容占位符 5">
            <a:extLst>
              <a:ext uri="{FF2B5EF4-FFF2-40B4-BE49-F238E27FC236}">
                <a16:creationId xmlns:a16="http://schemas.microsoft.com/office/drawing/2014/main" id="{1A276C48-50C5-425B-986B-71CC34CAA63E}"/>
              </a:ext>
            </a:extLst>
          </p:cNvPr>
          <p:cNvSpPr>
            <a:spLocks noGrp="1"/>
          </p:cNvSpPr>
          <p:nvPr>
            <p:ph sz="quarter" idx="4"/>
          </p:nvPr>
        </p:nvSpPr>
        <p:spPr>
          <a:xfrm>
            <a:off x="7231380" y="4610100"/>
            <a:ext cx="3924300" cy="1350434"/>
          </a:xfrm>
        </p:spPr>
        <p:txBody>
          <a:bodyPr/>
          <a:lstStyle/>
          <a:p>
            <a:r>
              <a:rPr lang="en-US" dirty="0"/>
              <a:t>the curves are not parallel , so the proportional hazards assumption is not satisﬁed </a:t>
            </a:r>
          </a:p>
        </p:txBody>
      </p:sp>
      <p:pic>
        <p:nvPicPr>
          <p:cNvPr id="8" name="图片 7">
            <a:extLst>
              <a:ext uri="{FF2B5EF4-FFF2-40B4-BE49-F238E27FC236}">
                <a16:creationId xmlns:a16="http://schemas.microsoft.com/office/drawing/2014/main" id="{9B6B8AFB-532F-4E11-9FE3-509388B7C483}"/>
              </a:ext>
            </a:extLst>
          </p:cNvPr>
          <p:cNvPicPr>
            <a:picLocks noChangeAspect="1"/>
          </p:cNvPicPr>
          <p:nvPr/>
        </p:nvPicPr>
        <p:blipFill>
          <a:blip r:embed="rId2"/>
          <a:stretch>
            <a:fillRect/>
          </a:stretch>
        </p:blipFill>
        <p:spPr>
          <a:xfrm>
            <a:off x="203200" y="1611808"/>
            <a:ext cx="6578600" cy="4153992"/>
          </a:xfrm>
          <a:prstGeom prst="rect">
            <a:avLst/>
          </a:prstGeom>
        </p:spPr>
      </p:pic>
    </p:spTree>
    <p:extLst>
      <p:ext uri="{BB962C8B-B14F-4D97-AF65-F5344CB8AC3E}">
        <p14:creationId xmlns:p14="http://schemas.microsoft.com/office/powerpoint/2010/main" val="3664622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262ED-C811-4299-BA5E-D74BC78E5493}"/>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Conclusion:</a:t>
            </a:r>
          </a:p>
        </p:txBody>
      </p:sp>
      <p:sp>
        <p:nvSpPr>
          <p:cNvPr id="3" name="文本占位符 2">
            <a:extLst>
              <a:ext uri="{FF2B5EF4-FFF2-40B4-BE49-F238E27FC236}">
                <a16:creationId xmlns:a16="http://schemas.microsoft.com/office/drawing/2014/main" id="{DF728571-C854-48AB-B198-43FE8CA0A5E9}"/>
              </a:ext>
            </a:extLst>
          </p:cNvPr>
          <p:cNvSpPr>
            <a:spLocks noGrp="1"/>
          </p:cNvSpPr>
          <p:nvPr>
            <p:ph type="body" idx="1"/>
          </p:nvPr>
        </p:nvSpPr>
        <p:spPr/>
        <p:txBody>
          <a:bodyPr/>
          <a:lstStyle/>
          <a:p>
            <a:endParaRPr lang="en-US" dirty="0"/>
          </a:p>
        </p:txBody>
      </p:sp>
      <p:sp>
        <p:nvSpPr>
          <p:cNvPr id="4" name="内容占位符 3">
            <a:extLst>
              <a:ext uri="{FF2B5EF4-FFF2-40B4-BE49-F238E27FC236}">
                <a16:creationId xmlns:a16="http://schemas.microsoft.com/office/drawing/2014/main" id="{C886BA90-8070-4AD2-9DDD-04440C055997}"/>
              </a:ext>
            </a:extLst>
          </p:cNvPr>
          <p:cNvSpPr>
            <a:spLocks noGrp="1"/>
          </p:cNvSpPr>
          <p:nvPr>
            <p:ph sz="half" idx="2"/>
          </p:nvPr>
        </p:nvSpPr>
        <p:spPr>
          <a:xfrm>
            <a:off x="1097280" y="2582334"/>
            <a:ext cx="10485120" cy="2002366"/>
          </a:xfrm>
        </p:spPr>
        <p:txBody>
          <a:bodyPr>
            <a:normAutofit fontScale="25000" lnSpcReduction="20000"/>
          </a:bodyPr>
          <a:lstStyle/>
          <a:p>
            <a:r>
              <a:rPr lang="en-US" sz="8000" dirty="0">
                <a:latin typeface="Times New Roman" panose="02020603050405020304" pitchFamily="18" charset="0"/>
                <a:cs typeface="Times New Roman" panose="02020603050405020304" pitchFamily="18" charset="0"/>
              </a:rPr>
              <a:t>1. </a:t>
            </a:r>
            <a:r>
              <a:rPr lang="en-US" sz="8000" dirty="0" err="1">
                <a:latin typeface="Times New Roman" panose="02020603050405020304" pitchFamily="18" charset="0"/>
                <a:cs typeface="Times New Roman" panose="02020603050405020304" pitchFamily="18" charset="0"/>
              </a:rPr>
              <a:t>tx</a:t>
            </a:r>
            <a:r>
              <a:rPr lang="en-US" sz="8000"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knarnof</a:t>
            </a:r>
            <a:r>
              <a:rPr lang="en-US" sz="8000" dirty="0">
                <a:latin typeface="Times New Roman" panose="02020603050405020304" pitchFamily="18" charset="0"/>
                <a:cs typeface="Times New Roman" panose="02020603050405020304" pitchFamily="18" charset="0"/>
              </a:rPr>
              <a:t>, cd4 are considered as the best set of covariates in model , and have  significant effect on the survival time of AID patients. </a:t>
            </a:r>
          </a:p>
          <a:p>
            <a:endParaRPr lang="en-US" sz="8000" dirty="0">
              <a:latin typeface="Times New Roman" panose="02020603050405020304" pitchFamily="18" charset="0"/>
              <a:cs typeface="Times New Roman" panose="02020603050405020304" pitchFamily="18" charset="0"/>
            </a:endParaRPr>
          </a:p>
          <a:p>
            <a:r>
              <a:rPr lang="en-US" sz="8000" dirty="0">
                <a:latin typeface="Times New Roman" panose="02020603050405020304" pitchFamily="18" charset="0"/>
                <a:cs typeface="Times New Roman" panose="02020603050405020304" pitchFamily="18" charset="0"/>
              </a:rPr>
              <a:t>2. Patients who received the treatment with IDV are expected to survive more than those who received without IDV</a:t>
            </a:r>
          </a:p>
          <a:p>
            <a:endParaRPr lang="en-US" sz="80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a:p>
            <a:endParaRPr lang="en-US" dirty="0"/>
          </a:p>
          <a:p>
            <a:r>
              <a:rPr lang="en-US" dirty="0"/>
              <a:t> </a:t>
            </a:r>
          </a:p>
          <a:p>
            <a:endParaRPr lang="en-US" dirty="0"/>
          </a:p>
        </p:txBody>
      </p:sp>
    </p:spTree>
    <p:extLst>
      <p:ext uri="{BB962C8B-B14F-4D97-AF65-F5344CB8AC3E}">
        <p14:creationId xmlns:p14="http://schemas.microsoft.com/office/powerpoint/2010/main" val="12391543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24BC0-1B76-4847-9DAC-A5EB94B0C38D}"/>
              </a:ext>
            </a:extLst>
          </p:cNvPr>
          <p:cNvSpPr>
            <a:spLocks noGrp="1"/>
          </p:cNvSpPr>
          <p:nvPr>
            <p:ph type="title"/>
          </p:nvPr>
        </p:nvSpPr>
        <p:spPr/>
        <p:txBody>
          <a:bodyPr/>
          <a:lstStyle/>
          <a:p>
            <a:r>
              <a:rPr lang="en-US" dirty="0"/>
              <a:t>References:</a:t>
            </a:r>
          </a:p>
        </p:txBody>
      </p:sp>
      <p:sp>
        <p:nvSpPr>
          <p:cNvPr id="4" name="内容占位符 3">
            <a:extLst>
              <a:ext uri="{FF2B5EF4-FFF2-40B4-BE49-F238E27FC236}">
                <a16:creationId xmlns:a16="http://schemas.microsoft.com/office/drawing/2014/main" id="{833248AD-2BD7-4958-A77B-2F52DD57ECA0}"/>
              </a:ext>
            </a:extLst>
          </p:cNvPr>
          <p:cNvSpPr>
            <a:spLocks noGrp="1"/>
          </p:cNvSpPr>
          <p:nvPr>
            <p:ph sz="half" idx="2"/>
          </p:nvPr>
        </p:nvSpPr>
        <p:spPr>
          <a:xfrm>
            <a:off x="839788" y="2505075"/>
            <a:ext cx="10515600" cy="3684588"/>
          </a:xfrm>
        </p:spPr>
        <p:txBody>
          <a:bodyPr/>
          <a:lstStyle/>
          <a:p>
            <a:r>
              <a:rPr lang="en-US" dirty="0">
                <a:hlinkClick r:id="rId2"/>
              </a:rPr>
              <a:t>https://www.umass.edu/statdata/statdata/data/actg320.txt</a:t>
            </a:r>
            <a:endParaRPr lang="en-US" dirty="0"/>
          </a:p>
          <a:p>
            <a:endParaRPr lang="en-US" dirty="0"/>
          </a:p>
        </p:txBody>
      </p:sp>
    </p:spTree>
    <p:extLst>
      <p:ext uri="{BB962C8B-B14F-4D97-AF65-F5344CB8AC3E}">
        <p14:creationId xmlns:p14="http://schemas.microsoft.com/office/powerpoint/2010/main" val="120525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EA63EBC-FC5B-41D0-B543-8119D4243640}"/>
              </a:ext>
            </a:extLst>
          </p:cNvPr>
          <p:cNvPicPr>
            <a:picLocks noChangeAspect="1"/>
          </p:cNvPicPr>
          <p:nvPr/>
        </p:nvPicPr>
        <p:blipFill>
          <a:blip r:embed="rId2"/>
          <a:stretch>
            <a:fillRect/>
          </a:stretch>
        </p:blipFill>
        <p:spPr>
          <a:xfrm>
            <a:off x="1384300" y="1223962"/>
            <a:ext cx="5486400" cy="1057275"/>
          </a:xfrm>
          <a:prstGeom prst="rect">
            <a:avLst/>
          </a:prstGeom>
        </p:spPr>
      </p:pic>
      <p:pic>
        <p:nvPicPr>
          <p:cNvPr id="3" name="图片 2">
            <a:extLst>
              <a:ext uri="{FF2B5EF4-FFF2-40B4-BE49-F238E27FC236}">
                <a16:creationId xmlns:a16="http://schemas.microsoft.com/office/drawing/2014/main" id="{AC35E5F3-5971-4AA3-AB47-2790C07DD8A1}"/>
              </a:ext>
            </a:extLst>
          </p:cNvPr>
          <p:cNvPicPr>
            <a:picLocks noChangeAspect="1"/>
          </p:cNvPicPr>
          <p:nvPr/>
        </p:nvPicPr>
        <p:blipFill>
          <a:blip r:embed="rId3"/>
          <a:stretch>
            <a:fillRect/>
          </a:stretch>
        </p:blipFill>
        <p:spPr>
          <a:xfrm>
            <a:off x="1255712" y="2832100"/>
            <a:ext cx="5972175" cy="1295400"/>
          </a:xfrm>
          <a:prstGeom prst="rect">
            <a:avLst/>
          </a:prstGeom>
        </p:spPr>
      </p:pic>
    </p:spTree>
    <p:extLst>
      <p:ext uri="{BB962C8B-B14F-4D97-AF65-F5344CB8AC3E}">
        <p14:creationId xmlns:p14="http://schemas.microsoft.com/office/powerpoint/2010/main" val="3413301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4625636-C741-4B81-848D-7CCB45CFCB06}"/>
              </a:ext>
            </a:extLst>
          </p:cNvPr>
          <p:cNvSpPr txBox="1"/>
          <p:nvPr/>
        </p:nvSpPr>
        <p:spPr>
          <a:xfrm>
            <a:off x="1346201" y="781821"/>
            <a:ext cx="8216899" cy="132343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How to analysis: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 select the best set of covariates in model  </a:t>
            </a:r>
          </a:p>
        </p:txBody>
      </p:sp>
      <p:sp>
        <p:nvSpPr>
          <p:cNvPr id="4" name="文本框 3">
            <a:extLst>
              <a:ext uri="{FF2B5EF4-FFF2-40B4-BE49-F238E27FC236}">
                <a16:creationId xmlns:a16="http://schemas.microsoft.com/office/drawing/2014/main" id="{7C684643-15A4-4146-BB73-5FC2BEEF5F46}"/>
              </a:ext>
            </a:extLst>
          </p:cNvPr>
          <p:cNvSpPr txBox="1"/>
          <p:nvPr/>
        </p:nvSpPr>
        <p:spPr>
          <a:xfrm>
            <a:off x="1168400" y="2273299"/>
            <a:ext cx="10731501" cy="344709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2. Assessing Goodness of Fit Using Residuals</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Martingale residuals to check for the functional form of a covariate</a:t>
            </a:r>
          </a:p>
          <a:p>
            <a:r>
              <a:rPr lang="en-US" sz="2000" dirty="0">
                <a:latin typeface="Times New Roman" panose="02020603050405020304" pitchFamily="18" charset="0"/>
                <a:cs typeface="Times New Roman" panose="02020603050405020304" pitchFamily="18" charset="0"/>
              </a:rPr>
              <a:t>                      Cox-Snell residuals for assessing the ﬁt of a Cox Model</a:t>
            </a:r>
          </a:p>
          <a:p>
            <a:r>
              <a:rPr lang="en-US" sz="2000" dirty="0">
                <a:latin typeface="Times New Roman" panose="02020603050405020304" pitchFamily="18" charset="0"/>
                <a:cs typeface="Times New Roman" panose="02020603050405020304" pitchFamily="18" charset="0"/>
              </a:rPr>
              <a:t>                       Deviance residuals to detect potential outliers</a:t>
            </a:r>
          </a:p>
          <a:p>
            <a:r>
              <a:rPr lang="en-US" sz="2000" dirty="0">
                <a:latin typeface="Times New Roman" panose="02020603050405020304" pitchFamily="18" charset="0"/>
                <a:cs typeface="Times New Roman" panose="02020603050405020304" pitchFamily="18" charset="0"/>
              </a:rPr>
              <a:t>                        Case deletion residuals to identify the eﬀect of each observation on the parameter estimate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3. Checking for the proportional hazards assumption</a:t>
            </a:r>
          </a:p>
          <a:p>
            <a:endParaRPr lang="en-US" dirty="0"/>
          </a:p>
        </p:txBody>
      </p:sp>
      <p:sp>
        <p:nvSpPr>
          <p:cNvPr id="5" name="文本框 4">
            <a:extLst>
              <a:ext uri="{FF2B5EF4-FFF2-40B4-BE49-F238E27FC236}">
                <a16:creationId xmlns:a16="http://schemas.microsoft.com/office/drawing/2014/main" id="{CDD2F376-CBDE-47F8-B390-DD6B1FFA7B58}"/>
              </a:ext>
            </a:extLst>
          </p:cNvPr>
          <p:cNvSpPr txBox="1"/>
          <p:nvPr/>
        </p:nvSpPr>
        <p:spPr>
          <a:xfrm>
            <a:off x="2897945" y="2489981"/>
            <a:ext cx="237566" cy="1200329"/>
          </a:xfrm>
          <a:prstGeom prst="rect">
            <a:avLst/>
          </a:prstGeom>
          <a:noFill/>
        </p:spPr>
        <p:txBody>
          <a:bodyPr wrap="none" rtlCol="0">
            <a:spAutoFit/>
          </a:bodyPr>
          <a:lstStyle/>
          <a:p>
            <a:r>
              <a:rPr lang="en-US" dirty="0"/>
              <a:t> </a:t>
            </a:r>
          </a:p>
          <a:p>
            <a:endParaRPr lang="en-US" dirty="0"/>
          </a:p>
          <a:p>
            <a:endParaRPr lang="en-US" dirty="0"/>
          </a:p>
          <a:p>
            <a:endParaRPr lang="en-US" dirty="0"/>
          </a:p>
        </p:txBody>
      </p:sp>
    </p:spTree>
    <p:extLst>
      <p:ext uri="{BB962C8B-B14F-4D97-AF65-F5344CB8AC3E}">
        <p14:creationId xmlns:p14="http://schemas.microsoft.com/office/powerpoint/2010/main" val="2723837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2CCCD90-998D-4824-A05B-E4F43E6D209F}"/>
              </a:ext>
            </a:extLst>
          </p:cNvPr>
          <p:cNvPicPr>
            <a:picLocks noChangeAspect="1"/>
          </p:cNvPicPr>
          <p:nvPr/>
        </p:nvPicPr>
        <p:blipFill>
          <a:blip r:embed="rId2"/>
          <a:stretch>
            <a:fillRect/>
          </a:stretch>
        </p:blipFill>
        <p:spPr>
          <a:xfrm>
            <a:off x="1272149" y="393701"/>
            <a:ext cx="8778826" cy="5880100"/>
          </a:xfrm>
          <a:prstGeom prst="rect">
            <a:avLst/>
          </a:prstGeom>
        </p:spPr>
      </p:pic>
    </p:spTree>
    <p:extLst>
      <p:ext uri="{BB962C8B-B14F-4D97-AF65-F5344CB8AC3E}">
        <p14:creationId xmlns:p14="http://schemas.microsoft.com/office/powerpoint/2010/main" val="3816568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7A5F0AB-9F2B-455A-918C-487667E76251}"/>
              </a:ext>
            </a:extLst>
          </p:cNvPr>
          <p:cNvPicPr>
            <a:picLocks noChangeAspect="1"/>
          </p:cNvPicPr>
          <p:nvPr/>
        </p:nvPicPr>
        <p:blipFill>
          <a:blip r:embed="rId2"/>
          <a:stretch>
            <a:fillRect/>
          </a:stretch>
        </p:blipFill>
        <p:spPr>
          <a:xfrm>
            <a:off x="754062" y="1620837"/>
            <a:ext cx="10353675" cy="314325"/>
          </a:xfrm>
          <a:prstGeom prst="rect">
            <a:avLst/>
          </a:prstGeom>
        </p:spPr>
      </p:pic>
      <p:pic>
        <p:nvPicPr>
          <p:cNvPr id="5" name="图片 4">
            <a:extLst>
              <a:ext uri="{FF2B5EF4-FFF2-40B4-BE49-F238E27FC236}">
                <a16:creationId xmlns:a16="http://schemas.microsoft.com/office/drawing/2014/main" id="{A926617C-E450-4482-A4C8-95E79FDE0751}"/>
              </a:ext>
            </a:extLst>
          </p:cNvPr>
          <p:cNvPicPr>
            <a:picLocks noChangeAspect="1"/>
          </p:cNvPicPr>
          <p:nvPr/>
        </p:nvPicPr>
        <p:blipFill>
          <a:blip r:embed="rId3"/>
          <a:stretch>
            <a:fillRect/>
          </a:stretch>
        </p:blipFill>
        <p:spPr>
          <a:xfrm>
            <a:off x="754062" y="2227262"/>
            <a:ext cx="5686425" cy="3571875"/>
          </a:xfrm>
          <a:prstGeom prst="rect">
            <a:avLst/>
          </a:prstGeom>
        </p:spPr>
      </p:pic>
      <p:sp>
        <p:nvSpPr>
          <p:cNvPr id="6" name="文本框 5">
            <a:extLst>
              <a:ext uri="{FF2B5EF4-FFF2-40B4-BE49-F238E27FC236}">
                <a16:creationId xmlns:a16="http://schemas.microsoft.com/office/drawing/2014/main" id="{133E042E-5EEA-461A-91AB-29A670E850E9}"/>
              </a:ext>
            </a:extLst>
          </p:cNvPr>
          <p:cNvSpPr txBox="1"/>
          <p:nvPr/>
        </p:nvSpPr>
        <p:spPr>
          <a:xfrm>
            <a:off x="6210619" y="3721100"/>
            <a:ext cx="5981381" cy="923330"/>
          </a:xfrm>
          <a:prstGeom prst="rect">
            <a:avLst/>
          </a:prstGeom>
          <a:noFill/>
        </p:spPr>
        <p:txBody>
          <a:bodyPr wrap="none" rtlCol="0">
            <a:spAutoFit/>
          </a:bodyPr>
          <a:lstStyle/>
          <a:p>
            <a:r>
              <a:rPr lang="en-US" dirty="0"/>
              <a:t>Null Hypothesis: All the regression coeﬃcients are zero</a:t>
            </a:r>
          </a:p>
          <a:p>
            <a:r>
              <a:rPr lang="en-US" dirty="0"/>
              <a:t> The p-value &lt;0.05 , so, the null hypothesis is soundly rejected</a:t>
            </a:r>
          </a:p>
          <a:p>
            <a:endParaRPr lang="en-US" dirty="0"/>
          </a:p>
        </p:txBody>
      </p:sp>
      <p:sp>
        <p:nvSpPr>
          <p:cNvPr id="7" name="文本框 6">
            <a:extLst>
              <a:ext uri="{FF2B5EF4-FFF2-40B4-BE49-F238E27FC236}">
                <a16:creationId xmlns:a16="http://schemas.microsoft.com/office/drawing/2014/main" id="{5EEFC2F3-8181-4E15-BE96-F6C912F245F4}"/>
              </a:ext>
            </a:extLst>
          </p:cNvPr>
          <p:cNvSpPr txBox="1"/>
          <p:nvPr/>
        </p:nvSpPr>
        <p:spPr>
          <a:xfrm>
            <a:off x="1028700" y="959405"/>
            <a:ext cx="1562100" cy="369332"/>
          </a:xfrm>
          <a:prstGeom prst="rect">
            <a:avLst/>
          </a:prstGeom>
          <a:noFill/>
        </p:spPr>
        <p:txBody>
          <a:bodyPr wrap="square" rtlCol="0">
            <a:spAutoFit/>
          </a:bodyPr>
          <a:lstStyle/>
          <a:p>
            <a:r>
              <a:rPr lang="en-US" dirty="0"/>
              <a:t>Full model: </a:t>
            </a:r>
          </a:p>
        </p:txBody>
      </p:sp>
    </p:spTree>
    <p:extLst>
      <p:ext uri="{BB962C8B-B14F-4D97-AF65-F5344CB8AC3E}">
        <p14:creationId xmlns:p14="http://schemas.microsoft.com/office/powerpoint/2010/main" val="3687339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3697A9D-3C80-40CE-8997-24EFE9AE1886}"/>
              </a:ext>
            </a:extLst>
          </p:cNvPr>
          <p:cNvPicPr>
            <a:picLocks noChangeAspect="1"/>
          </p:cNvPicPr>
          <p:nvPr/>
        </p:nvPicPr>
        <p:blipFill>
          <a:blip r:embed="rId2"/>
          <a:stretch>
            <a:fillRect/>
          </a:stretch>
        </p:blipFill>
        <p:spPr>
          <a:xfrm>
            <a:off x="765851" y="1712912"/>
            <a:ext cx="10994349" cy="3609975"/>
          </a:xfrm>
          <a:prstGeom prst="rect">
            <a:avLst/>
          </a:prstGeom>
        </p:spPr>
      </p:pic>
      <p:sp>
        <p:nvSpPr>
          <p:cNvPr id="4" name="矩形 3">
            <a:extLst>
              <a:ext uri="{FF2B5EF4-FFF2-40B4-BE49-F238E27FC236}">
                <a16:creationId xmlns:a16="http://schemas.microsoft.com/office/drawing/2014/main" id="{F07B3C56-1700-4964-ADFF-E210199B7304}"/>
              </a:ext>
            </a:extLst>
          </p:cNvPr>
          <p:cNvSpPr/>
          <p:nvPr/>
        </p:nvSpPr>
        <p:spPr>
          <a:xfrm>
            <a:off x="1032708" y="717034"/>
            <a:ext cx="10115270" cy="707886"/>
          </a:xfrm>
          <a:prstGeom prst="rect">
            <a:avLst/>
          </a:prstGeom>
        </p:spPr>
        <p:txBody>
          <a:bodyPr wrap="none">
            <a:spAutoFit/>
          </a:bodyPr>
          <a:lstStyle/>
          <a:p>
            <a:r>
              <a:rPr lang="en-US" sz="4000" dirty="0">
                <a:latin typeface="Times New Roman" panose="02020603050405020304" pitchFamily="18" charset="0"/>
                <a:cs typeface="Times New Roman" panose="02020603050405020304" pitchFamily="18" charset="0"/>
              </a:rPr>
              <a:t>Check signiﬁcance taken </a:t>
            </a:r>
            <a:r>
              <a:rPr lang="en-US" sz="4000" dirty="0" err="1">
                <a:latin typeface="Times New Roman" panose="02020603050405020304" pitchFamily="18" charset="0"/>
                <a:cs typeface="Times New Roman" panose="02020603050405020304" pitchFamily="18" charset="0"/>
              </a:rPr>
              <a:t>tx</a:t>
            </a:r>
            <a:r>
              <a:rPr lang="en-US" sz="4000" dirty="0">
                <a:latin typeface="Times New Roman" panose="02020603050405020304" pitchFamily="18" charset="0"/>
                <a:cs typeface="Times New Roman" panose="02020603050405020304" pitchFamily="18" charset="0"/>
              </a:rPr>
              <a:t> as a single covariate</a:t>
            </a:r>
          </a:p>
        </p:txBody>
      </p:sp>
      <p:sp>
        <p:nvSpPr>
          <p:cNvPr id="6" name="矩形 5">
            <a:extLst>
              <a:ext uri="{FF2B5EF4-FFF2-40B4-BE49-F238E27FC236}">
                <a16:creationId xmlns:a16="http://schemas.microsoft.com/office/drawing/2014/main" id="{022BD4C7-F30A-4FF5-98D2-BCE578E59E8D}"/>
              </a:ext>
            </a:extLst>
          </p:cNvPr>
          <p:cNvSpPr/>
          <p:nvPr/>
        </p:nvSpPr>
        <p:spPr>
          <a:xfrm>
            <a:off x="5051978" y="4595216"/>
            <a:ext cx="6096000" cy="1477328"/>
          </a:xfrm>
          <a:prstGeom prst="rect">
            <a:avLst/>
          </a:prstGeom>
        </p:spPr>
        <p:txBody>
          <a:bodyPr>
            <a:spAutoFit/>
          </a:bodyPr>
          <a:lstStyle/>
          <a:p>
            <a:r>
              <a:rPr lang="en-US" dirty="0"/>
              <a:t>The diﬀerence in the number of parameters between the full model and the reduced model is 1 and as such the likelihood ratio test statistic is distributed as a chi-square random variable with 1 degrees of freedom. The p-value &lt;0.05, so </a:t>
            </a:r>
            <a:r>
              <a:rPr lang="en-US" dirty="0" err="1"/>
              <a:t>tx</a:t>
            </a:r>
            <a:r>
              <a:rPr lang="en-US" dirty="0"/>
              <a:t> is significant as a single covariate at 5% level .</a:t>
            </a:r>
          </a:p>
        </p:txBody>
      </p:sp>
    </p:spTree>
    <p:extLst>
      <p:ext uri="{BB962C8B-B14F-4D97-AF65-F5344CB8AC3E}">
        <p14:creationId xmlns:p14="http://schemas.microsoft.com/office/powerpoint/2010/main" val="570877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09854F-F30B-4890-92D2-C53FAA60F6B2}"/>
              </a:ext>
            </a:extLst>
          </p:cNvPr>
          <p:cNvSpPr>
            <a:spLocks noGrp="1"/>
          </p:cNvSpPr>
          <p:nvPr>
            <p:ph type="title"/>
          </p:nvPr>
        </p:nvSpPr>
        <p:spPr>
          <a:xfrm>
            <a:off x="400050" y="647700"/>
            <a:ext cx="11474450" cy="635000"/>
          </a:xfrm>
        </p:spPr>
        <p:txBody>
          <a:bodyPr>
            <a:normAutofit/>
          </a:bodyPr>
          <a:lstStyle/>
          <a:p>
            <a:r>
              <a:rPr lang="en-US" sz="4000" dirty="0">
                <a:latin typeface="Times New Roman" panose="02020603050405020304" pitchFamily="18" charset="0"/>
                <a:cs typeface="Times New Roman" panose="02020603050405020304" pitchFamily="18" charset="0"/>
              </a:rPr>
              <a:t>Check signiﬁcance taken </a:t>
            </a:r>
            <a:r>
              <a:rPr lang="en-US" sz="4000" dirty="0" err="1">
                <a:latin typeface="Times New Roman" panose="02020603050405020304" pitchFamily="18" charset="0"/>
                <a:cs typeface="Times New Roman" panose="02020603050405020304" pitchFamily="18" charset="0"/>
              </a:rPr>
              <a:t>Karnof</a:t>
            </a:r>
            <a:r>
              <a:rPr lang="en-US" sz="4000" dirty="0">
                <a:latin typeface="Times New Roman" panose="02020603050405020304" pitchFamily="18" charset="0"/>
                <a:cs typeface="Times New Roman" panose="02020603050405020304" pitchFamily="18" charset="0"/>
              </a:rPr>
              <a:t> as a single covariate</a:t>
            </a:r>
          </a:p>
        </p:txBody>
      </p:sp>
      <p:sp>
        <p:nvSpPr>
          <p:cNvPr id="3" name="文本占位符 2">
            <a:extLst>
              <a:ext uri="{FF2B5EF4-FFF2-40B4-BE49-F238E27FC236}">
                <a16:creationId xmlns:a16="http://schemas.microsoft.com/office/drawing/2014/main" id="{9376D09D-5381-43B0-B0F3-48DF4FBDFA33}"/>
              </a:ext>
            </a:extLst>
          </p:cNvPr>
          <p:cNvSpPr>
            <a:spLocks noGrp="1"/>
          </p:cNvSpPr>
          <p:nvPr>
            <p:ph type="body" idx="1"/>
          </p:nvPr>
        </p:nvSpPr>
        <p:spPr/>
        <p:txBody>
          <a:bodyPr/>
          <a:lstStyle/>
          <a:p>
            <a:endParaRPr lang="en-US" dirty="0"/>
          </a:p>
        </p:txBody>
      </p:sp>
      <p:sp>
        <p:nvSpPr>
          <p:cNvPr id="6" name="内容占位符 5">
            <a:extLst>
              <a:ext uri="{FF2B5EF4-FFF2-40B4-BE49-F238E27FC236}">
                <a16:creationId xmlns:a16="http://schemas.microsoft.com/office/drawing/2014/main" id="{5FCB2AF3-B8DA-4D34-8F2B-5B245FFACD74}"/>
              </a:ext>
            </a:extLst>
          </p:cNvPr>
          <p:cNvSpPr>
            <a:spLocks noGrp="1"/>
          </p:cNvSpPr>
          <p:nvPr>
            <p:ph sz="half" idx="2"/>
          </p:nvPr>
        </p:nvSpPr>
        <p:spPr>
          <a:xfrm>
            <a:off x="1041400" y="4952999"/>
            <a:ext cx="10313988" cy="990601"/>
          </a:xfrm>
        </p:spPr>
        <p:txBody>
          <a:bodyPr>
            <a:normAutofit/>
          </a:bodyPr>
          <a:lstStyle/>
          <a:p>
            <a:r>
              <a:rPr lang="en-US" dirty="0">
                <a:latin typeface="Times New Roman" panose="02020603050405020304" pitchFamily="18" charset="0"/>
                <a:cs typeface="Times New Roman" panose="02020603050405020304" pitchFamily="18" charset="0"/>
              </a:rPr>
              <a:t>The diﬀerence in the number of parameters between the full model and the reduced model is 3 and as such the likelihood ratio test statistic is distributed as a chi-square random variable with 3 degrees of freedom. The p-value &lt;0.05, so </a:t>
            </a:r>
            <a:r>
              <a:rPr lang="en-US" dirty="0" err="1">
                <a:latin typeface="Times New Roman" panose="02020603050405020304" pitchFamily="18" charset="0"/>
                <a:cs typeface="Times New Roman" panose="02020603050405020304" pitchFamily="18" charset="0"/>
              </a:rPr>
              <a:t>Karnof</a:t>
            </a:r>
            <a:r>
              <a:rPr lang="en-US" dirty="0">
                <a:latin typeface="Times New Roman" panose="02020603050405020304" pitchFamily="18" charset="0"/>
                <a:cs typeface="Times New Roman" panose="02020603050405020304" pitchFamily="18" charset="0"/>
              </a:rPr>
              <a:t> is significant as a single covariate at 5% level .</a:t>
            </a:r>
          </a:p>
        </p:txBody>
      </p:sp>
      <p:sp>
        <p:nvSpPr>
          <p:cNvPr id="5" name="文本占位符 4">
            <a:extLst>
              <a:ext uri="{FF2B5EF4-FFF2-40B4-BE49-F238E27FC236}">
                <a16:creationId xmlns:a16="http://schemas.microsoft.com/office/drawing/2014/main" id="{D2C92BED-22B5-4E92-AE40-C552606DC63B}"/>
              </a:ext>
            </a:extLst>
          </p:cNvPr>
          <p:cNvSpPr>
            <a:spLocks noGrp="1"/>
          </p:cNvSpPr>
          <p:nvPr>
            <p:ph type="body" sz="quarter" idx="3"/>
          </p:nvPr>
        </p:nvSpPr>
        <p:spPr/>
        <p:txBody>
          <a:bodyPr/>
          <a:lstStyle/>
          <a:p>
            <a:endParaRPr lang="en-US"/>
          </a:p>
        </p:txBody>
      </p:sp>
      <p:pic>
        <p:nvPicPr>
          <p:cNvPr id="10" name="图片 9">
            <a:extLst>
              <a:ext uri="{FF2B5EF4-FFF2-40B4-BE49-F238E27FC236}">
                <a16:creationId xmlns:a16="http://schemas.microsoft.com/office/drawing/2014/main" id="{1C2ADBB8-0650-40FF-A7E5-7311C20A82F8}"/>
              </a:ext>
            </a:extLst>
          </p:cNvPr>
          <p:cNvPicPr>
            <a:picLocks noChangeAspect="1"/>
          </p:cNvPicPr>
          <p:nvPr/>
        </p:nvPicPr>
        <p:blipFill>
          <a:blip r:embed="rId2"/>
          <a:stretch>
            <a:fillRect/>
          </a:stretch>
        </p:blipFill>
        <p:spPr>
          <a:xfrm>
            <a:off x="400050" y="1488283"/>
            <a:ext cx="11791950" cy="3109118"/>
          </a:xfrm>
          <a:prstGeom prst="rect">
            <a:avLst/>
          </a:prstGeom>
        </p:spPr>
      </p:pic>
    </p:spTree>
    <p:extLst>
      <p:ext uri="{BB962C8B-B14F-4D97-AF65-F5344CB8AC3E}">
        <p14:creationId xmlns:p14="http://schemas.microsoft.com/office/powerpoint/2010/main" val="1238533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A905E2-BEC3-427D-988C-92A68D9078B4}"/>
              </a:ext>
            </a:extLst>
          </p:cNvPr>
          <p:cNvSpPr>
            <a:spLocks noGrp="1"/>
          </p:cNvSpPr>
          <p:nvPr>
            <p:ph type="title"/>
          </p:nvPr>
        </p:nvSpPr>
        <p:spPr/>
        <p:txBody>
          <a:bodyPr/>
          <a:lstStyle/>
          <a:p>
            <a:r>
              <a:rPr lang="en-US" dirty="0"/>
              <a:t>AIC and BIC </a:t>
            </a:r>
          </a:p>
        </p:txBody>
      </p:sp>
      <p:sp>
        <p:nvSpPr>
          <p:cNvPr id="3" name="文本占位符 2">
            <a:extLst>
              <a:ext uri="{FF2B5EF4-FFF2-40B4-BE49-F238E27FC236}">
                <a16:creationId xmlns:a16="http://schemas.microsoft.com/office/drawing/2014/main" id="{12DD4D47-7E76-4F8A-B63E-7C337AC1DBFA}"/>
              </a:ext>
            </a:extLst>
          </p:cNvPr>
          <p:cNvSpPr>
            <a:spLocks noGrp="1"/>
          </p:cNvSpPr>
          <p:nvPr>
            <p:ph type="body" idx="1"/>
          </p:nvPr>
        </p:nvSpPr>
        <p:spPr/>
        <p:txBody>
          <a:bodyPr/>
          <a:lstStyle/>
          <a:p>
            <a:endParaRPr lang="en-US" dirty="0"/>
          </a:p>
        </p:txBody>
      </p:sp>
      <p:sp>
        <p:nvSpPr>
          <p:cNvPr id="4" name="内容占位符 3">
            <a:extLst>
              <a:ext uri="{FF2B5EF4-FFF2-40B4-BE49-F238E27FC236}">
                <a16:creationId xmlns:a16="http://schemas.microsoft.com/office/drawing/2014/main" id="{44859712-F82E-41DA-A785-EAFCF1500720}"/>
              </a:ext>
            </a:extLst>
          </p:cNvPr>
          <p:cNvSpPr>
            <a:spLocks noGrp="1"/>
          </p:cNvSpPr>
          <p:nvPr>
            <p:ph sz="half" idx="2"/>
          </p:nvPr>
        </p:nvSpPr>
        <p:spPr/>
        <p:txBody>
          <a:bodyPr/>
          <a:lstStyle/>
          <a:p>
            <a:endParaRPr lang="en-US" dirty="0"/>
          </a:p>
        </p:txBody>
      </p:sp>
      <p:sp>
        <p:nvSpPr>
          <p:cNvPr id="5" name="文本占位符 4">
            <a:extLst>
              <a:ext uri="{FF2B5EF4-FFF2-40B4-BE49-F238E27FC236}">
                <a16:creationId xmlns:a16="http://schemas.microsoft.com/office/drawing/2014/main" id="{EC4B0056-18AE-42D4-992A-969F0427EB67}"/>
              </a:ext>
            </a:extLst>
          </p:cNvPr>
          <p:cNvSpPr>
            <a:spLocks noGrp="1"/>
          </p:cNvSpPr>
          <p:nvPr>
            <p:ph type="body" sz="quarter" idx="3"/>
          </p:nvPr>
        </p:nvSpPr>
        <p:spPr/>
        <p:txBody>
          <a:bodyPr/>
          <a:lstStyle/>
          <a:p>
            <a:endParaRPr lang="en-US"/>
          </a:p>
        </p:txBody>
      </p:sp>
      <p:sp>
        <p:nvSpPr>
          <p:cNvPr id="6" name="内容占位符 5">
            <a:extLst>
              <a:ext uri="{FF2B5EF4-FFF2-40B4-BE49-F238E27FC236}">
                <a16:creationId xmlns:a16="http://schemas.microsoft.com/office/drawing/2014/main" id="{ED04A307-5B3D-4431-B379-8CE93C9B6C3D}"/>
              </a:ext>
            </a:extLst>
          </p:cNvPr>
          <p:cNvSpPr>
            <a:spLocks noGrp="1"/>
          </p:cNvSpPr>
          <p:nvPr>
            <p:ph sz="quarter" idx="4"/>
          </p:nvPr>
        </p:nvSpPr>
        <p:spPr/>
        <p:txBody>
          <a:bodyPr/>
          <a:lstStyle/>
          <a:p>
            <a:endParaRPr lang="en-US"/>
          </a:p>
        </p:txBody>
      </p:sp>
      <p:pic>
        <p:nvPicPr>
          <p:cNvPr id="7" name="图片 6">
            <a:extLst>
              <a:ext uri="{FF2B5EF4-FFF2-40B4-BE49-F238E27FC236}">
                <a16:creationId xmlns:a16="http://schemas.microsoft.com/office/drawing/2014/main" id="{203D2740-68EF-4B74-8122-B430F91CF31B}"/>
              </a:ext>
            </a:extLst>
          </p:cNvPr>
          <p:cNvPicPr>
            <a:picLocks noChangeAspect="1"/>
          </p:cNvPicPr>
          <p:nvPr/>
        </p:nvPicPr>
        <p:blipFill>
          <a:blip r:embed="rId2"/>
          <a:stretch>
            <a:fillRect/>
          </a:stretch>
        </p:blipFill>
        <p:spPr>
          <a:xfrm>
            <a:off x="1211580" y="2117661"/>
            <a:ext cx="1771650" cy="438150"/>
          </a:xfrm>
          <a:prstGeom prst="rect">
            <a:avLst/>
          </a:prstGeom>
        </p:spPr>
      </p:pic>
      <p:pic>
        <p:nvPicPr>
          <p:cNvPr id="9" name="图片 8">
            <a:extLst>
              <a:ext uri="{FF2B5EF4-FFF2-40B4-BE49-F238E27FC236}">
                <a16:creationId xmlns:a16="http://schemas.microsoft.com/office/drawing/2014/main" id="{6C7566B3-B6CB-45FC-823A-2B54171C64EF}"/>
              </a:ext>
            </a:extLst>
          </p:cNvPr>
          <p:cNvPicPr>
            <a:picLocks noChangeAspect="1"/>
          </p:cNvPicPr>
          <p:nvPr/>
        </p:nvPicPr>
        <p:blipFill>
          <a:blip r:embed="rId3"/>
          <a:stretch>
            <a:fillRect/>
          </a:stretch>
        </p:blipFill>
        <p:spPr>
          <a:xfrm>
            <a:off x="1097280" y="2682492"/>
            <a:ext cx="10324138" cy="1635507"/>
          </a:xfrm>
          <a:prstGeom prst="rect">
            <a:avLst/>
          </a:prstGeom>
        </p:spPr>
      </p:pic>
    </p:spTree>
    <p:extLst>
      <p:ext uri="{BB962C8B-B14F-4D97-AF65-F5344CB8AC3E}">
        <p14:creationId xmlns:p14="http://schemas.microsoft.com/office/powerpoint/2010/main" val="36372476"/>
      </p:ext>
    </p:extLst>
  </p:cSld>
  <p:clrMapOvr>
    <a:masterClrMapping/>
  </p:clrMapOvr>
</p:sld>
</file>

<file path=ppt/theme/theme1.xml><?xml version="1.0" encoding="utf-8"?>
<a:theme xmlns:a="http://schemas.openxmlformats.org/drawingml/2006/main" name="回顾">
  <a:themeElements>
    <a:clrScheme name="回顾">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1675</TotalTime>
  <Words>877</Words>
  <Application>Microsoft Office PowerPoint</Application>
  <PresentationFormat>宽屏</PresentationFormat>
  <Paragraphs>77</Paragraphs>
  <Slides>27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宋体</vt:lpstr>
      <vt:lpstr>Arial</vt:lpstr>
      <vt:lpstr>Calibri</vt:lpstr>
      <vt:lpstr>Calibri Light</vt:lpstr>
      <vt:lpstr>Lucida Console</vt:lpstr>
      <vt:lpstr>Times New Roman</vt:lpstr>
      <vt:lpstr>回顾</vt:lpstr>
      <vt:lpstr>PowerPoint 演示文稿</vt:lpstr>
      <vt:lpstr>Research : The data comes from a double-blind, placebo-controled trial that compared drug regimen in two treatment groups (Control group (treatment regime without IDV) , Treatment includes IDV )HIV-infected patients .   Patients were eligible for the trial if they had no more than 200 CD4 cells per cubic millimeter and at least three months of prior zidovudine therapy. Randomization was stratified by CD4 cell count at the time of screening. Patients entering the study were randomly assigned to one of treatment groups. Patients were eligible for the trial if they had no more than 200 CD4 cells per cubic millimeter and at least three months of prior zidovudine therapy. Randomization was stratified by CD4 cell count at the time of screening. The primary outcome measure is time to death.  The main objective of the study is to compare the two treatments  with respect to patient survival.  Which variables play significant effects on the patient survival.    </vt:lpstr>
      <vt:lpstr>PowerPoint 演示文稿</vt:lpstr>
      <vt:lpstr>PowerPoint 演示文稿</vt:lpstr>
      <vt:lpstr>PowerPoint 演示文稿</vt:lpstr>
      <vt:lpstr>PowerPoint 演示文稿</vt:lpstr>
      <vt:lpstr>PowerPoint 演示文稿</vt:lpstr>
      <vt:lpstr>Check signiﬁcance taken Karnof as a single covariate</vt:lpstr>
      <vt:lpstr>AIC and BIC </vt:lpstr>
      <vt:lpstr>Check the difference between two treatment groups</vt:lpstr>
      <vt:lpstr>PowerPoint 演示文稿</vt:lpstr>
      <vt:lpstr>PowerPoint 演示文稿</vt:lpstr>
      <vt:lpstr>Choose BIC as fit model</vt:lpstr>
      <vt:lpstr>Cox-Snell residuals for assessing the ﬁt of a Cox Model</vt:lpstr>
      <vt:lpstr>Martingale residuals to check for the functional form of covariate cd4</vt:lpstr>
      <vt:lpstr>Cox-Snell residuals for assessing the ﬁt of a Cox Model</vt:lpstr>
      <vt:lpstr>PowerPoint 演示文稿</vt:lpstr>
      <vt:lpstr>Identify eﬀect of each observation on tx estimate</vt:lpstr>
      <vt:lpstr>   Identify the eﬀect of each observation on cd4 estimate</vt:lpstr>
      <vt:lpstr>Identify the eﬀect of each observation on Karnof estimate</vt:lpstr>
      <vt:lpstr>PowerPoint 演示文稿</vt:lpstr>
      <vt:lpstr>Check proportional hazards assumption on tx</vt:lpstr>
      <vt:lpstr>Identify the eﬀect of each observation on Karnof estimate</vt:lpstr>
      <vt:lpstr>Check proportional hazards assumption on cd4 estimate</vt:lpstr>
      <vt:lpstr>Graph:</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Dong Yanli</dc:creator>
  <cp:lastModifiedBy>Dong Yanli</cp:lastModifiedBy>
  <cp:revision>90</cp:revision>
  <dcterms:created xsi:type="dcterms:W3CDTF">2017-05-04T15:51:25Z</dcterms:created>
  <dcterms:modified xsi:type="dcterms:W3CDTF">2017-05-11T01:09:55Z</dcterms:modified>
</cp:coreProperties>
</file>