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65" r:id="rId4"/>
    <p:sldId id="269" r:id="rId5"/>
    <p:sldId id="270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6" autoAdjust="0"/>
  </p:normalViewPr>
  <p:slideViewPr>
    <p:cSldViewPr snapToGrid="0" snapToObjects="1"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Challenge7&amp;8: </a:t>
            </a:r>
            <a:r>
              <a:rPr lang="en-IN" sz="3200" i="1" dirty="0" smtClean="0"/>
              <a:t>Autonomous Driving and </a:t>
            </a:r>
            <a:r>
              <a:rPr lang="en-IN" sz="3200" i="1" dirty="0" smtClean="0"/>
              <a:t>Remote </a:t>
            </a:r>
            <a:r>
              <a:rPr lang="en-IN" sz="3200" i="1" dirty="0" smtClean="0"/>
              <a:t>Monitoring and Control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Driving</a:t>
            </a:r>
            <a:endParaRPr lang="en-IN" b="1" dirty="0"/>
          </a:p>
        </p:txBody>
      </p:sp>
      <p:pic>
        <p:nvPicPr>
          <p:cNvPr id="4" name="Picture 2" descr="C:\Users\HL\Downloads\IMG_08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818" y="1898073"/>
            <a:ext cx="6719454" cy="4648164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2188582" y="2946465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1273" y="3677291"/>
            <a:ext cx="1867200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1273" y="4093294"/>
            <a:ext cx="15258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Bread Board</a:t>
            </a:r>
            <a:endParaRPr lang="en-US" sz="1600" dirty="0"/>
          </a:p>
        </p:txBody>
      </p:sp>
      <p:pic>
        <p:nvPicPr>
          <p:cNvPr id="11" name="Picture 10" descr="lid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0546" y="4027072"/>
            <a:ext cx="1202948" cy="11371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40832" y="3384903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LIDARLite</a:t>
            </a:r>
            <a:endParaRPr lang="en-US" altLang="zh-CN" sz="1600" b="1" dirty="0" smtClean="0"/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15181" y="5219596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Ultrasonic</a:t>
            </a:r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2528688" y="3679036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05883" y="4226324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 rot="5400000">
            <a:off x="2938468" y="3701438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9887" y="3918973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FFFF"/>
                </a:solidFill>
              </a:rPr>
              <a:t>xBee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6508473" y="4151858"/>
            <a:ext cx="338524" cy="153839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231107" y="4841215"/>
            <a:ext cx="488760" cy="268002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3918491" y="4081396"/>
            <a:ext cx="542673" cy="147382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248850" y="2098375"/>
            <a:ext cx="553998" cy="4155475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Front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1" name="Picture 3" descr="C:\Users\HL\Downloads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5065644" y="5368533"/>
            <a:ext cx="660941" cy="435838"/>
          </a:xfrm>
          <a:prstGeom prst="rect">
            <a:avLst/>
          </a:prstGeom>
          <a:noFill/>
        </p:spPr>
      </p:pic>
      <p:pic>
        <p:nvPicPr>
          <p:cNvPr id="27" name="Picture 3" descr="C:\Users\HL\Downloads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3034281" y="5368533"/>
            <a:ext cx="660941" cy="435838"/>
          </a:xfrm>
          <a:prstGeom prst="rect">
            <a:avLst/>
          </a:prstGeom>
          <a:noFill/>
        </p:spPr>
      </p:pic>
      <p:sp>
        <p:nvSpPr>
          <p:cNvPr id="29" name="Right Arrow 28"/>
          <p:cNvSpPr/>
          <p:nvPr/>
        </p:nvSpPr>
        <p:spPr>
          <a:xfrm rot="16200000">
            <a:off x="3121220" y="4838797"/>
            <a:ext cx="488760" cy="268002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4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Localization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029691"/>
            <a:ext cx="962891" cy="962891"/>
          </a:xfrm>
          <a:prstGeom prst="rect">
            <a:avLst/>
          </a:prstGeom>
          <a:noFill/>
        </p:spPr>
      </p:pic>
      <p:pic>
        <p:nvPicPr>
          <p:cNvPr id="1027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44548">
            <a:off x="3967524" y="4572236"/>
            <a:ext cx="1130429" cy="865303"/>
          </a:xfrm>
          <a:prstGeom prst="rect">
            <a:avLst/>
          </a:prstGeom>
          <a:noFill/>
        </p:spPr>
      </p:pic>
      <p:pic>
        <p:nvPicPr>
          <p:cNvPr id="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63" y="5347854"/>
            <a:ext cx="962891" cy="962891"/>
          </a:xfrm>
          <a:prstGeom prst="rect">
            <a:avLst/>
          </a:prstGeom>
          <a:noFill/>
        </p:spPr>
      </p:pic>
      <p:pic>
        <p:nvPicPr>
          <p:cNvPr id="27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0060" y="2029691"/>
            <a:ext cx="962891" cy="962891"/>
          </a:xfrm>
          <a:prstGeom prst="rect">
            <a:avLst/>
          </a:prstGeom>
          <a:noFill/>
        </p:spPr>
      </p:pic>
      <p:pic>
        <p:nvPicPr>
          <p:cNvPr id="28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0060" y="5347854"/>
            <a:ext cx="962891" cy="96289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V="1">
            <a:off x="1742354" y="4547127"/>
            <a:ext cx="1721282" cy="103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80365" y="2808519"/>
            <a:ext cx="1719696" cy="823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42354" y="2808519"/>
            <a:ext cx="1956810" cy="92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75564" y="4547128"/>
            <a:ext cx="2024496" cy="1036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61304" y="2029691"/>
            <a:ext cx="153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Beacons sends RSSI value to the coordinator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400061" y="2992582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37554" y="5941413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7735" y="2992582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62750" y="6126079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99164" y="5277981"/>
            <a:ext cx="14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Coordinator</a:t>
            </a:r>
          </a:p>
        </p:txBody>
      </p:sp>
      <p:pic>
        <p:nvPicPr>
          <p:cNvPr id="3" name="Picture 3" descr="C:\Users\HL\Downloads\DSC0818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9164" y="3230020"/>
            <a:ext cx="1676400" cy="1257300"/>
          </a:xfrm>
          <a:prstGeom prst="rect">
            <a:avLst/>
          </a:prstGeom>
          <a:noFill/>
        </p:spPr>
      </p:pic>
      <p:pic>
        <p:nvPicPr>
          <p:cNvPr id="22" name="Picture 2" descr="C:\Users\HL\Downloads\rpi2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8544" y="2553586"/>
            <a:ext cx="1108363" cy="808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7" grpId="2"/>
      <p:bldP spid="58" grpId="0"/>
      <p:bldP spid="58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L\Downloads\rpi2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047" y="5028070"/>
            <a:ext cx="1424736" cy="1039059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Streaming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HL\Downloads\logitech-hd-webcam-c3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63" y="1968506"/>
            <a:ext cx="1122184" cy="103905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1288473" y="3007566"/>
            <a:ext cx="0" cy="2020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1647" y="4381739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Raspberry pi runs a script 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29357" y="5527964"/>
            <a:ext cx="1574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HL\Downloads\Screen Shot 2015-12-10 at 9.14.21 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156" y="2957327"/>
            <a:ext cx="3063880" cy="3444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Control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C:\Users\HL\Downloads\rpi2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997" y="2271708"/>
            <a:ext cx="1108363" cy="808328"/>
          </a:xfrm>
          <a:prstGeom prst="rect">
            <a:avLst/>
          </a:prstGeom>
          <a:noFill/>
        </p:spPr>
      </p:pic>
      <p:pic>
        <p:nvPicPr>
          <p:cNvPr id="4099" name="Picture 3" descr="C:\Users\HL\Downloads\2020_image41-300x2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360" y="2057398"/>
            <a:ext cx="1433605" cy="1022638"/>
          </a:xfrm>
          <a:prstGeom prst="rect">
            <a:avLst/>
          </a:prstGeom>
          <a:noFill/>
        </p:spPr>
      </p:pic>
      <p:pic>
        <p:nvPicPr>
          <p:cNvPr id="8" name="Picture 3" descr="C:\Users\HL\Downloads\DSC0818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6551" y="4867274"/>
            <a:ext cx="1676400" cy="12573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4303004" y="2725446"/>
            <a:ext cx="9959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HL\Downloads\Screen Shot 2015-12-10 at 9.14.21 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841" y="2400074"/>
            <a:ext cx="3754608" cy="422154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7329055" y="3080036"/>
            <a:ext cx="0" cy="137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43" y="1690255"/>
            <a:ext cx="7583488" cy="4007224"/>
          </a:xfrm>
        </p:spPr>
        <p:txBody>
          <a:bodyPr>
            <a:noAutofit/>
          </a:bodyPr>
          <a:lstStyle/>
          <a:p>
            <a:pPr lvl="1"/>
            <a:r>
              <a:rPr lang="en-US" altLang="zh-CN" sz="1600" b="1" dirty="0" smtClean="0"/>
              <a:t>Autonomous Control</a:t>
            </a:r>
            <a:endParaRPr lang="en-US" altLang="zh-CN" sz="1600" dirty="0" smtClean="0"/>
          </a:p>
          <a:p>
            <a:pPr lvl="3">
              <a:buFontTx/>
              <a:buChar char="-"/>
            </a:pPr>
            <a:r>
              <a:rPr lang="en-IN" altLang="zh-CN" sz="1600" dirty="0" smtClean="0"/>
              <a:t>Using Sensor Information for autonomous </a:t>
            </a:r>
            <a:r>
              <a:rPr lang="en-IN" altLang="zh-CN" sz="1600" dirty="0" smtClean="0"/>
              <a:t>Control</a:t>
            </a:r>
            <a:endParaRPr lang="en-IN" altLang="zh-CN" sz="1600" dirty="0" smtClean="0"/>
          </a:p>
          <a:p>
            <a:pPr lvl="3">
              <a:buFontTx/>
              <a:buChar char="-"/>
            </a:pPr>
            <a:r>
              <a:rPr lang="en-US" altLang="zh-CN" sz="1600" dirty="0" smtClean="0"/>
              <a:t>LIDAR in front of the Car and  2 ultrasonic sensors on right side </a:t>
            </a:r>
          </a:p>
          <a:p>
            <a:pPr lvl="3">
              <a:buFontTx/>
              <a:buChar char="-"/>
            </a:pPr>
            <a:r>
              <a:rPr lang="en-US" altLang="zh-CN" sz="1600" dirty="0" smtClean="0"/>
              <a:t>Sensor Input decides the turning phase and the PID phase</a:t>
            </a:r>
          </a:p>
          <a:p>
            <a:pPr lvl="1"/>
            <a:r>
              <a:rPr lang="en-IN" altLang="zh-CN" sz="1600" b="1" dirty="0" smtClean="0"/>
              <a:t>Remote Access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Connecting to BU </a:t>
            </a:r>
            <a:r>
              <a:rPr lang="en-US" altLang="zh-CN" sz="1600" dirty="0" err="1" smtClean="0"/>
              <a:t>Wifi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andAssigning</a:t>
            </a:r>
            <a:r>
              <a:rPr lang="en-US" altLang="zh-CN" sz="1600" dirty="0" smtClean="0"/>
              <a:t> a dynamic DNS  name to PI (no-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 client)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sz="1600" dirty="0" err="1" smtClean="0"/>
              <a:t>Intializing</a:t>
            </a:r>
            <a:r>
              <a:rPr lang="en-US" altLang="zh-CN" sz="1600" dirty="0" smtClean="0"/>
              <a:t>  the script at start up</a:t>
            </a:r>
            <a:endParaRPr lang="en-IN" altLang="zh-CN" sz="1600" b="1" dirty="0" smtClean="0"/>
          </a:p>
          <a:p>
            <a:pPr lvl="1"/>
            <a:r>
              <a:rPr lang="en-IN" altLang="zh-CN" sz="1600" b="1" dirty="0" err="1" smtClean="0"/>
              <a:t>XBee</a:t>
            </a:r>
            <a:r>
              <a:rPr lang="en-IN" altLang="zh-CN" sz="1600" b="1" dirty="0" smtClean="0"/>
              <a:t> Configuration</a:t>
            </a:r>
            <a:endParaRPr lang="en-US" altLang="zh-CN" sz="1600" b="1" dirty="0" smtClean="0"/>
          </a:p>
          <a:p>
            <a:pPr lvl="3">
              <a:buFontTx/>
              <a:buChar char="-"/>
            </a:pPr>
            <a:r>
              <a:rPr lang="en-US" altLang="zh-CN" sz="1600" dirty="0" smtClean="0"/>
              <a:t>2 </a:t>
            </a:r>
            <a:r>
              <a:rPr lang="en-US" altLang="zh-CN" sz="1600" dirty="0" err="1" smtClean="0"/>
              <a:t>Xbees</a:t>
            </a:r>
            <a:r>
              <a:rPr lang="en-US" altLang="zh-CN" sz="1600" dirty="0" smtClean="0"/>
              <a:t> on the Pi, API mode for localization and AT for remote control</a:t>
            </a:r>
          </a:p>
          <a:p>
            <a:pPr lvl="3">
              <a:buFontTx/>
              <a:buChar char="-"/>
            </a:pPr>
            <a:r>
              <a:rPr lang="en-US" altLang="zh-CN" sz="1600" dirty="0" smtClean="0"/>
              <a:t>This is done in order to present a reliable, real-time solution to the problem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lvl="1"/>
            <a:r>
              <a:rPr lang="zh-CN" altLang="en-US" sz="1600" b="1" dirty="0" smtClean="0"/>
              <a:t> </a:t>
            </a:r>
            <a:r>
              <a:rPr lang="en-IN" altLang="zh-CN" sz="1600" b="1" dirty="0" smtClean="0"/>
              <a:t>Localization</a:t>
            </a:r>
          </a:p>
          <a:p>
            <a:pPr lvl="3">
              <a:buClr>
                <a:srgbClr val="FF7F01"/>
              </a:buClr>
              <a:buFontTx/>
              <a:buChar char="-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Dividing the course into appropriate sized partitions and collecting 3 sample per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each</a:t>
            </a:r>
            <a:endParaRPr lang="en-US" altLang="zh-CN" sz="1600" b="1" dirty="0" smtClean="0"/>
          </a:p>
          <a:p>
            <a:pPr lvl="3">
              <a:buClr>
                <a:srgbClr val="FF7F01"/>
              </a:buClr>
              <a:buFontTx/>
              <a:buChar char="-"/>
            </a:pPr>
            <a:r>
              <a:rPr lang="en-US" altLang="zh-CN" sz="1600" dirty="0" smtClean="0"/>
              <a:t>Using </a:t>
            </a:r>
            <a:r>
              <a:rPr lang="en-US" altLang="zh-CN" sz="1600" dirty="0" err="1" smtClean="0"/>
              <a:t>knn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lode 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to access the data </a:t>
            </a:r>
            <a:r>
              <a:rPr lang="en-US" altLang="zh-CN" sz="1600" dirty="0" smtClean="0"/>
              <a:t>set.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Defining a configuration/algorithm for autonomous control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Preparing </a:t>
            </a:r>
            <a:r>
              <a:rPr lang="en-US" altLang="zh-CN" sz="1800" dirty="0" smtClean="0"/>
              <a:t>a data set of RSSI values at various </a:t>
            </a:r>
            <a:r>
              <a:rPr lang="en-US" altLang="zh-CN" sz="1800" dirty="0" smtClean="0"/>
              <a:t>locations </a:t>
            </a:r>
            <a:r>
              <a:rPr lang="en-US" altLang="zh-CN" sz="1800" dirty="0" smtClean="0"/>
              <a:t>in the </a:t>
            </a:r>
            <a:r>
              <a:rPr lang="en-US" altLang="zh-CN" sz="1800" dirty="0" smtClean="0"/>
              <a:t>map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Dependencies of the Sensors varying  with changing physical condition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Issues with software installation  on the Pi</a:t>
            </a:r>
            <a:r>
              <a:rPr lang="en-IN" sz="1800" dirty="0" smtClean="0"/>
              <a:t> 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altLang="zh-CN" sz="1800" dirty="0" smtClean="0"/>
              <a:t>Integrate more reliable data in designing the turning condition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altLang="zh-CN" sz="1800" dirty="0" smtClean="0"/>
              <a:t>Using more reliable sensors</a:t>
            </a:r>
            <a:endParaRPr lang="en-IN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1800" dirty="0" smtClean="0"/>
              <a:t>Use </a:t>
            </a:r>
            <a:r>
              <a:rPr lang="en-IN" sz="1800" dirty="0" smtClean="0"/>
              <a:t>beacons for localization and  autonomous control that </a:t>
            </a:r>
            <a:r>
              <a:rPr lang="en-IN" sz="1800" dirty="0" smtClean="0"/>
              <a:t>have better precision. </a:t>
            </a:r>
            <a:endParaRPr lang="en-US" sz="1600" dirty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228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Challenge7&amp;8: Autonomous Driving and Remote Monitoring and Control EC 544 – Fall 2015</vt:lpstr>
      <vt:lpstr>Solution Architecture: Autonomous Driving</vt:lpstr>
      <vt:lpstr>Solution Architecture: Localization</vt:lpstr>
      <vt:lpstr>Solution Architecture: Video Streaming</vt:lpstr>
      <vt:lpstr>Solution Architecture: Remote Control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HL</cp:lastModifiedBy>
  <cp:revision>81</cp:revision>
  <dcterms:created xsi:type="dcterms:W3CDTF">2015-09-16T14:32:23Z</dcterms:created>
  <dcterms:modified xsi:type="dcterms:W3CDTF">2015-12-10T20:58:47Z</dcterms:modified>
</cp:coreProperties>
</file>