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5" r:id="rId3"/>
    <p:sldId id="258" r:id="rId4"/>
    <p:sldId id="266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BA4D"/>
    <a:srgbClr val="07874A"/>
    <a:srgbClr val="FFB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6" autoAdjust="0"/>
  </p:normalViewPr>
  <p:slideViewPr>
    <p:cSldViewPr snapToGrid="0" snapToObjects="1">
      <p:cViewPr varScale="1">
        <p:scale>
          <a:sx n="85" d="100"/>
          <a:sy n="85" d="100"/>
        </p:scale>
        <p:origin x="-116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92746-61B6-4906-A888-BD859954706E}" type="datetimeFigureOut">
              <a:rPr lang="en-US" smtClean="0"/>
              <a:pPr/>
              <a:t>10/28/15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695C6-E19F-4629-A30B-2B02BB4593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pPr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pPr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pPr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pPr/>
              <a:t>10/28/15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pPr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pPr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4528297"/>
            <a:ext cx="6953250" cy="86845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Steering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 544 – Fall 2015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5396753"/>
            <a:ext cx="6223000" cy="573741"/>
          </a:xfrm>
        </p:spPr>
        <p:txBody>
          <a:bodyPr>
            <a:normAutofit/>
          </a:bodyPr>
          <a:lstStyle/>
          <a:p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4: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Dung, Hitesh, 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Lama, 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Yisi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Weilun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82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214937" y="2993029"/>
            <a:ext cx="4651369" cy="285790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045952" y="3677291"/>
            <a:ext cx="1269898" cy="87132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223147" y="4224579"/>
            <a:ext cx="989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/>
              <a:t>Arduino</a:t>
            </a:r>
            <a:endParaRPr lang="en-US" sz="1600" b="1" dirty="0"/>
          </a:p>
        </p:txBody>
      </p:sp>
      <p:sp>
        <p:nvSpPr>
          <p:cNvPr id="41" name="Snip Same Side Corner Rectangle 40"/>
          <p:cNvSpPr/>
          <p:nvPr/>
        </p:nvSpPr>
        <p:spPr>
          <a:xfrm rot="5400000">
            <a:off x="4518457" y="3663447"/>
            <a:ext cx="376544" cy="745721"/>
          </a:xfrm>
          <a:prstGeom prst="snip2Same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429876" y="3886026"/>
            <a:ext cx="649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xBee</a:t>
            </a:r>
            <a:endParaRPr lang="en-US" sz="1600" dirty="0"/>
          </a:p>
        </p:txBody>
      </p:sp>
      <p:pic>
        <p:nvPicPr>
          <p:cNvPr id="43" name="Picture 42" descr="Screen Shot 2015-10-28 at 2.50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121" y="2511451"/>
            <a:ext cx="760480" cy="963156"/>
          </a:xfrm>
          <a:prstGeom prst="rect">
            <a:avLst/>
          </a:prstGeom>
        </p:spPr>
      </p:pic>
      <p:pic>
        <p:nvPicPr>
          <p:cNvPr id="44" name="Picture 43" descr="lida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876" y="5347403"/>
            <a:ext cx="1202948" cy="113718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655" y="1795058"/>
            <a:ext cx="2118931" cy="71639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499601" y="2405529"/>
            <a:ext cx="83981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Speed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Sensor</a:t>
            </a:r>
            <a:endParaRPr lang="en-US" sz="1600" dirty="0"/>
          </a:p>
        </p:txBody>
      </p:sp>
      <p:pic>
        <p:nvPicPr>
          <p:cNvPr id="48" name="Picture 47" descr="ultra senso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412" y="3677291"/>
            <a:ext cx="689463" cy="681922"/>
          </a:xfrm>
          <a:prstGeom prst="rect">
            <a:avLst/>
          </a:prstGeom>
        </p:spPr>
      </p:pic>
      <p:pic>
        <p:nvPicPr>
          <p:cNvPr id="49" name="Picture 48" descr="ultra senso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412" y="4661708"/>
            <a:ext cx="689463" cy="68192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5632824" y="5850935"/>
            <a:ext cx="1059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/>
              <a:t>LIDARLite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7015718" y="4349426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/>
              <a:t>UltraSonic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83039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Decisions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 smtClean="0"/>
              <a:t>Sensor</a:t>
            </a:r>
            <a:r>
              <a:rPr lang="en-US" altLang="zh-CN" sz="2000" b="1" dirty="0" smtClean="0"/>
              <a:t>:</a:t>
            </a:r>
            <a:r>
              <a:rPr lang="zh-CN" altLang="en-US" sz="2000" b="1" dirty="0" smtClean="0"/>
              <a:t> </a:t>
            </a:r>
            <a:endParaRPr lang="en-US" altLang="zh-CN" sz="20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800" b="1" dirty="0" smtClean="0"/>
              <a:t>1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LIDAR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sensor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on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the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side</a:t>
            </a:r>
            <a:r>
              <a:rPr lang="en-US" altLang="zh-CN" sz="1800" b="1" dirty="0" smtClean="0"/>
              <a:t>:</a:t>
            </a:r>
            <a:endParaRPr lang="en-US" altLang="zh-CN" sz="1800" b="1" dirty="0"/>
          </a:p>
          <a:p>
            <a:pPr lvl="2">
              <a:buFont typeface="Lucida Grande"/>
              <a:buChar char="-"/>
            </a:pPr>
            <a:r>
              <a:rPr lang="en-US" altLang="zh-CN" sz="1600" dirty="0" smtClean="0"/>
              <a:t>Accurate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response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(not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much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of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noise)</a:t>
            </a:r>
          </a:p>
          <a:p>
            <a:pPr lvl="2">
              <a:buFont typeface="Lucida Grande"/>
              <a:buChar char="-"/>
            </a:pPr>
            <a:r>
              <a:rPr lang="en-US" altLang="zh-CN" sz="1600" dirty="0" smtClean="0"/>
              <a:t>Rapid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response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800" b="1" dirty="0" smtClean="0"/>
              <a:t>2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Ultrasonic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sensor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in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the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front:</a:t>
            </a:r>
          </a:p>
          <a:p>
            <a:pPr lvl="2">
              <a:buFont typeface="Lucida Grande"/>
              <a:buChar char="-"/>
            </a:pPr>
            <a:r>
              <a:rPr lang="en-US" altLang="zh-CN" sz="1600" dirty="0" smtClean="0"/>
              <a:t>Scalable</a:t>
            </a:r>
          </a:p>
          <a:p>
            <a:pPr lvl="2">
              <a:buFont typeface="Lucida Grande"/>
              <a:buChar char="-"/>
            </a:pPr>
            <a:r>
              <a:rPr lang="en-US" altLang="zh-CN" sz="1600" dirty="0" smtClean="0"/>
              <a:t>Effective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in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detecting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corners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and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small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obstacles</a:t>
            </a:r>
            <a:endParaRPr lang="en-US" altLang="zh-CN" sz="16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800" b="1" dirty="0" smtClean="0"/>
              <a:t>1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IR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speed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sensor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on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inner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side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of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wheel:</a:t>
            </a:r>
            <a:endParaRPr lang="en-US" sz="1800" b="1" dirty="0" smtClean="0"/>
          </a:p>
          <a:p>
            <a:pPr lvl="2">
              <a:buFont typeface="Corbel" panose="020B0503020204020204" pitchFamily="34" charset="0"/>
              <a:buChar char="−"/>
            </a:pPr>
            <a:r>
              <a:rPr lang="en-US" altLang="zh-CN" sz="1600" dirty="0" smtClean="0"/>
              <a:t>Sensitive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to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colors,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used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to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calculate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angular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velocity</a:t>
            </a:r>
          </a:p>
          <a:p>
            <a:pPr lvl="2">
              <a:buFont typeface="Corbel" panose="020B0503020204020204" pitchFamily="34" charset="0"/>
              <a:buChar char="−"/>
            </a:pPr>
            <a:r>
              <a:rPr lang="en-US" altLang="zh-CN" sz="1600" dirty="0" smtClean="0"/>
              <a:t>Helpful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in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remote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control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314508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Decisions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spcBef>
                <a:spcPts val="2000"/>
              </a:spcBef>
            </a:pPr>
            <a:r>
              <a:rPr lang="en-US" altLang="zh-CN" b="1" dirty="0" smtClean="0"/>
              <a:t>Control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Algorithms</a:t>
            </a:r>
            <a:r>
              <a:rPr lang="en-US" b="1" dirty="0" smtClean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800" b="1" dirty="0"/>
              <a:t>Side</a:t>
            </a:r>
            <a:r>
              <a:rPr lang="zh-CN" altLang="en-US" sz="1800" b="1" dirty="0"/>
              <a:t> </a:t>
            </a:r>
            <a:endParaRPr lang="en-US" altLang="zh-CN" sz="1800" b="1" dirty="0"/>
          </a:p>
          <a:p>
            <a:pPr lvl="2">
              <a:buFont typeface="Lucida Grande"/>
              <a:buChar char="-"/>
            </a:pPr>
            <a:r>
              <a:rPr lang="en-US" altLang="zh-CN" sz="1600" dirty="0" smtClean="0"/>
              <a:t>PID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algorithm</a:t>
            </a:r>
            <a:endParaRPr lang="en-US" altLang="zh-CN" sz="1600" dirty="0"/>
          </a:p>
          <a:p>
            <a:pPr lvl="2">
              <a:buFont typeface="Lucida Grande"/>
              <a:buChar char="-"/>
            </a:pPr>
            <a:r>
              <a:rPr lang="en-US" altLang="zh-CN" sz="1600" dirty="0"/>
              <a:t>Adapt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output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adjust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wheel</a:t>
            </a:r>
            <a:r>
              <a:rPr lang="zh-CN" altLang="en-US" sz="1600" dirty="0"/>
              <a:t> </a:t>
            </a:r>
            <a:r>
              <a:rPr lang="en-US" altLang="zh-CN" sz="1600" dirty="0"/>
              <a:t>direction</a:t>
            </a:r>
            <a:r>
              <a:rPr lang="zh-CN" altLang="en-US" sz="1600" dirty="0"/>
              <a:t> 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800" b="1" dirty="0"/>
              <a:t>Front</a:t>
            </a:r>
          </a:p>
          <a:p>
            <a:pPr lvl="2">
              <a:buFont typeface="Lucida Grande"/>
              <a:buChar char="-"/>
            </a:pPr>
            <a:r>
              <a:rPr lang="en-US" altLang="zh-CN" sz="1600" dirty="0" smtClean="0"/>
              <a:t>Receive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value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from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the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two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sensors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and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stop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if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either</a:t>
            </a:r>
            <a:r>
              <a:rPr lang="zh-CN" altLang="en-US" sz="1600" dirty="0" smtClean="0"/>
              <a:t> </a:t>
            </a:r>
            <a:r>
              <a:rPr lang="zh-CN" altLang="zh-CN" sz="1600" dirty="0" smtClean="0"/>
              <a:t>o</a:t>
            </a:r>
            <a:r>
              <a:rPr lang="en-US" altLang="zh-CN" sz="1600" dirty="0" smtClean="0"/>
              <a:t>f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them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senses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obstacle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ahead</a:t>
            </a:r>
            <a:r>
              <a:rPr lang="zh-CN" altLang="en-US" sz="1600" dirty="0" smtClean="0"/>
              <a:t> </a:t>
            </a:r>
            <a:endParaRPr lang="en-US" altLang="zh-CN" sz="16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800" b="1" dirty="0" smtClean="0"/>
              <a:t>Speed</a:t>
            </a:r>
          </a:p>
          <a:p>
            <a:pPr lvl="2">
              <a:buFont typeface="Lucida Grande"/>
              <a:buChar char="-"/>
            </a:pPr>
            <a:r>
              <a:rPr lang="en-US" altLang="zh-CN" sz="1600" dirty="0"/>
              <a:t>Rotary</a:t>
            </a:r>
            <a:r>
              <a:rPr lang="zh-CN" altLang="en-US" sz="1600" dirty="0"/>
              <a:t> </a:t>
            </a:r>
            <a:r>
              <a:rPr lang="en-US" altLang="zh-CN" sz="1600" dirty="0"/>
              <a:t>encoder,</a:t>
            </a:r>
            <a:r>
              <a:rPr lang="zh-CN" altLang="en-US" sz="1600" dirty="0"/>
              <a:t> </a:t>
            </a:r>
            <a:r>
              <a:rPr lang="en-US" altLang="zh-CN" sz="1600" dirty="0"/>
              <a:t>sense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color</a:t>
            </a:r>
            <a:r>
              <a:rPr lang="zh-CN" altLang="en-US" sz="1600" dirty="0"/>
              <a:t> </a:t>
            </a:r>
            <a:r>
              <a:rPr lang="en-US" altLang="zh-CN" sz="1600" dirty="0"/>
              <a:t>wheel</a:t>
            </a:r>
            <a:r>
              <a:rPr lang="zh-CN" altLang="en-US" sz="1600" dirty="0"/>
              <a:t> </a:t>
            </a:r>
            <a:r>
              <a:rPr lang="en-US" altLang="zh-CN" sz="1600" dirty="0"/>
              <a:t>inside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 smtClean="0"/>
              <a:t>wheel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800" b="1" dirty="0" smtClean="0"/>
              <a:t>Remote:</a:t>
            </a:r>
            <a:r>
              <a:rPr lang="zh-CN" altLang="en-US" sz="1800" b="1" dirty="0" smtClean="0"/>
              <a:t> </a:t>
            </a:r>
            <a:r>
              <a:rPr lang="en-US" altLang="zh-CN" sz="1800" b="1" dirty="0" err="1" smtClean="0"/>
              <a:t>xBee</a:t>
            </a:r>
            <a:endParaRPr lang="en-US" altLang="zh-CN" sz="1800" b="1" dirty="0" smtClean="0"/>
          </a:p>
          <a:p>
            <a:pPr lvl="2">
              <a:buFont typeface="Lucida Grande"/>
              <a:buChar char="-"/>
            </a:pPr>
            <a:r>
              <a:rPr lang="en-US" altLang="zh-CN" sz="1600" dirty="0" smtClean="0"/>
              <a:t>Sending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start/stop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commands</a:t>
            </a:r>
          </a:p>
          <a:p>
            <a:pPr lvl="2">
              <a:buFont typeface="Lucida Grande"/>
              <a:buChar char="-"/>
            </a:pPr>
            <a:r>
              <a:rPr lang="en-US" altLang="zh-CN" sz="1600" dirty="0" smtClean="0"/>
              <a:t>Monitoring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the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speed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via</a:t>
            </a:r>
            <a:r>
              <a:rPr lang="zh-CN" altLang="en-US" sz="1600" dirty="0" smtClean="0"/>
              <a:t> </a:t>
            </a:r>
            <a:r>
              <a:rPr lang="en-US" altLang="zh-CN" sz="1600" dirty="0" err="1" smtClean="0"/>
              <a:t>xBee</a:t>
            </a:r>
            <a:endParaRPr lang="en-US" altLang="zh-CN" sz="1600" dirty="0" smtClean="0"/>
          </a:p>
          <a:p>
            <a:pPr lvl="2">
              <a:buFont typeface="Lucida Grande"/>
              <a:buChar char="-"/>
            </a:pPr>
            <a:endParaRPr lang="en-US" altLang="zh-CN" sz="1600" dirty="0"/>
          </a:p>
          <a:p>
            <a:pPr marL="685800" lvl="2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85708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&amp; Future Improvements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508126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Choosing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the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proper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sensors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to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use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and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interfacing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them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together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on</a:t>
            </a:r>
            <a:r>
              <a:rPr lang="zh-CN" altLang="en-US" sz="1800" dirty="0" smtClean="0"/>
              <a:t> </a:t>
            </a:r>
            <a:r>
              <a:rPr lang="en-US" altLang="zh-CN" sz="1800" dirty="0" err="1" smtClean="0"/>
              <a:t>Arduino</a:t>
            </a:r>
            <a:endParaRPr lang="en-US" altLang="zh-CN" sz="1800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Dealing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with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limitations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of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each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sensor,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calibrating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the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out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puts</a:t>
            </a:r>
            <a:endParaRPr lang="en-US" sz="1800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Learning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to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use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PID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libraries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testing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combination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of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PID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coefficients</a:t>
            </a:r>
            <a:endParaRPr lang="en-US" altLang="zh-CN" sz="1800" dirty="0" smtClean="0"/>
          </a:p>
          <a:p>
            <a:pPr>
              <a:lnSpc>
                <a:spcPct val="12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Improvements:</a:t>
            </a:r>
            <a:endParaRPr lang="en-US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Make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the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crawler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adaptive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to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different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environment</a:t>
            </a:r>
            <a:r>
              <a:rPr lang="en-US" sz="1800" dirty="0" smtClean="0"/>
              <a:t>:</a:t>
            </a:r>
          </a:p>
          <a:p>
            <a:pPr lvl="2">
              <a:lnSpc>
                <a:spcPct val="120000"/>
              </a:lnSpc>
              <a:buFont typeface="Lucida Grande"/>
              <a:buChar char="-"/>
            </a:pPr>
            <a:r>
              <a:rPr lang="en-US" altLang="zh-CN" sz="1600" dirty="0" smtClean="0"/>
              <a:t>Make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turns</a:t>
            </a:r>
            <a:r>
              <a:rPr lang="zh-CN" altLang="en-US" sz="1600" dirty="0" smtClean="0"/>
              <a:t>,</a:t>
            </a:r>
            <a:r>
              <a:rPr lang="en-US" altLang="zh-CN" sz="1600" dirty="0" smtClean="0"/>
              <a:t>etc.</a:t>
            </a:r>
            <a:endParaRPr lang="en-US" sz="1600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Better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remote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control</a:t>
            </a:r>
            <a:r>
              <a:rPr lang="zh-CN" altLang="en-US" sz="1800" dirty="0" smtClean="0"/>
              <a:t>:</a:t>
            </a:r>
            <a:endParaRPr lang="en-US" altLang="zh-CN" sz="1800" dirty="0" smtClean="0"/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600" dirty="0" smtClean="0"/>
              <a:t>Change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speed,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make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turns,</a:t>
            </a:r>
            <a:r>
              <a:rPr lang="zh-CN" altLang="en-US" sz="1600" dirty="0"/>
              <a:t> </a:t>
            </a:r>
            <a:r>
              <a:rPr lang="en-US" altLang="zh-CN" sz="1600" dirty="0" smtClean="0"/>
              <a:t>etc.</a:t>
            </a:r>
            <a:r>
              <a:rPr lang="zh-CN" altLang="en-US" sz="1600" dirty="0" smtClean="0"/>
              <a:t> </a:t>
            </a:r>
            <a:endParaRPr lang="en-US" sz="16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47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054" y="2845540"/>
            <a:ext cx="5870448" cy="1472184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4175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</TotalTime>
  <Words>216</Words>
  <Application>Microsoft Macintosh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Pixel</vt:lpstr>
      <vt:lpstr>Challenge 4: Steering the Car EC 544 – Fall 2015</vt:lpstr>
      <vt:lpstr>Solution Architecture</vt:lpstr>
      <vt:lpstr>Design Decisions</vt:lpstr>
      <vt:lpstr>Design Decisions</vt:lpstr>
      <vt:lpstr>Challenges &amp; Future Improvements</vt:lpstr>
      <vt:lpstr>Thank You!</vt:lpstr>
    </vt:vector>
  </TitlesOfParts>
  <Company>BU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Sunspots to Thermostat</dc:title>
  <dc:creator>Yisi Lu</dc:creator>
  <cp:lastModifiedBy>Yisi Lu</cp:lastModifiedBy>
  <cp:revision>64</cp:revision>
  <dcterms:created xsi:type="dcterms:W3CDTF">2015-09-16T14:32:23Z</dcterms:created>
  <dcterms:modified xsi:type="dcterms:W3CDTF">2015-10-28T19:01:22Z</dcterms:modified>
</cp:coreProperties>
</file>