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8" r:id="rId3"/>
    <p:sldId id="265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83" d="100"/>
          <a:sy n="83" d="100"/>
        </p:scale>
        <p:origin x="-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Driving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28472" y="2420827"/>
            <a:ext cx="4651369" cy="28579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37765" y="3151653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47375" y="3698941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FFFF"/>
                </a:solidFill>
              </a:rPr>
              <a:t>Arduino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1" name="Snip Same Side Corner Rectangle 20"/>
          <p:cNvSpPr/>
          <p:nvPr/>
        </p:nvSpPr>
        <p:spPr>
          <a:xfrm rot="5400000">
            <a:off x="5184441" y="3139554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7856" y="3360388"/>
            <a:ext cx="697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xBee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9" name="Picture 28" descr="ultra sens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34" y="4937772"/>
            <a:ext cx="689463" cy="68192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658381" y="5430600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Ultrasonic</a:t>
            </a:r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sp>
        <p:nvSpPr>
          <p:cNvPr id="41" name="Left Arrow 40"/>
          <p:cNvSpPr/>
          <p:nvPr/>
        </p:nvSpPr>
        <p:spPr>
          <a:xfrm>
            <a:off x="6117748" y="3717601"/>
            <a:ext cx="338524" cy="135179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6200000">
            <a:off x="4720372" y="4430288"/>
            <a:ext cx="869998" cy="149473"/>
          </a:xfrm>
          <a:prstGeom prst="rightArrow">
            <a:avLst/>
          </a:prstGeom>
          <a:solidFill>
            <a:srgbClr val="FBEC8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9344966">
            <a:off x="3158382" y="4412049"/>
            <a:ext cx="1704912" cy="183701"/>
          </a:xfrm>
          <a:prstGeom prst="lef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lida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390">
            <a:off x="6682378" y="3408401"/>
            <a:ext cx="1202948" cy="1137186"/>
          </a:xfrm>
          <a:prstGeom prst="rect">
            <a:avLst/>
          </a:prstGeom>
        </p:spPr>
      </p:pic>
      <p:pic>
        <p:nvPicPr>
          <p:cNvPr id="46" name="Picture 45" descr="ultra sens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1" y="4937772"/>
            <a:ext cx="689463" cy="6819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78428" y="4510126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LIDARLite</a:t>
            </a:r>
            <a:endParaRPr lang="en-US" altLang="zh-CN" sz="1600" b="1" dirty="0" smtClean="0"/>
          </a:p>
          <a:p>
            <a:pPr algn="ctr"/>
            <a:r>
              <a:rPr lang="en-US" sz="1600" b="1" dirty="0" smtClean="0"/>
              <a:t>Sensor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660434">
            <a:off x="6040456" y="2488428"/>
            <a:ext cx="1296502" cy="88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4587" y="2784509"/>
            <a:ext cx="92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webcam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40986" y="3123063"/>
            <a:ext cx="1805467" cy="1114898"/>
          </a:xfrm>
          <a:prstGeom prst="roundRect">
            <a:avLst/>
          </a:prstGeom>
          <a:solidFill>
            <a:srgbClr val="5BBA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nip Same Side Corner Rectangle 46"/>
          <p:cNvSpPr/>
          <p:nvPr/>
        </p:nvSpPr>
        <p:spPr>
          <a:xfrm rot="5400000">
            <a:off x="3097248" y="3262208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60664" y="3465791"/>
            <a:ext cx="697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xBee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7754" y="3839353"/>
            <a:ext cx="129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Raspberry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111" y="5621617"/>
            <a:ext cx="1248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314770" y="5659666"/>
            <a:ext cx="106665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Turning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91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2029691"/>
            <a:ext cx="962891" cy="962891"/>
          </a:xfrm>
          <a:prstGeom prst="rect">
            <a:avLst/>
          </a:prstGeom>
          <a:noFill/>
        </p:spPr>
      </p:pic>
      <p:pic>
        <p:nvPicPr>
          <p:cNvPr id="1027" name="Picture 3" descr="C:\Users\HL\Desktop\EC952 MS Project\Coordina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44548">
            <a:off x="4036804" y="3656716"/>
            <a:ext cx="1130429" cy="865303"/>
          </a:xfrm>
          <a:prstGeom prst="rect">
            <a:avLst/>
          </a:prstGeom>
          <a:noFill/>
        </p:spPr>
      </p:pic>
      <p:pic>
        <p:nvPicPr>
          <p:cNvPr id="26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515" y="5177474"/>
            <a:ext cx="962891" cy="962891"/>
          </a:xfrm>
          <a:prstGeom prst="rect">
            <a:avLst/>
          </a:prstGeom>
          <a:noFill/>
        </p:spPr>
      </p:pic>
      <p:pic>
        <p:nvPicPr>
          <p:cNvPr id="27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2767" y="2064674"/>
            <a:ext cx="962891" cy="962891"/>
          </a:xfrm>
          <a:prstGeom prst="rect">
            <a:avLst/>
          </a:prstGeom>
          <a:noFill/>
        </p:spPr>
      </p:pic>
      <p:pic>
        <p:nvPicPr>
          <p:cNvPr id="28" name="Picture 2" descr="C:\Users\HL\Desktop\EC952 MS Project\Xbeeon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210" y="5177474"/>
            <a:ext cx="962891" cy="962891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 flipV="1">
            <a:off x="1811767" y="4503579"/>
            <a:ext cx="1721282" cy="103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29973" y="2782485"/>
            <a:ext cx="1925642" cy="95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9490" y="2808519"/>
            <a:ext cx="1956810" cy="92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547591" y="4513184"/>
            <a:ext cx="2024496" cy="1036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461147">
            <a:off x="2472233" y="2986680"/>
            <a:ext cx="15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RSSI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3345" y="3272646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2174" y="6024404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8803" y="2894598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00059" y="6100877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Beacon 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10959" y="4423455"/>
            <a:ext cx="218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Coordinator </a:t>
            </a:r>
            <a:r>
              <a:rPr lang="en-US" altLang="zh-CN" b="1" dirty="0" smtClean="0"/>
              <a:t>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crawler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57" grpId="2"/>
      <p:bldP spid="58" grpId="0"/>
      <p:bldP spid="58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18" y="1781530"/>
            <a:ext cx="8048097" cy="4007224"/>
          </a:xfrm>
        </p:spPr>
        <p:txBody>
          <a:bodyPr>
            <a:noAutofit/>
          </a:bodyPr>
          <a:lstStyle/>
          <a:p>
            <a:pPr marL="628650" lvl="1" indent="-285750">
              <a:buFont typeface="Lucida Grande"/>
              <a:buChar char="+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Driving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7900" lvl="2" indent="-285750">
              <a:buFont typeface="Wingdings" charset="2"/>
              <a:buChar char="§"/>
            </a:pPr>
            <a:r>
              <a:rPr lang="zh-CN" altLang="en-US" sz="1600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PID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hallway</a:t>
            </a:r>
          </a:p>
          <a:p>
            <a:pPr lvl="2">
              <a:buFont typeface="Wingdings" charset="2"/>
              <a:buChar char="§"/>
            </a:pPr>
            <a:r>
              <a:rPr lang="en-US" altLang="zh-CN" dirty="0" smtClean="0"/>
              <a:t>Entering</a:t>
            </a:r>
            <a:r>
              <a:rPr lang="zh-CN" altLang="en-US" dirty="0" smtClean="0"/>
              <a:t> </a:t>
            </a:r>
            <a:r>
              <a:rPr lang="en-US" altLang="zh-CN" dirty="0"/>
              <a:t>turning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sensing</a:t>
            </a:r>
            <a:r>
              <a:rPr lang="zh-CN" altLang="en-US" dirty="0"/>
              <a:t> </a:t>
            </a:r>
            <a:r>
              <a:rPr lang="en-US" altLang="zh-CN" dirty="0"/>
              <a:t>wall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</a:p>
          <a:p>
            <a:pPr lvl="2">
              <a:buFont typeface="Wingdings" charset="2"/>
              <a:buChar char="§"/>
            </a:pPr>
            <a:r>
              <a:rPr lang="en-US" altLang="zh-CN" dirty="0"/>
              <a:t>C</a:t>
            </a:r>
            <a:r>
              <a:rPr lang="en-US" altLang="zh-CN" dirty="0" smtClean="0"/>
              <a:t>hoosing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half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gap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elevator</a:t>
            </a:r>
            <a:endParaRPr lang="en-US" altLang="zh-CN" sz="1600" dirty="0" smtClean="0"/>
          </a:p>
          <a:p>
            <a:pPr marL="628650" lvl="2" indent="-285750">
              <a:buFont typeface="Lucida Grande"/>
              <a:buChar char="+"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Indoor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Localization</a:t>
            </a:r>
            <a:endParaRPr lang="en-US" altLang="zh-CN" sz="2400" dirty="0" smtClean="0"/>
          </a:p>
          <a:p>
            <a:pPr lvl="2">
              <a:buFont typeface="Wingdings" charset="2"/>
              <a:buChar char="§"/>
            </a:pP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beacons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corners</a:t>
            </a:r>
          </a:p>
          <a:p>
            <a:pPr lvl="2">
              <a:buFont typeface="Wingdings" charset="2"/>
              <a:buChar char="§"/>
            </a:pPr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coordinator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</a:p>
          <a:p>
            <a:pPr lvl="2">
              <a:buFont typeface="Wingdings" charset="2"/>
              <a:buChar char="§"/>
            </a:pPr>
            <a:r>
              <a:rPr lang="en-US" altLang="zh-CN" dirty="0" smtClean="0"/>
              <a:t>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ddns</a:t>
            </a:r>
            <a:endParaRPr lang="en-US" altLang="zh-CN" dirty="0" smtClean="0"/>
          </a:p>
          <a:p>
            <a:pPr lvl="2">
              <a:buFont typeface="Wingdings" charset="2"/>
              <a:buChar char="§"/>
            </a:pPr>
            <a:r>
              <a:rPr lang="en-US" altLang="zh-CN" dirty="0" smtClean="0"/>
              <a:t>Dividing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sections</a:t>
            </a:r>
          </a:p>
          <a:p>
            <a:pPr lvl="2">
              <a:buFont typeface="Wingdings" charset="2"/>
              <a:buChar char="§"/>
            </a:pPr>
            <a:r>
              <a:rPr lang="en-US" altLang="zh-CN" dirty="0" smtClean="0"/>
              <a:t>Collect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Design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turning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condition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crawler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Setup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raspberry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with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wifi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ddns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Experience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unexpected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behavior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crawler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Power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Rapsberry</a:t>
            </a:r>
            <a:r>
              <a:rPr lang="en-US" altLang="zh-CN" sz="1800" dirty="0" smtClean="0"/>
              <a:t> Pi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Improve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remote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control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Achieve more accurate localization by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collecting </a:t>
            </a:r>
            <a:r>
              <a:rPr lang="en-US" altLang="zh-CN" sz="1800" dirty="0" smtClean="0"/>
              <a:t>more </a:t>
            </a:r>
            <a:r>
              <a:rPr lang="en-US" altLang="zh-CN" sz="1800" dirty="0" err="1" smtClean="0"/>
              <a:t>kNN</a:t>
            </a:r>
            <a:r>
              <a:rPr lang="en-US" altLang="zh-CN" sz="1800" dirty="0" smtClean="0"/>
              <a:t> training data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193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Challenge 7: Autonomous Driving EC 544 – Fall 2015</vt:lpstr>
      <vt:lpstr>Solution Architecture</vt:lpstr>
      <vt:lpstr>Solution Architecture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Yisi Lu</cp:lastModifiedBy>
  <cp:revision>104</cp:revision>
  <dcterms:created xsi:type="dcterms:W3CDTF">2015-09-16T14:32:23Z</dcterms:created>
  <dcterms:modified xsi:type="dcterms:W3CDTF">2015-12-08T09:45:11Z</dcterms:modified>
</cp:coreProperties>
</file>