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5" r:id="rId3"/>
    <p:sldId id="258" r:id="rId4"/>
    <p:sldId id="266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BA4D"/>
    <a:srgbClr val="07874A"/>
    <a:srgbClr val="FF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6" autoAdjust="0"/>
  </p:normalViewPr>
  <p:slideViewPr>
    <p:cSldViewPr snapToGrid="0" snapToObjects="1">
      <p:cViewPr varScale="1">
        <p:scale>
          <a:sx n="54" d="100"/>
          <a:sy n="54" d="100"/>
        </p:scale>
        <p:origin x="15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92746-61B6-4906-A888-BD859954706E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695C6-E19F-4629-A30B-2B02BB4593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4528297"/>
            <a:ext cx="6953250" cy="86845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Steering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 544 – Fall 2015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396753"/>
            <a:ext cx="6223000" cy="573741"/>
          </a:xfrm>
        </p:spPr>
        <p:txBody>
          <a:bodyPr>
            <a:norm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Dung, Hitesh,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Lama,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Yisi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Weilun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8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188582" y="2946465"/>
            <a:ext cx="4651369" cy="28579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997875" y="3677291"/>
            <a:ext cx="1269898" cy="8713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07485" y="4224579"/>
            <a:ext cx="989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FFFFFF"/>
                </a:solidFill>
              </a:rPr>
              <a:t>Arduino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41" name="Snip Same Side Corner Rectangle 40"/>
          <p:cNvSpPr/>
          <p:nvPr/>
        </p:nvSpPr>
        <p:spPr>
          <a:xfrm rot="5400000">
            <a:off x="5444551" y="3665192"/>
            <a:ext cx="376544" cy="745721"/>
          </a:xfrm>
          <a:prstGeom prst="snip2Same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07967" y="3886026"/>
            <a:ext cx="64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xBee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3" name="Picture 42" descr="Screen Shot 2015-10-28 at 2.50.00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3203">
            <a:off x="2451340" y="2510061"/>
            <a:ext cx="566167" cy="717057"/>
          </a:xfrm>
          <a:prstGeom prst="rect">
            <a:avLst/>
          </a:prstGeom>
        </p:spPr>
      </p:pic>
      <p:pic>
        <p:nvPicPr>
          <p:cNvPr id="44" name="Picture 43" descr="lidar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19" y="5343630"/>
            <a:ext cx="1202948" cy="113718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204981">
            <a:off x="1150944" y="2047332"/>
            <a:ext cx="2118931" cy="71639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064549" y="2159600"/>
            <a:ext cx="1707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Photoreflector</a:t>
            </a:r>
            <a:r>
              <a:rPr lang="en-US" sz="1600" b="1" dirty="0" smtClean="0"/>
              <a:t> (Speed Sensor)</a:t>
            </a:r>
            <a:endParaRPr lang="en-US" sz="1600" b="1" dirty="0"/>
          </a:p>
        </p:txBody>
      </p:sp>
      <p:pic>
        <p:nvPicPr>
          <p:cNvPr id="48" name="Picture 47" descr="ultra sensor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110" y="3916566"/>
            <a:ext cx="689463" cy="68192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406889" y="5950422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/>
              <a:t>LIDARLite</a:t>
            </a:r>
            <a:endParaRPr lang="en-US" altLang="zh-CN" sz="1600" b="1" dirty="0" smtClean="0"/>
          </a:p>
          <a:p>
            <a:pPr algn="ctr"/>
            <a:r>
              <a:rPr lang="en-US" sz="1600" b="1" dirty="0" smtClean="0"/>
              <a:t>Sensor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015718" y="4596304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Ultrasonic</a:t>
            </a:r>
          </a:p>
          <a:p>
            <a:pPr algn="ctr"/>
            <a:r>
              <a:rPr lang="en-US" sz="1600" b="1" dirty="0" smtClean="0"/>
              <a:t>Sensor</a:t>
            </a:r>
            <a:endParaRPr lang="en-US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2528688" y="3679036"/>
            <a:ext cx="1269898" cy="8713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05883" y="4226324"/>
            <a:ext cx="989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FFFFFF"/>
                </a:solidFill>
              </a:rPr>
              <a:t>Arduino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9" name="Snip Same Side Corner Rectangle 18"/>
          <p:cNvSpPr/>
          <p:nvPr/>
        </p:nvSpPr>
        <p:spPr>
          <a:xfrm rot="5400000">
            <a:off x="2938468" y="3701438"/>
            <a:ext cx="376544" cy="745721"/>
          </a:xfrm>
          <a:prstGeom prst="snip2Same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49887" y="3918973"/>
            <a:ext cx="64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FFFFFF"/>
                </a:solidFill>
              </a:rPr>
              <a:t>xBee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6377858" y="4243239"/>
            <a:ext cx="338524" cy="135179"/>
          </a:xfrm>
          <a:prstGeom prst="left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9094701">
            <a:off x="4926722" y="4902169"/>
            <a:ext cx="977517" cy="149473"/>
          </a:xfrm>
          <a:prstGeom prst="rightArrow">
            <a:avLst/>
          </a:prstGeom>
          <a:solidFill>
            <a:srgbClr val="FBEC8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/>
          <p:cNvSpPr/>
          <p:nvPr/>
        </p:nvSpPr>
        <p:spPr>
          <a:xfrm>
            <a:off x="3918491" y="4228778"/>
            <a:ext cx="933545" cy="147382"/>
          </a:xfrm>
          <a:prstGeom prst="left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 rot="14257616">
            <a:off x="2958371" y="3297499"/>
            <a:ext cx="366487" cy="160061"/>
          </a:xfrm>
          <a:prstGeom prst="left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48850" y="2098375"/>
            <a:ext cx="553998" cy="4155475"/>
          </a:xfrm>
          <a:prstGeom prst="rect">
            <a:avLst/>
          </a:prstGeom>
          <a:noFill/>
          <a:ln>
            <a:noFill/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Front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3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Decisions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 smtClean="0"/>
              <a:t>Sensors:</a:t>
            </a:r>
            <a:r>
              <a:rPr lang="zh-CN" altLang="en-US" sz="2000" b="1" dirty="0" smtClean="0"/>
              <a:t> </a:t>
            </a:r>
            <a:endParaRPr lang="en-US" altLang="zh-CN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LIDAR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sensor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on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the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side:</a:t>
            </a:r>
            <a:endParaRPr lang="en-US" altLang="zh-CN" sz="1800" b="1" dirty="0"/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Accurate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measure</a:t>
            </a:r>
            <a:endParaRPr lang="en-US" altLang="zh-CN" sz="1600" dirty="0" smtClean="0"/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Rapid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response</a:t>
            </a:r>
            <a:endParaRPr lang="en-US" altLang="zh-CN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1 </a:t>
            </a:r>
            <a:r>
              <a:rPr lang="en-US" altLang="zh-CN" sz="1800" b="1" dirty="0" smtClean="0"/>
              <a:t>Ultrasonic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sensor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in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the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front:</a:t>
            </a:r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Effective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detecting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obstacles ahead</a:t>
            </a:r>
          </a:p>
          <a:p>
            <a:pPr lvl="2">
              <a:buFont typeface="Lucida Grande"/>
              <a:buChar char="-"/>
            </a:pPr>
            <a:r>
              <a:rPr lang="en-US" altLang="zh-CN" sz="1600" dirty="0"/>
              <a:t>Scalable (easy to use multiples if needed</a:t>
            </a:r>
            <a:r>
              <a:rPr lang="en-US" altLang="zh-CN" sz="1600" dirty="0" smtClean="0"/>
              <a:t>)</a:t>
            </a:r>
            <a:endParaRPr lang="en-US" altLang="zh-CN" sz="16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 </a:t>
            </a:r>
            <a:r>
              <a:rPr lang="en-US" sz="1800" b="1" dirty="0" err="1"/>
              <a:t>Photoreflector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on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inner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side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of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wheel:</a:t>
            </a:r>
            <a:endParaRPr lang="en-US" sz="1800" b="1" dirty="0" smtClean="0"/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1600" dirty="0" smtClean="0"/>
              <a:t>Sensitive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colors,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used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calculate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angular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velocity</a:t>
            </a:r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1600" dirty="0" smtClean="0"/>
              <a:t>Can be helpful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remote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23145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Decisions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spcBef>
                <a:spcPts val="2000"/>
              </a:spcBef>
            </a:pPr>
            <a:r>
              <a:rPr lang="en-US" altLang="zh-CN" b="1" dirty="0" smtClean="0"/>
              <a:t>Control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Algorithms</a:t>
            </a:r>
            <a:r>
              <a:rPr lang="en-US" b="1" dirty="0" smtClean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/>
              <a:t>Side</a:t>
            </a:r>
            <a:r>
              <a:rPr lang="zh-CN" altLang="en-US" sz="1800" b="1" dirty="0"/>
              <a:t> </a:t>
            </a:r>
            <a:endParaRPr lang="en-US" altLang="zh-CN" sz="1800" b="1" dirty="0"/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PID: </a:t>
            </a:r>
            <a:r>
              <a:rPr lang="en-US" sz="1600" dirty="0" smtClean="0"/>
              <a:t>Distance </a:t>
            </a:r>
            <a:r>
              <a:rPr lang="en-US" sz="1600" dirty="0"/>
              <a:t>to w</a:t>
            </a:r>
            <a:r>
              <a:rPr lang="en-US" sz="1600" dirty="0" smtClean="0"/>
              <a:t>all </a:t>
            </a:r>
            <a:r>
              <a:rPr lang="en-US" sz="1600" dirty="0"/>
              <a:t>control</a:t>
            </a:r>
            <a:endParaRPr lang="en-US" altLang="zh-CN" sz="1600" dirty="0"/>
          </a:p>
          <a:p>
            <a:pPr lvl="2">
              <a:buFont typeface="Lucida Grande"/>
              <a:buChar char="-"/>
            </a:pPr>
            <a:r>
              <a:rPr lang="en-US" altLang="zh-CN" sz="1600" dirty="0"/>
              <a:t>Adapt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output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adjust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wheel</a:t>
            </a:r>
            <a:r>
              <a:rPr lang="zh-CN" altLang="en-US" sz="1600" dirty="0"/>
              <a:t> </a:t>
            </a:r>
            <a:r>
              <a:rPr lang="en-US" altLang="zh-CN" sz="1600" dirty="0"/>
              <a:t>direction</a:t>
            </a:r>
            <a:r>
              <a:rPr lang="zh-CN" altLang="en-US" sz="1600" dirty="0"/>
              <a:t> 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/>
              <a:t>Front</a:t>
            </a:r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Read data from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ultrasonic </a:t>
            </a:r>
            <a:r>
              <a:rPr lang="en-US" altLang="zh-CN" sz="1600" dirty="0" smtClean="0"/>
              <a:t>sensor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stop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obstacle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ahead</a:t>
            </a:r>
            <a:r>
              <a:rPr lang="zh-CN" altLang="en-US" sz="1600" dirty="0" smtClean="0"/>
              <a:t> </a:t>
            </a:r>
            <a:endParaRPr lang="en-US" altLang="zh-CN" sz="16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Speed</a:t>
            </a:r>
          </a:p>
          <a:p>
            <a:pPr lvl="2">
              <a:buFont typeface="Lucida Grande"/>
              <a:buChar char="-"/>
            </a:pPr>
            <a:r>
              <a:rPr lang="en-US" altLang="zh-CN" sz="1600" dirty="0"/>
              <a:t>Rotary</a:t>
            </a:r>
            <a:r>
              <a:rPr lang="zh-CN" altLang="en-US" sz="1600" dirty="0"/>
              <a:t> </a:t>
            </a:r>
            <a:r>
              <a:rPr lang="en-US" altLang="zh-CN" sz="1600" dirty="0"/>
              <a:t>encoder,</a:t>
            </a:r>
            <a:r>
              <a:rPr lang="zh-CN" altLang="en-US" sz="1600" dirty="0"/>
              <a:t> </a:t>
            </a:r>
            <a:r>
              <a:rPr lang="en-US" altLang="zh-CN" sz="1600" dirty="0"/>
              <a:t>sense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color</a:t>
            </a:r>
            <a:r>
              <a:rPr lang="zh-CN" altLang="en-US" sz="1600" dirty="0"/>
              <a:t> </a:t>
            </a:r>
            <a:r>
              <a:rPr lang="en-US" altLang="zh-CN" sz="1600" dirty="0"/>
              <a:t>wheel</a:t>
            </a:r>
            <a:r>
              <a:rPr lang="zh-CN" altLang="en-US" sz="1600" dirty="0"/>
              <a:t> </a:t>
            </a:r>
            <a:r>
              <a:rPr lang="en-US" altLang="zh-CN" sz="1600" dirty="0"/>
              <a:t>inside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wheel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Remote:</a:t>
            </a:r>
            <a:r>
              <a:rPr lang="zh-CN" altLang="en-US" sz="1800" b="1" dirty="0" smtClean="0"/>
              <a:t> </a:t>
            </a:r>
            <a:r>
              <a:rPr lang="en-US" altLang="zh-CN" sz="1800" b="1" dirty="0" err="1" smtClean="0"/>
              <a:t>XB</a:t>
            </a:r>
            <a:r>
              <a:rPr lang="en-US" altLang="zh-CN" sz="1800" b="1" dirty="0" err="1" smtClean="0"/>
              <a:t>ee</a:t>
            </a:r>
            <a:endParaRPr lang="en-US" altLang="zh-CN" sz="1600" b="1" dirty="0" smtClean="0"/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Using </a:t>
            </a:r>
            <a:r>
              <a:rPr lang="en-US" altLang="zh-CN" sz="1600" dirty="0"/>
              <a:t>to PAN </a:t>
            </a:r>
            <a:r>
              <a:rPr lang="en-US" altLang="zh-CN" sz="1600" dirty="0" smtClean="0"/>
              <a:t>IDs:</a:t>
            </a:r>
          </a:p>
          <a:p>
            <a:pPr lvl="3">
              <a:buFont typeface="Lucida Grande"/>
              <a:buChar char="-"/>
            </a:pPr>
            <a:r>
              <a:rPr lang="en-US" altLang="zh-CN" sz="1600" dirty="0"/>
              <a:t>Send</a:t>
            </a:r>
            <a:r>
              <a:rPr lang="zh-CN" altLang="en-US" sz="1600" dirty="0"/>
              <a:t> </a:t>
            </a:r>
            <a:r>
              <a:rPr lang="en-US" altLang="zh-CN" sz="1600" dirty="0"/>
              <a:t>start/stop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commands</a:t>
            </a:r>
          </a:p>
          <a:p>
            <a:pPr lvl="3">
              <a:buFont typeface="Lucida Grande"/>
              <a:buChar char="-"/>
            </a:pPr>
            <a:r>
              <a:rPr lang="en-US" altLang="zh-CN" sz="1600" dirty="0" smtClean="0"/>
              <a:t>Monitor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speed</a:t>
            </a:r>
            <a:endParaRPr lang="en-US" altLang="zh-CN" sz="1600" dirty="0" smtClean="0"/>
          </a:p>
          <a:p>
            <a:pPr lvl="2">
              <a:buFont typeface="Lucida Grande"/>
              <a:buChar char="-"/>
            </a:pPr>
            <a:endParaRPr lang="en-US" altLang="zh-CN" sz="1600" dirty="0"/>
          </a:p>
          <a:p>
            <a:pPr marL="685800" lvl="2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57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Future Improvements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4" y="1949824"/>
            <a:ext cx="7735887" cy="4508126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Choosing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en-US" altLang="zh-CN" sz="1800" dirty="0" smtClean="0"/>
              <a:t> </a:t>
            </a:r>
            <a:r>
              <a:rPr lang="en-US" altLang="zh-CN" sz="1800" dirty="0" smtClean="0"/>
              <a:t>appropriate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sensor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for </a:t>
            </a:r>
            <a:r>
              <a:rPr lang="en-US" altLang="zh-CN" sz="1800" dirty="0"/>
              <a:t>each task </a:t>
            </a:r>
            <a:r>
              <a:rPr lang="en-US" altLang="zh-CN" sz="1800" dirty="0" smtClean="0"/>
              <a:t>and calibrating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their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outputs</a:t>
            </a:r>
            <a:endParaRPr lang="en-US" altLang="zh-CN" sz="18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U</a:t>
            </a:r>
            <a:r>
              <a:rPr lang="en-US" altLang="zh-CN" sz="1800" dirty="0" smtClean="0"/>
              <a:t>sing the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PID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library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testing for</a:t>
            </a:r>
            <a:r>
              <a:rPr lang="en-US" altLang="zh-CN" sz="1800" dirty="0" smtClean="0"/>
              <a:t> the right combination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of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PID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coefficients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/>
              <a:t>Calculating the speed of the </a:t>
            </a:r>
            <a:r>
              <a:rPr lang="en-US" altLang="zh-CN" sz="1800" dirty="0" smtClean="0"/>
              <a:t>wheel (issue with interrupt pins </a:t>
            </a:r>
            <a:r>
              <a:rPr lang="en-US" altLang="zh-CN" sz="1800" dirty="0"/>
              <a:t>in </a:t>
            </a:r>
            <a:r>
              <a:rPr lang="en-US" altLang="zh-CN" sz="1800" dirty="0" smtClean="0"/>
              <a:t>lead </a:t>
            </a:r>
            <a:r>
              <a:rPr lang="en-US" altLang="zh-CN" sz="1800" dirty="0"/>
              <a:t>to less </a:t>
            </a:r>
            <a:r>
              <a:rPr lang="en-US" altLang="zh-CN" sz="1800" dirty="0" smtClean="0"/>
              <a:t>accurate results)</a:t>
            </a:r>
            <a:endParaRPr lang="en-US" altLang="zh-CN" sz="18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Using the </a:t>
            </a:r>
            <a:r>
              <a:rPr lang="en-US" altLang="zh-CN" sz="1800" dirty="0" err="1" smtClean="0"/>
              <a:t>XBee</a:t>
            </a:r>
            <a:r>
              <a:rPr lang="en-US" altLang="zh-CN" sz="1800" dirty="0" smtClean="0"/>
              <a:t> to both send data and receive commands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Improvements:</a:t>
            </a:r>
            <a:endParaRPr lang="en-US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Make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crawler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adaptive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different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environments</a:t>
            </a:r>
            <a:r>
              <a:rPr lang="en-US" sz="1800" dirty="0" smtClean="0"/>
              <a:t>:</a:t>
            </a:r>
            <a:endParaRPr lang="en-US" sz="1800" dirty="0" smtClean="0"/>
          </a:p>
          <a:p>
            <a:pPr lvl="2">
              <a:lnSpc>
                <a:spcPct val="120000"/>
              </a:lnSpc>
              <a:buFont typeface="Lucida Grande"/>
              <a:buChar char="-"/>
            </a:pPr>
            <a:r>
              <a:rPr lang="en-US" altLang="zh-CN" sz="1600" dirty="0" smtClean="0"/>
              <a:t>Taking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turns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Better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remote</a:t>
            </a:r>
            <a:r>
              <a:rPr lang="zh-CN" altLang="en-US" sz="1800" dirty="0"/>
              <a:t> </a:t>
            </a:r>
            <a:r>
              <a:rPr lang="en-US" altLang="zh-CN" sz="1800" dirty="0"/>
              <a:t>control</a:t>
            </a:r>
            <a:r>
              <a:rPr lang="zh-CN" altLang="en-US" sz="1800" dirty="0" smtClean="0"/>
              <a:t>:</a:t>
            </a:r>
            <a:endParaRPr lang="en-US" altLang="zh-CN" sz="1800" dirty="0" smtClean="0"/>
          </a:p>
          <a:p>
            <a:pPr lvl="2">
              <a:lnSpc>
                <a:spcPct val="120000"/>
              </a:lnSpc>
              <a:buFont typeface="Lucida Grande"/>
              <a:buChar char="-"/>
            </a:pPr>
            <a:r>
              <a:rPr lang="en-US" altLang="zh-CN" sz="1600" dirty="0"/>
              <a:t>Changing</a:t>
            </a:r>
            <a:r>
              <a:rPr lang="zh-CN" altLang="en-US" sz="1600" dirty="0"/>
              <a:t> </a:t>
            </a:r>
            <a:r>
              <a:rPr lang="en-US" altLang="zh-CN" sz="1600" dirty="0"/>
              <a:t>speed,</a:t>
            </a:r>
            <a:r>
              <a:rPr lang="zh-CN" altLang="en-US" sz="1600" dirty="0"/>
              <a:t>  </a:t>
            </a:r>
            <a:r>
              <a:rPr lang="en-US" altLang="zh-CN" sz="1600" dirty="0"/>
              <a:t>turning</a:t>
            </a:r>
            <a:r>
              <a:rPr lang="zh-CN" altLang="en-US" sz="1600" dirty="0"/>
              <a:t> </a:t>
            </a:r>
            <a:endParaRPr lang="en-US" sz="1600" dirty="0"/>
          </a:p>
          <a:p>
            <a:pPr lvl="2">
              <a:lnSpc>
                <a:spcPct val="120000"/>
              </a:lnSpc>
              <a:buFont typeface="Lucida Grande"/>
              <a:buChar char="-"/>
            </a:pP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054" y="2845540"/>
            <a:ext cx="5870448" cy="1472184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41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Words>235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宋体</vt:lpstr>
      <vt:lpstr>Calibri</vt:lpstr>
      <vt:lpstr>Corbel</vt:lpstr>
      <vt:lpstr>Lucida Grande</vt:lpstr>
      <vt:lpstr>Wingdings</vt:lpstr>
      <vt:lpstr>Wingdings 2</vt:lpstr>
      <vt:lpstr>Pixel</vt:lpstr>
      <vt:lpstr>Challenge 4: Steering the Car EC 544 – Fall 2015</vt:lpstr>
      <vt:lpstr>Solution Architecture</vt:lpstr>
      <vt:lpstr>Design Decisions</vt:lpstr>
      <vt:lpstr>Design Decisions</vt:lpstr>
      <vt:lpstr>Challenges &amp; Future Improvements</vt:lpstr>
      <vt:lpstr>Thank You!</vt:lpstr>
    </vt:vector>
  </TitlesOfParts>
  <Company>BU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Sunspots to Thermostat</dc:title>
  <dc:creator>Yisi Lu</dc:creator>
  <cp:lastModifiedBy>Lama Suwayan</cp:lastModifiedBy>
  <cp:revision>75</cp:revision>
  <dcterms:created xsi:type="dcterms:W3CDTF">2015-09-16T14:32:23Z</dcterms:created>
  <dcterms:modified xsi:type="dcterms:W3CDTF">2015-10-29T16:56:18Z</dcterms:modified>
</cp:coreProperties>
</file>