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736280" y="44355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74444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73628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310640" y="41346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4310640" y="41346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736280" y="2653560"/>
            <a:ext cx="5870160" cy="68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73628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4444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736280" y="44355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36280" y="44355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4444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73628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310640" y="41346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4310640" y="41346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736280" y="2653560"/>
            <a:ext cx="5870160" cy="68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73628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74444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736280" y="44355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736280" y="44355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74444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73628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4310640" y="41346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4310640" y="41346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1736280" y="2653560"/>
            <a:ext cx="5870160" cy="68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73628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74444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736280" y="44355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736280" y="44355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74444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173628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4310640" y="4134600"/>
            <a:ext cx="721440" cy="57564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4310640" y="4134600"/>
            <a:ext cx="721440" cy="57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736280" y="2653560"/>
            <a:ext cx="5870160" cy="68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73628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57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44440" y="44355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73628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44440" y="4134960"/>
            <a:ext cx="286452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736280" y="4435560"/>
            <a:ext cx="5870160" cy="274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V="1">
            <a:off x="0" y="3393000"/>
            <a:ext cx="7543440" cy="2590560"/>
          </a:xfrm>
          <a:prstGeom prst="snip1Rect">
            <a:avLst>
              <a:gd name="adj" fmla="val 12394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3379680"/>
            <a:ext cx="7543800" cy="21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6817680" y="3621600"/>
            <a:ext cx="394200" cy="394200"/>
          </a:xfrm>
          <a:prstGeom prst="teardrop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371600" y="3913200"/>
            <a:ext cx="5866920" cy="14695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600" strike="noStrike">
                <a:solidFill>
                  <a:srgbClr val="174576"/>
                </a:solid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ubTitle"/>
          </p:nvPr>
        </p:nvSpPr>
        <p:spPr>
          <a:xfrm>
            <a:off x="1371600" y="5396760"/>
            <a:ext cx="5866920" cy="5734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1400" strike="noStrike">
                <a:solidFill>
                  <a:srgbClr val="174576"/>
                </a:solidFill>
                <a:latin typeface="Corbel"/>
              </a:rPr>
              <a:t>Click to edit Master subtitle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 rot="16200000">
            <a:off x="-734040" y="4503960"/>
            <a:ext cx="2057040" cy="364680"/>
          </a:xfrm>
          <a:prstGeom prst="rect">
            <a:avLst/>
          </a:prstGeom>
        </p:spPr>
        <p:txBody>
          <a:bodyPr tIns="0" bIns="0" anchor="b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535353"/>
                </a:solidFill>
                <a:latin typeface="Corbel"/>
              </a:rPr>
              <a:t>11/24/15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 rot="16200000">
            <a:off x="-356760" y="4503960"/>
            <a:ext cx="2057040" cy="364680"/>
          </a:xfrm>
          <a:prstGeom prst="rect">
            <a:avLst/>
          </a:prstGeom>
        </p:spPr>
        <p:txBody>
          <a:bodyPr tIns="0" b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228600" y="228600"/>
            <a:ext cx="8686440" cy="6387120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228600" y="624384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100" strike="noStrike">
                <a:solidFill>
                  <a:srgbClr val="a6a6a6"/>
                </a:solidFill>
                <a:latin typeface="Corbel"/>
              </a:rPr>
              <a:t>11/24/15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5867280" y="6248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4305240" y="6248520"/>
            <a:ext cx="533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F02A952-9D9B-4523-A8F1-41832DBEDEE8}" type="slidenum">
              <a:rPr b="1" lang="en-US" sz="1100" strike="noStrike">
                <a:solidFill>
                  <a:srgbClr val="a6a6a6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orbel"/>
              </a:rPr>
              <a:t>Click to edit the title text format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V="1">
            <a:off x="228600" y="1707120"/>
            <a:ext cx="8686440" cy="4907880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V="1">
            <a:off x="228600" y="228600"/>
            <a:ext cx="8686440" cy="1277280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800" strike="noStrike">
                <a:solidFill>
                  <a:srgbClr val="174576"/>
                </a:solid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17457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17457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17457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17457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17457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 strike="noStrike">
                <a:solidFill>
                  <a:srgbClr val="17457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typeface="Wingdings 2" charset="2"/>
              <a:buChar char=""/>
            </a:pPr>
            <a:r>
              <a:rPr lang="en-US" sz="2200" strike="noStrike">
                <a:solidFill>
                  <a:srgbClr val="174576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"/>
            </a:pPr>
            <a:r>
              <a:rPr lang="en-US" sz="2000" strike="noStrike">
                <a:solidFill>
                  <a:srgbClr val="174576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 2" charset="2"/>
              <a:buChar char=""/>
            </a:pPr>
            <a:r>
              <a:rPr lang="en-US" strike="noStrike">
                <a:solidFill>
                  <a:srgbClr val="174576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0000"/>
              <a:buFont typeface="Wingdings 2" charset="2"/>
              <a:buChar char=""/>
            </a:pPr>
            <a:r>
              <a:rPr lang="en-US" strike="noStrike">
                <a:solidFill>
                  <a:srgbClr val="174576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90000"/>
              <a:buFont typeface="Wingdings 2" charset="2"/>
              <a:buChar char=""/>
            </a:pPr>
            <a:r>
              <a:rPr lang="en-US" strike="noStrike">
                <a:solidFill>
                  <a:srgbClr val="174576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228600" y="624384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100" strike="noStrike">
                <a:solidFill>
                  <a:srgbClr val="a6a6a6"/>
                </a:solidFill>
                <a:latin typeface="Corbel"/>
              </a:rPr>
              <a:t>11/24/15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ftr"/>
          </p:nvPr>
        </p:nvSpPr>
        <p:spPr>
          <a:xfrm>
            <a:off x="5867280" y="6248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4305240" y="6248520"/>
            <a:ext cx="533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030ED64-D234-4A36-BCF9-A1962A4DCC20}" type="slidenum">
              <a:rPr b="1" lang="en-US" sz="1100" strike="noStrike">
                <a:solidFill>
                  <a:srgbClr val="a6a6a6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 flipV="1">
            <a:off x="1599840" y="2140200"/>
            <a:ext cx="7544160" cy="2590560"/>
          </a:xfrm>
          <a:prstGeom prst="snip1Rect">
            <a:avLst>
              <a:gd name="adj" fmla="val 12394"/>
            </a:avLst>
          </a:prstGeom>
          <a:solidFill>
            <a:schemeClr val="bg1"/>
          </a:solidFill>
          <a:ln>
            <a:noFill/>
          </a:ln>
          <a:effectLst>
            <a:outerShdw algn="tl" blurRad="50800" dir="2700000" dist="635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2"/>
          <p:cNvSpPr/>
          <p:nvPr/>
        </p:nvSpPr>
        <p:spPr>
          <a:xfrm flipH="1">
            <a:off x="1599840" y="2126520"/>
            <a:ext cx="7543800" cy="252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</p:sp>
      <p:sp>
        <p:nvSpPr>
          <p:cNvPr id="125" name="CustomShape 3"/>
          <p:cNvSpPr/>
          <p:nvPr/>
        </p:nvSpPr>
        <p:spPr>
          <a:xfrm flipH="1">
            <a:off x="8519760" y="2368800"/>
            <a:ext cx="394920" cy="394200"/>
          </a:xfrm>
          <a:prstGeom prst="teardrop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600" strike="noStrike">
                <a:solidFill>
                  <a:srgbClr val="174576"/>
                </a:solid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17457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 strike="noStrike">
                <a:solidFill>
                  <a:srgbClr val="17457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17457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 strike="noStrike">
                <a:solidFill>
                  <a:srgbClr val="17457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17457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 strike="noStrike">
                <a:solidFill>
                  <a:srgbClr val="17457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174576"/>
                </a:solidFill>
                <a:latin typeface="Corbel"/>
              </a:rPr>
              <a:t>Seventh Outline LevelClick to edit Master text styles</a:t>
            </a:r>
            <a:endParaRPr/>
          </a:p>
        </p:txBody>
      </p:sp>
      <p:sp>
        <p:nvSpPr>
          <p:cNvPr id="128" name="PlaceHolder 6"/>
          <p:cNvSpPr>
            <a:spLocks noGrp="1"/>
          </p:cNvSpPr>
          <p:nvPr>
            <p:ph type="ftr"/>
          </p:nvPr>
        </p:nvSpPr>
        <p:spPr>
          <a:xfrm rot="16200000">
            <a:off x="8033400" y="3475440"/>
            <a:ext cx="1828440" cy="364680"/>
          </a:xfrm>
          <a:prstGeom prst="rect">
            <a:avLst/>
          </a:prstGeom>
        </p:spPr>
        <p:txBody>
          <a:bodyPr tIns="0" bIns="0"/>
          <a:p>
            <a:endParaRPr/>
          </a:p>
        </p:txBody>
      </p:sp>
      <p:sp>
        <p:nvSpPr>
          <p:cNvPr id="129" name="PlaceHolder 7"/>
          <p:cNvSpPr>
            <a:spLocks noGrp="1"/>
          </p:cNvSpPr>
          <p:nvPr>
            <p:ph type="dt"/>
          </p:nvPr>
        </p:nvSpPr>
        <p:spPr>
          <a:xfrm rot="16200000">
            <a:off x="7657920" y="3475440"/>
            <a:ext cx="1828440" cy="364680"/>
          </a:xfrm>
          <a:prstGeom prst="rect">
            <a:avLst/>
          </a:prstGeom>
        </p:spPr>
        <p:txBody>
          <a:bodyPr tIns="0" bIns="0" anchor="b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535353"/>
                </a:solidFill>
                <a:latin typeface="Corbel"/>
              </a:rPr>
              <a:t>11/24/15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28760" y="4528440"/>
            <a:ext cx="6953040" cy="867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1" lang="en-US" sz="3200" strike="noStrike">
                <a:solidFill>
                  <a:srgbClr val="174576"/>
                </a:solidFill>
                <a:latin typeface="Corbel"/>
              </a:rPr>
              <a:t>Challenge 6: </a:t>
            </a:r>
            <a:r>
              <a:rPr lang="en-US" sz="3200" strike="noStrike">
                <a:solidFill>
                  <a:srgbClr val="174576"/>
                </a:solidFill>
                <a:latin typeface="Corbel"/>
              </a:rPr>
              <a:t>Infectious Swarm! </a:t>
            </a:r>
            <a:r>
              <a:rPr b="1" lang="en-US" sz="3600" strike="noStrike">
                <a:solidFill>
                  <a:srgbClr val="174576"/>
                </a:solidFill>
                <a:latin typeface="Corbel"/>
              </a:rPr>
              <a:t>
</a:t>
            </a:r>
            <a:r>
              <a:rPr b="1" lang="en-US" sz="2400" strike="noStrike">
                <a:solidFill>
                  <a:srgbClr val="174576"/>
                </a:solidFill>
                <a:latin typeface="Corbel"/>
              </a:rPr>
              <a:t>EC 544 – Fall 2015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015920" y="5396760"/>
            <a:ext cx="6222600" cy="5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1" lang="en-US" sz="1600" strike="noStrike">
                <a:solidFill>
                  <a:srgbClr val="174576"/>
                </a:solidFill>
                <a:latin typeface="Corbel"/>
              </a:rPr>
              <a:t>Group 4: Dung, Hitesh, Lama, Yisi, Weilun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5" descr=""/>
          <p:cNvPicPr/>
          <p:nvPr/>
        </p:nvPicPr>
        <p:blipFill>
          <a:blip r:embed="rId1"/>
          <a:srcRect l="33127" t="15499" r="38568" b="3498"/>
          <a:stretch/>
        </p:blipFill>
        <p:spPr>
          <a:xfrm>
            <a:off x="4800600" y="343080"/>
            <a:ext cx="3772800" cy="607176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884520" y="2343240"/>
            <a:ext cx="3186360" cy="17362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trike="noStrike">
                <a:solidFill>
                  <a:srgbClr val="103154"/>
                </a:solidFill>
                <a:latin typeface="Corbel"/>
              </a:rPr>
              <a:t>id (1, 2, 3, 4…)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trike="noStrike">
                <a:solidFill>
                  <a:srgbClr val="103154"/>
                </a:solidFill>
                <a:latin typeface="Corbel"/>
              </a:rPr>
              <a:t>leader (true/false)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trike="noStrike">
                <a:solidFill>
                  <a:srgbClr val="103154"/>
                </a:solidFill>
                <a:latin typeface="Corbel"/>
              </a:rPr>
              <a:t>infected (true/false)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trike="noStrike">
                <a:solidFill>
                  <a:srgbClr val="103154"/>
                </a:solidFill>
                <a:latin typeface="Corbel"/>
              </a:rPr>
              <a:t>command (C / I / N)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trike="noStrike">
                <a:solidFill>
                  <a:srgbClr val="103154"/>
                </a:solidFill>
                <a:latin typeface="Corbel"/>
              </a:rPr>
              <a:t>immunity_interval (ms)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trike="noStrike">
                <a:solidFill>
                  <a:srgbClr val="103154"/>
                </a:solidFill>
                <a:latin typeface="Corbel"/>
              </a:rPr>
              <a:t>alive_time[]</a:t>
            </a:r>
            <a:endParaRPr/>
          </a:p>
        </p:txBody>
      </p:sp>
      <p:pic>
        <p:nvPicPr>
          <p:cNvPr id="168" name="Picture 8" descr=""/>
          <p:cNvPicPr/>
          <p:nvPr/>
        </p:nvPicPr>
        <p:blipFill>
          <a:blip r:embed="rId2"/>
          <a:stretch/>
        </p:blipFill>
        <p:spPr>
          <a:xfrm>
            <a:off x="914040" y="814320"/>
            <a:ext cx="3350880" cy="305712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279360" y="214200"/>
            <a:ext cx="7583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174576"/>
                </a:solidFill>
                <a:latin typeface="Corbel"/>
              </a:rPr>
              <a:t>Software Architecture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800" strike="noStrike">
                <a:solidFill>
                  <a:srgbClr val="174576"/>
                </a:solidFill>
                <a:latin typeface="Corbel"/>
              </a:rPr>
              <a:t>Design Decisions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665280" y="1949760"/>
            <a:ext cx="7583040" cy="400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>
              <a:lnSpc>
                <a:spcPct val="100000"/>
              </a:lnSpc>
              <a:buSzPct val="90000"/>
              <a:buFont typeface="Wingdings" charset="2"/>
              <a:buChar char=""/>
            </a:pPr>
            <a:r>
              <a:rPr b="1" lang="en-US" strike="noStrike">
                <a:solidFill>
                  <a:srgbClr val="174576"/>
                </a:solidFill>
                <a:latin typeface="Corbel"/>
              </a:rPr>
              <a:t>Leader Election</a:t>
            </a:r>
            <a:endParaRPr/>
          </a:p>
          <a:p>
            <a:pPr lvl="2">
              <a:lnSpc>
                <a:spcPct val="100000"/>
              </a:lnSpc>
              <a:buSzPct val="90000"/>
              <a:buFont typeface="Corbel"/>
              <a:buChar char="⁻"/>
            </a:pPr>
            <a:r>
              <a:rPr lang="en-US" sz="1600" strike="noStrike">
                <a:solidFill>
                  <a:srgbClr val="174576"/>
                </a:solidFill>
                <a:latin typeface="Corbel"/>
              </a:rPr>
              <a:t>Assign every device an ID</a:t>
            </a:r>
            <a:endParaRPr/>
          </a:p>
          <a:p>
            <a:pPr lvl="2">
              <a:lnSpc>
                <a:spcPct val="100000"/>
              </a:lnSpc>
              <a:buSzPct val="90000"/>
              <a:buFont typeface="Corbel"/>
              <a:buChar char="⁻"/>
            </a:pPr>
            <a:r>
              <a:rPr lang="en-US" sz="1600" strike="noStrike">
                <a:solidFill>
                  <a:srgbClr val="174576"/>
                </a:solidFill>
                <a:latin typeface="Corbel"/>
              </a:rPr>
              <a:t>Leader is the device with lowest ID</a:t>
            </a:r>
            <a:endParaRPr/>
          </a:p>
          <a:p>
            <a:pPr lvl="2">
              <a:lnSpc>
                <a:spcPct val="100000"/>
              </a:lnSpc>
              <a:buSzPct val="90000"/>
              <a:buFont typeface="Corbel"/>
              <a:buChar char="⁻"/>
            </a:pPr>
            <a:r>
              <a:rPr lang="en-US" sz="1600" strike="noStrike">
                <a:solidFill>
                  <a:srgbClr val="174576"/>
                </a:solidFill>
                <a:latin typeface="Corbel"/>
              </a:rPr>
              <a:t>To be a candidate for leader, the device has to be online for at least the last 15 seconds, otherwise it is not considered to be on the network anymore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"/>
            </a:pPr>
            <a:r>
              <a:rPr b="1" lang="en-US" strike="noStrike">
                <a:solidFill>
                  <a:srgbClr val="174576"/>
                </a:solidFill>
                <a:latin typeface="Corbel"/>
              </a:rPr>
              <a:t>Use of XBee’s API vs AT mode</a:t>
            </a:r>
            <a:endParaRPr/>
          </a:p>
          <a:p>
            <a:pPr lvl="2">
              <a:lnSpc>
                <a:spcPct val="100000"/>
              </a:lnSpc>
              <a:buSzPct val="90000"/>
              <a:buFont typeface="Corbel"/>
              <a:buChar char="⁻"/>
            </a:pPr>
            <a:r>
              <a:rPr lang="en-US" sz="1600" strike="noStrike">
                <a:solidFill>
                  <a:srgbClr val="174576"/>
                </a:solidFill>
                <a:latin typeface="Corbel"/>
              </a:rPr>
              <a:t>Implemented the same algorithm using both modes</a:t>
            </a:r>
            <a:endParaRPr/>
          </a:p>
          <a:p>
            <a:pPr lvl="2">
              <a:lnSpc>
                <a:spcPct val="100000"/>
              </a:lnSpc>
              <a:buSzPct val="90000"/>
              <a:buFont typeface="Corbel"/>
              <a:buChar char="⁻"/>
            </a:pPr>
            <a:r>
              <a:rPr lang="en-US" sz="1600" strike="noStrike">
                <a:solidFill>
                  <a:srgbClr val="174576"/>
                </a:solidFill>
                <a:latin typeface="Corbel"/>
              </a:rPr>
              <a:t>AT mode showed better performance (less latency) and cleaner message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"/>
            </a:pPr>
            <a:r>
              <a:rPr b="1" lang="en-US" strike="noStrike">
                <a:solidFill>
                  <a:srgbClr val="174576"/>
                </a:solidFill>
                <a:latin typeface="Corbel"/>
              </a:rPr>
              <a:t>Use of Timer Interrupts</a:t>
            </a:r>
            <a:endParaRPr/>
          </a:p>
          <a:p>
            <a:pPr lvl="2">
              <a:lnSpc>
                <a:spcPct val="100000"/>
              </a:lnSpc>
              <a:buSzPct val="90000"/>
              <a:buFont typeface="Corbel"/>
              <a:buChar char="⁻"/>
            </a:pPr>
            <a:r>
              <a:rPr lang="en-US" sz="1600" strike="noStrike">
                <a:solidFill>
                  <a:srgbClr val="174576"/>
                </a:solidFill>
                <a:latin typeface="Corbel"/>
              </a:rPr>
              <a:t>Used a timer to trigger the sending of messages</a:t>
            </a:r>
            <a:endParaRPr/>
          </a:p>
          <a:p>
            <a:pPr lvl="2">
              <a:lnSpc>
                <a:spcPct val="100000"/>
              </a:lnSpc>
              <a:buSzPct val="90000"/>
              <a:buFont typeface="Corbel"/>
              <a:buChar char="⁻"/>
            </a:pPr>
            <a:r>
              <a:rPr lang="en-US" sz="1600" strike="noStrike">
                <a:solidFill>
                  <a:srgbClr val="174576"/>
                </a:solidFill>
                <a:latin typeface="Corbel"/>
              </a:rPr>
              <a:t>Fewer messages sent </a:t>
            </a:r>
            <a:r>
              <a:rPr lang="en-US" sz="1600" strike="noStrike">
                <a:solidFill>
                  <a:srgbClr val="174576"/>
                </a:solidFill>
                <a:latin typeface="Wingdings"/>
              </a:rPr>
              <a:t></a:t>
            </a:r>
            <a:r>
              <a:rPr lang="en-US" sz="1600" strike="noStrike">
                <a:solidFill>
                  <a:srgbClr val="174576"/>
                </a:solidFill>
                <a:latin typeface="Corbel"/>
              </a:rPr>
              <a:t> less congested network </a:t>
            </a:r>
            <a:r>
              <a:rPr lang="en-US" sz="1600" strike="noStrike">
                <a:solidFill>
                  <a:srgbClr val="174576"/>
                </a:solidFill>
                <a:latin typeface="Wingdings"/>
              </a:rPr>
              <a:t></a:t>
            </a:r>
            <a:r>
              <a:rPr lang="en-US" sz="1600" strike="noStrike">
                <a:solidFill>
                  <a:srgbClr val="174576"/>
                </a:solidFill>
                <a:latin typeface="Corbel"/>
              </a:rPr>
              <a:t> better response time</a:t>
            </a:r>
            <a:endParaRPr/>
          </a:p>
          <a:p>
            <a:pPr lvl="1">
              <a:buSzPct val="90000"/>
              <a:buFont typeface="Wingdings" charset="2"/>
              <a:buChar char=""/>
            </a:pPr>
            <a:r>
              <a:rPr b="1" lang="en-US" strike="noStrike">
                <a:solidFill>
                  <a:srgbClr val="174576"/>
                </a:solidFill>
                <a:latin typeface="Corbel"/>
              </a:rPr>
              <a:t>Command Message (each character is a single message, a device may send multiple messages at each interrupt)</a:t>
            </a:r>
            <a:endParaRPr/>
          </a:p>
          <a:p>
            <a:pPr lvl="2">
              <a:buSzPct val="90000"/>
              <a:buFont typeface="Wingdings" charset="2"/>
              <a:buChar char=""/>
            </a:pPr>
            <a:endParaRPr/>
          </a:p>
          <a:p>
            <a:pPr lvl="1">
              <a:buSzPct val="90000"/>
              <a:buFont typeface="Wingdings" charset="2"/>
              <a:buChar char=""/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800" strike="noStrike">
                <a:solidFill>
                  <a:srgbClr val="174576"/>
                </a:solidFill>
                <a:latin typeface="Corbel"/>
              </a:rPr>
              <a:t>Challenges &amp; Future Improvements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693720" y="1949760"/>
            <a:ext cx="7735680" cy="450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  <a:buSzPct val="90000"/>
              <a:buFont typeface="Wingdings 2" charset="2"/>
              <a:buChar char=""/>
            </a:pPr>
            <a:r>
              <a:rPr b="1" lang="en-US" sz="2000" strike="noStrike">
                <a:solidFill>
                  <a:srgbClr val="174576"/>
                </a:solidFill>
                <a:latin typeface="Corbel"/>
              </a:rPr>
              <a:t>Challenges</a:t>
            </a:r>
            <a:endParaRPr/>
          </a:p>
          <a:p>
            <a:pPr lvl="1">
              <a:lnSpc>
                <a:spcPct val="120000"/>
              </a:lnSpc>
              <a:buSzPct val="90000"/>
              <a:buFont typeface="Wingdings" charset="2"/>
              <a:buChar char=""/>
            </a:pPr>
            <a:r>
              <a:rPr lang="en-US" strike="noStrike">
                <a:solidFill>
                  <a:srgbClr val="174576"/>
                </a:solidFill>
                <a:latin typeface="Corbel"/>
              </a:rPr>
              <a:t>Learning about leader election algorithms</a:t>
            </a:r>
            <a:endParaRPr/>
          </a:p>
          <a:p>
            <a:pPr lvl="1">
              <a:lnSpc>
                <a:spcPct val="120000"/>
              </a:lnSpc>
              <a:buSzPct val="90000"/>
              <a:buFont typeface="Wingdings" charset="2"/>
              <a:buChar char=""/>
            </a:pPr>
            <a:r>
              <a:rPr lang="en-US" strike="noStrike">
                <a:solidFill>
                  <a:srgbClr val="174576"/>
                </a:solidFill>
                <a:latin typeface="Corbel"/>
              </a:rPr>
              <a:t>Learning how to implement bi-directional communication in API mode</a:t>
            </a:r>
            <a:endParaRPr/>
          </a:p>
          <a:p>
            <a:pPr lvl="1">
              <a:lnSpc>
                <a:spcPct val="120000"/>
              </a:lnSpc>
              <a:buSzPct val="90000"/>
              <a:buFont typeface="Wingdings" charset="2"/>
              <a:buChar char=""/>
            </a:pPr>
            <a:r>
              <a:rPr lang="en-US" strike="noStrike">
                <a:solidFill>
                  <a:srgbClr val="174576"/>
                </a:solidFill>
                <a:latin typeface="Corbel"/>
              </a:rPr>
              <a:t>Having to implement the algorithm in both API and AT modes </a:t>
            </a:r>
            <a:endParaRPr/>
          </a:p>
          <a:p>
            <a:pPr lvl="1">
              <a:lnSpc>
                <a:spcPct val="120000"/>
              </a:lnSpc>
              <a:buSzPct val="90000"/>
              <a:buFont typeface="Wingdings" charset="2"/>
              <a:buChar char=""/>
            </a:pPr>
            <a:r>
              <a:rPr lang="en-US" strike="noStrike">
                <a:solidFill>
                  <a:srgbClr val="174576"/>
                </a:solidFill>
                <a:latin typeface="Corbel"/>
              </a:rPr>
              <a:t>Resolving unexpected behavior when integrating all components (Example: use of sprintf and timer and Xbee's API/AT mode) </a:t>
            </a:r>
            <a:endParaRPr/>
          </a:p>
          <a:p>
            <a:pPr>
              <a:lnSpc>
                <a:spcPct val="120000"/>
              </a:lnSpc>
              <a:buSzPct val="90000"/>
              <a:buFont typeface="Wingdings 2" charset="2"/>
              <a:buChar char=""/>
            </a:pPr>
            <a:r>
              <a:rPr b="1" lang="en-US" sz="2000" strike="noStrike">
                <a:solidFill>
                  <a:srgbClr val="174576"/>
                </a:solidFill>
                <a:latin typeface="Corbel"/>
              </a:rPr>
              <a:t>Future Improvements</a:t>
            </a:r>
            <a:endParaRPr/>
          </a:p>
          <a:p>
            <a:pPr lvl="1">
              <a:lnSpc>
                <a:spcPct val="120000"/>
              </a:lnSpc>
              <a:buSzPct val="90000"/>
              <a:buFont typeface="Wingdings" charset="2"/>
              <a:buChar char=""/>
            </a:pPr>
            <a:r>
              <a:rPr lang="en-US" strike="noStrike">
                <a:solidFill>
                  <a:srgbClr val="174576"/>
                </a:solidFill>
                <a:latin typeface="Corbel"/>
              </a:rPr>
              <a:t>Faster leader election when leader goes offline</a:t>
            </a:r>
            <a:endParaRPr/>
          </a:p>
          <a:p>
            <a:pPr lvl="1">
              <a:lnSpc>
                <a:spcPct val="120000"/>
              </a:lnSpc>
              <a:buSzPct val="90000"/>
              <a:buFont typeface="Wingdings" charset="2"/>
              <a:buChar char=""/>
            </a:pPr>
            <a:r>
              <a:rPr lang="en-US" strike="noStrike">
                <a:solidFill>
                  <a:srgbClr val="174576"/>
                </a:solidFill>
                <a:latin typeface="Corbel"/>
              </a:rPr>
              <a:t>Faster prorogation of “clear” message when clearing an infection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370960" y="2845440"/>
            <a:ext cx="5870160" cy="1471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174576"/>
                </a:solidFill>
                <a:latin typeface="Corbel"/>
              </a:rPr>
              <a:t>Thank You!</a:t>
            </a:r>
            <a:endParaRPr/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Application>LibreOffice/4.4.6.3$Windows_x86 LibreOffice_project/e8938fd3328e95dcf59dd64e7facd2c7d67c704d</Application>
  <Paragraphs>34</Paragraphs>
  <Company>BU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2015-09-16T14:32:23Z</dcterms:created>
  <dc:creator>Yisi Lu</dc:creator>
  <dc:language>en-US</dc:language>
  <dcterms:modified xsi:type="dcterms:W3CDTF">2015-11-24T12:22:19Z</dcterms:modified>
  <cp:revision>106</cp:revision>
  <dc:title>Sunspots to Thermostat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