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7" r:id="rId4"/>
    <p:sldId id="258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6" autoAdjust="0"/>
  </p:normalViewPr>
  <p:slideViewPr>
    <p:cSldViewPr snapToGrid="0" snapToObjects="1">
      <p:cViewPr varScale="1">
        <p:scale>
          <a:sx n="54" d="100"/>
          <a:sy n="54" d="100"/>
        </p:scale>
        <p:origin x="70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sz="3200" dirty="0" smtClean="0"/>
              <a:t>Find the </a:t>
            </a:r>
            <a:r>
              <a:rPr lang="en-IN" sz="3200" dirty="0" err="1" smtClean="0"/>
              <a:t>Arduino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3" y="2029691"/>
            <a:ext cx="962891" cy="962891"/>
          </a:xfrm>
          <a:prstGeom prst="rect">
            <a:avLst/>
          </a:prstGeom>
          <a:noFill/>
        </p:spPr>
      </p:pic>
      <p:pic>
        <p:nvPicPr>
          <p:cNvPr id="1027" name="Picture 3" descr="C:\Users\HL\Desktop\EC952 MS Project\Coordina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44548">
            <a:off x="4036804" y="3656716"/>
            <a:ext cx="1130429" cy="865303"/>
          </a:xfrm>
          <a:prstGeom prst="rect">
            <a:avLst/>
          </a:prstGeom>
          <a:noFill/>
        </p:spPr>
      </p:pic>
      <p:pic>
        <p:nvPicPr>
          <p:cNvPr id="26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515" y="5177474"/>
            <a:ext cx="962891" cy="962891"/>
          </a:xfrm>
          <a:prstGeom prst="rect">
            <a:avLst/>
          </a:prstGeom>
          <a:noFill/>
        </p:spPr>
      </p:pic>
      <p:pic>
        <p:nvPicPr>
          <p:cNvPr id="27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2767" y="2064674"/>
            <a:ext cx="962891" cy="962891"/>
          </a:xfrm>
          <a:prstGeom prst="rect">
            <a:avLst/>
          </a:prstGeom>
          <a:noFill/>
        </p:spPr>
      </p:pic>
      <p:pic>
        <p:nvPicPr>
          <p:cNvPr id="28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210" y="5177474"/>
            <a:ext cx="962891" cy="962891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/>
          <p:nvPr/>
        </p:nvCxnSpPr>
        <p:spPr>
          <a:xfrm flipV="1">
            <a:off x="1811767" y="4503579"/>
            <a:ext cx="1721282" cy="1036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29973" y="2782485"/>
            <a:ext cx="1925642" cy="95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99490" y="2808519"/>
            <a:ext cx="1956810" cy="928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547591" y="4513184"/>
            <a:ext cx="2024496" cy="1036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461147">
            <a:off x="2472233" y="2986680"/>
            <a:ext cx="15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RSSI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73345" y="3272646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2174" y="6024404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8803" y="2894598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00059" y="6100877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10959" y="4423455"/>
            <a:ext cx="218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Trackable Device</a:t>
            </a:r>
          </a:p>
          <a:p>
            <a:pPr algn="ctr"/>
            <a:r>
              <a:rPr lang="en-IN" b="1" dirty="0" smtClean="0"/>
              <a:t>(Coordinator)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/>
      <p:bldP spid="57" grpId="2"/>
      <p:bldP spid="58" grpId="0"/>
      <p:bldP spid="58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01660" y="4906745"/>
            <a:ext cx="2535383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>
                <a:latin typeface="Arial Black" pitchFamily="34" charset="0"/>
              </a:rPr>
              <a:t>kNN</a:t>
            </a:r>
            <a:r>
              <a:rPr lang="en-IN" dirty="0" smtClean="0">
                <a:latin typeface="Arial Black" pitchFamily="34" charset="0"/>
              </a:rPr>
              <a:t> predicts current location                </a:t>
            </a:r>
            <a:r>
              <a:rPr lang="en-IN" dirty="0" smtClean="0"/>
              <a:t>             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67446" y="1961292"/>
            <a:ext cx="21335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     Webpage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098225" y="3095119"/>
            <a:ext cx="2017569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rial Black" pitchFamily="34" charset="0"/>
              </a:rPr>
              <a:t>   </a:t>
            </a:r>
            <a:r>
              <a:rPr lang="en-IN" dirty="0" err="1" smtClean="0">
                <a:latin typeface="Arial Black" pitchFamily="34" charset="0"/>
              </a:rPr>
              <a:t>RSSI_Server</a:t>
            </a:r>
            <a:endParaRPr lang="en-IN" dirty="0" smtClean="0">
              <a:latin typeface="Arial Black" pitchFamily="34" charset="0"/>
            </a:endParaRPr>
          </a:p>
          <a:p>
            <a:pPr algn="ctr"/>
            <a:r>
              <a:rPr lang="en-IN" dirty="0" smtClean="0">
                <a:latin typeface="Arial Black" pitchFamily="34" charset="0"/>
              </a:rPr>
              <a:t>(</a:t>
            </a:r>
            <a:r>
              <a:rPr lang="en-IN" dirty="0" err="1" smtClean="0">
                <a:latin typeface="Arial Black" pitchFamily="34" charset="0"/>
              </a:rPr>
              <a:t>NodeJS</a:t>
            </a:r>
            <a:r>
              <a:rPr lang="en-IN" dirty="0" smtClean="0">
                <a:latin typeface="Arial Black" pitchFamily="34" charset="0"/>
              </a:rPr>
              <a:t>)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11" name="Picture 3" descr="C:\Users\HL\Desktop\EC952 MS Project\Coordina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444548">
            <a:off x="564301" y="3116493"/>
            <a:ext cx="960327" cy="65353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13011" y="3901569"/>
            <a:ext cx="156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Coordinator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644359" y="3519055"/>
            <a:ext cx="13109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7009" y="3901383"/>
            <a:ext cx="0" cy="870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00514" y="3947735"/>
            <a:ext cx="16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Feed current RSSI reading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29225" y="2438400"/>
            <a:ext cx="1000127" cy="603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488" y="2145958"/>
            <a:ext cx="190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Returns </a:t>
            </a:r>
            <a:r>
              <a:rPr lang="en-IN" b="1" dirty="0" smtClean="0"/>
              <a:t>location coordinates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31337" y="2529917"/>
            <a:ext cx="226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</a:t>
            </a:r>
            <a:r>
              <a:rPr lang="en-IN" b="1" dirty="0" smtClean="0"/>
              <a:t>isplays </a:t>
            </a:r>
            <a:r>
              <a:rPr lang="en-IN" b="1" dirty="0" smtClean="0"/>
              <a:t> </a:t>
            </a:r>
            <a:r>
              <a:rPr lang="en-IN" b="1" dirty="0" smtClean="0"/>
              <a:t>coordinates </a:t>
            </a:r>
            <a:r>
              <a:rPr lang="en-IN" b="1" dirty="0" smtClean="0"/>
              <a:t>on the </a:t>
            </a:r>
            <a:r>
              <a:rPr lang="en-IN" b="1" dirty="0" smtClean="0"/>
              <a:t>map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1200149" y="3152912"/>
            <a:ext cx="20361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Reads RSSI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b="1" dirty="0"/>
              <a:t>f</a:t>
            </a:r>
            <a:r>
              <a:rPr lang="en-US" b="1" dirty="0" smtClean="0"/>
              <a:t>rom 4 Beacons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/>
      <p:bldP spid="18" grpId="0"/>
      <p:bldP spid="22" grpId="0"/>
      <p:bldP spid="2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61" y="1949824"/>
            <a:ext cx="7583488" cy="4007224"/>
          </a:xfrm>
        </p:spPr>
        <p:txBody>
          <a:bodyPr>
            <a:noAutofit/>
          </a:bodyPr>
          <a:lstStyle/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Use </a:t>
            </a:r>
            <a:r>
              <a:rPr lang="en-US" altLang="zh-CN" sz="1800" b="1" dirty="0" smtClean="0"/>
              <a:t>of </a:t>
            </a:r>
            <a:r>
              <a:rPr lang="en-US" altLang="zh-CN" sz="1800" b="1" dirty="0" err="1" smtClean="0"/>
              <a:t>kNN</a:t>
            </a:r>
            <a:r>
              <a:rPr lang="en-US" altLang="zh-CN" sz="1800" b="1" dirty="0" smtClean="0"/>
              <a:t> </a:t>
            </a:r>
            <a:r>
              <a:rPr lang="en-US" altLang="zh-CN" sz="1800" b="1" dirty="0" smtClean="0"/>
              <a:t>vs.</a:t>
            </a:r>
            <a:r>
              <a:rPr lang="en-US" altLang="zh-CN" sz="1800" b="1" dirty="0" smtClean="0"/>
              <a:t> </a:t>
            </a:r>
            <a:r>
              <a:rPr lang="en-US" altLang="zh-CN" sz="1800" b="1" dirty="0" smtClean="0"/>
              <a:t>Trilateration:</a:t>
            </a:r>
            <a:endParaRPr lang="en-US" altLang="zh-CN" sz="1800" b="1" dirty="0"/>
          </a:p>
          <a:p>
            <a:pPr marL="685800" lvl="2" indent="0">
              <a:buNone/>
            </a:pPr>
            <a:r>
              <a:rPr lang="en-US" altLang="zh-CN" sz="1600" dirty="0" smtClean="0"/>
              <a:t>-  Distance is not a function of s</a:t>
            </a:r>
            <a:r>
              <a:rPr lang="en-US" altLang="zh-CN" sz="1600" dirty="0" smtClean="0"/>
              <a:t>ignal strength </a:t>
            </a:r>
            <a:r>
              <a:rPr lang="en-US" altLang="zh-CN" sz="1600" dirty="0" smtClean="0">
                <a:sym typeface="Wingdings" panose="05000000000000000000" pitchFamily="2" charset="2"/>
              </a:rPr>
              <a:t> </a:t>
            </a:r>
            <a:r>
              <a:rPr lang="en-US" altLang="zh-CN" sz="1600" dirty="0" err="1" smtClean="0"/>
              <a:t>kNN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is a better solution for </a:t>
            </a:r>
            <a:r>
              <a:rPr lang="en-US" altLang="zh-CN" sz="1600" dirty="0"/>
              <a:t>	</a:t>
            </a:r>
            <a:r>
              <a:rPr lang="en-US" altLang="zh-CN" sz="1600" dirty="0" err="1" smtClean="0"/>
              <a:t>XBee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like </a:t>
            </a:r>
            <a:r>
              <a:rPr lang="en-US" altLang="zh-CN" sz="1600" dirty="0" smtClean="0"/>
              <a:t>beacons</a:t>
            </a:r>
          </a:p>
          <a:p>
            <a:pPr lvl="2">
              <a:buFontTx/>
              <a:buChar char="-"/>
            </a:pPr>
            <a:endParaRPr lang="en-US" altLang="zh-CN" sz="1600" dirty="0" smtClean="0"/>
          </a:p>
          <a:p>
            <a:pPr marL="571500" lvl="2" indent="-22860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Data Collection:</a:t>
            </a:r>
          </a:p>
          <a:p>
            <a:pPr lvl="1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dirty="0"/>
              <a:t>- </a:t>
            </a:r>
            <a:r>
              <a:rPr lang="en-US" altLang="zh-CN" sz="1800" dirty="0" smtClean="0"/>
              <a:t>Deciding on a location</a:t>
            </a:r>
          </a:p>
          <a:p>
            <a:pPr marL="857250" lvl="1" indent="-171450">
              <a:buNone/>
            </a:pPr>
            <a:r>
              <a:rPr lang="en-US" altLang="zh-CN" sz="1800" dirty="0" smtClean="0"/>
              <a:t>- Creating </a:t>
            </a:r>
            <a:r>
              <a:rPr lang="en-US" altLang="zh-CN" sz="1800" dirty="0"/>
              <a:t>a </a:t>
            </a:r>
            <a:r>
              <a:rPr lang="en-US" altLang="zh-CN" sz="1800" dirty="0" smtClean="0"/>
              <a:t>map </a:t>
            </a:r>
            <a:r>
              <a:rPr lang="en-US" altLang="zh-CN" sz="1800" dirty="0"/>
              <a:t>of the </a:t>
            </a:r>
            <a:r>
              <a:rPr lang="en-US" altLang="zh-CN" sz="1800" dirty="0" smtClean="0"/>
              <a:t>space and </a:t>
            </a:r>
            <a:r>
              <a:rPr lang="en-US" altLang="zh-CN" sz="1800" dirty="0" smtClean="0"/>
              <a:t>Dividing the room in 	partitions/coordinates.</a:t>
            </a:r>
          </a:p>
          <a:p>
            <a:pPr lvl="1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/>
              <a:t>- Collecting  the data for each partition. </a:t>
            </a:r>
          </a:p>
          <a:p>
            <a:pPr lvl="1">
              <a:buNone/>
            </a:pPr>
            <a:endParaRPr lang="en-US" altLang="zh-CN" sz="1800" dirty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IN" sz="1800" b="1" dirty="0" err="1" smtClean="0"/>
              <a:t>kNN</a:t>
            </a:r>
            <a:r>
              <a:rPr lang="en-IN" sz="1800" b="1" dirty="0" smtClean="0"/>
              <a:t> Implementation:</a:t>
            </a:r>
          </a:p>
          <a:p>
            <a:pPr marL="342900" lvl="1" indent="0">
              <a:buNone/>
            </a:pPr>
            <a:r>
              <a:rPr lang="en-IN" altLang="zh-CN" sz="1800" b="1" dirty="0"/>
              <a:t>	</a:t>
            </a:r>
            <a:r>
              <a:rPr lang="en-IN" altLang="zh-CN" sz="1800" b="1" dirty="0" smtClean="0"/>
              <a:t>- </a:t>
            </a:r>
            <a:r>
              <a:rPr lang="en-US" altLang="zh-CN" sz="1600" dirty="0" smtClean="0"/>
              <a:t>Used </a:t>
            </a:r>
            <a:r>
              <a:rPr lang="en-US" altLang="zh-CN" sz="1600" dirty="0" smtClean="0"/>
              <a:t> a </a:t>
            </a:r>
            <a:r>
              <a:rPr lang="en-US" altLang="zh-CN" sz="1600" dirty="0" err="1" smtClean="0"/>
              <a:t>NodeJS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kNN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library </a:t>
            </a:r>
            <a:r>
              <a:rPr lang="en-US" altLang="zh-CN" sz="1600" dirty="0" smtClean="0"/>
              <a:t>to train  the dataset and predict location.</a:t>
            </a:r>
          </a:p>
          <a:p>
            <a:pPr marL="3429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- Can be run on the Raspberry PI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4" y="1949824"/>
            <a:ext cx="7735887" cy="4508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Inconsistent outcome when using trilateration method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Collecting </a:t>
            </a:r>
            <a:r>
              <a:rPr lang="en-US" altLang="zh-CN" sz="1800" dirty="0" smtClean="0"/>
              <a:t>RSSI </a:t>
            </a:r>
            <a:r>
              <a:rPr lang="en-US" altLang="zh-CN" sz="1800" dirty="0" smtClean="0"/>
              <a:t>data for all partitions on </a:t>
            </a:r>
            <a:r>
              <a:rPr lang="en-US" altLang="zh-CN" sz="1800" dirty="0" smtClean="0"/>
              <a:t>the map.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Handling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inconsistent RSSI values from </a:t>
            </a:r>
            <a:r>
              <a:rPr lang="en-US" altLang="zh-CN" sz="1800" dirty="0" smtClean="0"/>
              <a:t>the </a:t>
            </a:r>
            <a:r>
              <a:rPr lang="en-US" altLang="zh-CN" sz="1800" dirty="0" err="1" smtClean="0"/>
              <a:t>XBees</a:t>
            </a:r>
            <a:r>
              <a:rPr lang="en-US" altLang="zh-CN" sz="1800" dirty="0" smtClean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Interference </a:t>
            </a:r>
            <a:r>
              <a:rPr lang="en-US" altLang="zh-CN" sz="1800" dirty="0" smtClean="0"/>
              <a:t>affecting</a:t>
            </a:r>
            <a:r>
              <a:rPr lang="en-US" altLang="zh-CN" sz="1800" dirty="0" smtClean="0"/>
              <a:t> signal strength returned </a:t>
            </a:r>
            <a:r>
              <a:rPr lang="en-US" altLang="zh-CN" sz="1800" dirty="0" smtClean="0"/>
              <a:t>by the beacons.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 Malfunctioning of Beacon 1.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Achieve more accurate localization by:</a:t>
            </a:r>
          </a:p>
          <a:p>
            <a:pPr marL="349250" lvl="1" indent="279400">
              <a:lnSpc>
                <a:spcPct val="120000"/>
              </a:lnSpc>
              <a:buNone/>
            </a:pPr>
            <a:r>
              <a:rPr lang="en-US" altLang="zh-CN" sz="1800" dirty="0" smtClean="0"/>
              <a:t>- Collecting more </a:t>
            </a:r>
            <a:r>
              <a:rPr lang="en-US" altLang="zh-CN" sz="1800" dirty="0" err="1" smtClean="0"/>
              <a:t>kNN</a:t>
            </a:r>
            <a:r>
              <a:rPr lang="en-US" altLang="zh-CN" sz="1800" dirty="0" smtClean="0"/>
              <a:t> training data</a:t>
            </a:r>
            <a:r>
              <a:rPr lang="en-IN" altLang="zh-CN" sz="1800" dirty="0" smtClean="0"/>
              <a:t>.</a:t>
            </a:r>
            <a:endParaRPr lang="en-IN" altLang="zh-CN" sz="1800" dirty="0" smtClean="0"/>
          </a:p>
          <a:p>
            <a:pPr marL="349250" lvl="1" indent="279400">
              <a:lnSpc>
                <a:spcPct val="120000"/>
              </a:lnSpc>
              <a:buNone/>
            </a:pPr>
            <a:r>
              <a:rPr lang="en-IN" sz="1800" dirty="0" smtClean="0"/>
              <a:t>- </a:t>
            </a:r>
            <a:r>
              <a:rPr lang="en-IN" sz="1800" dirty="0" smtClean="0"/>
              <a:t>U</a:t>
            </a:r>
            <a:r>
              <a:rPr lang="en-IN" sz="1800" dirty="0" smtClean="0"/>
              <a:t>sing more beacons and replacing the malfunctioning </a:t>
            </a:r>
            <a:r>
              <a:rPr lang="en-IN" sz="1800" dirty="0" err="1" smtClean="0"/>
              <a:t>XBe</a:t>
            </a:r>
            <a:r>
              <a:rPr lang="en-IN" sz="1800" dirty="0" err="1" smtClean="0"/>
              <a:t>e</a:t>
            </a:r>
            <a:r>
              <a:rPr lang="en-IN" sz="1800" dirty="0" smtClean="0"/>
              <a:t>.</a:t>
            </a:r>
            <a:endParaRPr lang="en-US" sz="1600" dirty="0"/>
          </a:p>
          <a:p>
            <a:pPr lvl="2">
              <a:lnSpc>
                <a:spcPct val="120000"/>
              </a:lnSpc>
              <a:buFont typeface="Lucida Grande"/>
              <a:buChar char="-"/>
            </a:pP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Words>164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宋体</vt:lpstr>
      <vt:lpstr>Arial Black</vt:lpstr>
      <vt:lpstr>Calibri</vt:lpstr>
      <vt:lpstr>Corbel</vt:lpstr>
      <vt:lpstr>Lucida Grande</vt:lpstr>
      <vt:lpstr>Wingdings</vt:lpstr>
      <vt:lpstr>Wingdings 2</vt:lpstr>
      <vt:lpstr>Pixel</vt:lpstr>
      <vt:lpstr>Challenge 5: Find the Arduino EC 544 – Fall 2015</vt:lpstr>
      <vt:lpstr>Solution Architecture</vt:lpstr>
      <vt:lpstr>Solution Architecture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Lama Suwayan</cp:lastModifiedBy>
  <cp:revision>92</cp:revision>
  <dcterms:created xsi:type="dcterms:W3CDTF">2015-09-16T14:32:23Z</dcterms:created>
  <dcterms:modified xsi:type="dcterms:W3CDTF">2015-11-12T17:53:42Z</dcterms:modified>
</cp:coreProperties>
</file>