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8" r:id="rId3"/>
    <p:sldId id="258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BA4D"/>
    <a:srgbClr val="07874A"/>
    <a:srgbClr val="FF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6" autoAdjust="0"/>
  </p:normalViewPr>
  <p:slideViewPr>
    <p:cSldViewPr snapToGrid="0" snapToObjects="1">
      <p:cViewPr varScale="1">
        <p:scale>
          <a:sx n="54" d="100"/>
          <a:sy n="54" d="100"/>
        </p:scale>
        <p:origin x="15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92746-61B6-4906-A888-BD859954706E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95C6-E19F-4629-A30B-2B02BB4593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4528297"/>
            <a:ext cx="6953250" cy="86845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200" dirty="0"/>
              <a:t>Infectious Swarm!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544 – Fall 2015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396753"/>
            <a:ext cx="6223000" cy="573741"/>
          </a:xfrm>
        </p:spPr>
        <p:txBody>
          <a:bodyPr>
            <a:norm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Dung, Hitesh,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Lama,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Yisi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Weilun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8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125" t="15501" r="38563" b="3500"/>
          <a:stretch/>
        </p:blipFill>
        <p:spPr>
          <a:xfrm>
            <a:off x="4800600" y="342901"/>
            <a:ext cx="3773253" cy="60721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4571" y="2343152"/>
            <a:ext cx="3186574" cy="17543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id (1, 2, 3, 4</a:t>
            </a:r>
            <a:r>
              <a:rPr lang="en-US" b="1" dirty="0" smtClean="0">
                <a:solidFill>
                  <a:schemeClr val="tx1"/>
                </a:solidFill>
              </a:rPr>
              <a:t>…)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leader (true/false)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nfected (true/false)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b="1" dirty="0" smtClean="0">
                <a:solidFill>
                  <a:schemeClr val="tx1"/>
                </a:solidFill>
              </a:rPr>
              <a:t>ommand (C / I / N)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 err="1" smtClean="0">
                <a:solidFill>
                  <a:schemeClr val="tx1"/>
                </a:solidFill>
              </a:rPr>
              <a:t>mmunity_interval</a:t>
            </a:r>
            <a:r>
              <a:rPr lang="en-US" b="1" dirty="0" smtClean="0">
                <a:solidFill>
                  <a:schemeClr val="tx1"/>
                </a:solidFill>
              </a:rPr>
              <a:t> (</a:t>
            </a:r>
            <a:r>
              <a:rPr lang="en-US" b="1" dirty="0" err="1" smtClean="0">
                <a:solidFill>
                  <a:schemeClr val="tx1"/>
                </a:solidFill>
              </a:rPr>
              <a:t>ms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tx1"/>
                </a:solidFill>
              </a:rPr>
              <a:t>alive_time</a:t>
            </a:r>
            <a:r>
              <a:rPr lang="en-US" b="1" dirty="0" smtClean="0">
                <a:solidFill>
                  <a:schemeClr val="tx1"/>
                </a:solidFill>
              </a:rPr>
              <a:t>[]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40" y="814389"/>
            <a:ext cx="3351342" cy="30575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9401" y="214318"/>
            <a:ext cx="7583488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Architecture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37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44444E-6 L -0.0007 0.29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Decisions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61" y="1949824"/>
            <a:ext cx="7583488" cy="4007224"/>
          </a:xfrm>
        </p:spPr>
        <p:txBody>
          <a:bodyPr>
            <a:noAutofit/>
          </a:bodyPr>
          <a:lstStyle/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Leader Election</a:t>
            </a:r>
            <a:endParaRPr lang="en-US" altLang="zh-CN" sz="1400" b="1" dirty="0" smtClean="0">
              <a:solidFill>
                <a:srgbClr val="103154">
                  <a:lumMod val="90000"/>
                  <a:lumOff val="10000"/>
                </a:srgbClr>
              </a:solidFill>
            </a:endParaRPr>
          </a:p>
          <a:p>
            <a:pPr marL="977900" lvl="2" indent="-285750">
              <a:buClr>
                <a:srgbClr val="FF7F01"/>
              </a:buClr>
              <a:buFont typeface="Corbel" panose="020B0503020204020204" pitchFamily="34" charset="0"/>
              <a:buChar char="⁻"/>
            </a:pP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Assign every device an ID</a:t>
            </a:r>
          </a:p>
          <a:p>
            <a:pPr marL="977900" lvl="2" indent="-285750">
              <a:buClr>
                <a:srgbClr val="FF7F01"/>
              </a:buClr>
              <a:buFont typeface="Corbel" panose="020B0503020204020204" pitchFamily="34" charset="0"/>
              <a:buChar char="⁻"/>
            </a:pP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Leader is the device with lowest ID</a:t>
            </a:r>
          </a:p>
          <a:p>
            <a:pPr lvl="2">
              <a:buFont typeface="Corbel"/>
              <a:buChar char="⁻"/>
            </a:pPr>
            <a:r>
              <a:rPr lang="en-US" sz="1600" dirty="0">
                <a:solidFill>
                  <a:srgbClr val="174576"/>
                </a:solidFill>
              </a:rPr>
              <a:t>To be a candidate for leader, the device has to be online for at least the last 15 seconds, otherwise it is not considered to be on the network </a:t>
            </a:r>
            <a:r>
              <a:rPr lang="en-US" sz="1600" dirty="0" smtClean="0">
                <a:solidFill>
                  <a:srgbClr val="174576"/>
                </a:solidFill>
              </a:rPr>
              <a:t>anymore</a:t>
            </a:r>
            <a:endParaRPr lang="en-US" altLang="zh-CN" sz="1600" b="1" dirty="0" smtClean="0"/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Use of </a:t>
            </a:r>
            <a:r>
              <a:rPr lang="en-US" altLang="zh-CN" sz="1800" b="1" dirty="0" err="1" smtClean="0"/>
              <a:t>XBee’s</a:t>
            </a:r>
            <a:r>
              <a:rPr lang="en-US" altLang="zh-CN" sz="1800" b="1" dirty="0" smtClean="0"/>
              <a:t> API vs AT mode</a:t>
            </a:r>
            <a:endParaRPr lang="en-US" altLang="zh-CN" sz="1400" b="1" dirty="0" smtClean="0"/>
          </a:p>
          <a:p>
            <a:pPr marL="977900" lvl="2" indent="-285750">
              <a:buFont typeface="Corbel" panose="020B0503020204020204" pitchFamily="34" charset="0"/>
              <a:buChar char="⁻"/>
            </a:pPr>
            <a:r>
              <a:rPr lang="en-US" altLang="zh-CN" sz="1600" dirty="0" smtClean="0"/>
              <a:t>Implemented the same algorithm using both modes</a:t>
            </a:r>
          </a:p>
          <a:p>
            <a:pPr marL="977900" lvl="2" indent="-285750">
              <a:buFont typeface="Corbel" panose="020B0503020204020204" pitchFamily="34" charset="0"/>
              <a:buChar char="⁻"/>
            </a:pPr>
            <a:r>
              <a:rPr lang="en-US" altLang="zh-CN" sz="1600" dirty="0" smtClean="0"/>
              <a:t>AT mode showed better performance (less latency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  <a:p>
            <a:pPr marL="571500" lvl="2" indent="-228600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Use of Timer Interrupts</a:t>
            </a:r>
          </a:p>
          <a:p>
            <a:pPr marL="977900" lvl="2" indent="-285750">
              <a:buClr>
                <a:srgbClr val="FF7F01"/>
              </a:buClr>
              <a:buFont typeface="Corbel" panose="020B0503020204020204" pitchFamily="34" charset="0"/>
              <a:buChar char="⁻"/>
            </a:pP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Used a timer to trigger the sending of messages</a:t>
            </a:r>
          </a:p>
          <a:p>
            <a:pPr marL="977900" lvl="2" indent="-285750">
              <a:buClr>
                <a:srgbClr val="FF7F01"/>
              </a:buClr>
              <a:buFont typeface="Corbel" panose="020B0503020204020204" pitchFamily="34" charset="0"/>
              <a:buChar char="⁻"/>
            </a:pP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Fewer messages sent 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 less congested network 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 better response 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time</a:t>
            </a:r>
            <a:endParaRPr lang="en-US" altLang="zh-CN" sz="1600" dirty="0">
              <a:solidFill>
                <a:srgbClr val="103154">
                  <a:lumMod val="90000"/>
                  <a:lumOff val="10000"/>
                </a:srgbClr>
              </a:solidFill>
            </a:endParaRPr>
          </a:p>
          <a:p>
            <a:pPr lvl="1">
              <a:buFont typeface="Wingdings" charset="2"/>
              <a:buChar char=""/>
            </a:pPr>
            <a:r>
              <a:rPr lang="en-US" sz="1800" b="1" dirty="0">
                <a:solidFill>
                  <a:srgbClr val="174576"/>
                </a:solidFill>
              </a:rPr>
              <a:t>Command </a:t>
            </a:r>
            <a:r>
              <a:rPr lang="en-US" sz="1800" b="1" dirty="0" smtClean="0">
                <a:solidFill>
                  <a:srgbClr val="174576"/>
                </a:solidFill>
              </a:rPr>
              <a:t>Message</a:t>
            </a:r>
            <a:endParaRPr lang="en-US" altLang="zh-CN" sz="1800" dirty="0">
              <a:solidFill>
                <a:srgbClr val="103154">
                  <a:lumMod val="90000"/>
                  <a:lumOff val="10000"/>
                </a:srgbClr>
              </a:solidFill>
            </a:endParaRPr>
          </a:p>
          <a:p>
            <a:pPr marL="977900" lvl="2" indent="-285750">
              <a:buClr>
                <a:srgbClr val="FF7F01"/>
              </a:buClr>
              <a:buFont typeface="Corbel" panose="020B0503020204020204" pitchFamily="34" charset="0"/>
              <a:buChar char="⁻"/>
            </a:pPr>
            <a:r>
              <a:rPr lang="en-US" altLang="zh-CN" sz="1600" dirty="0">
                <a:solidFill>
                  <a:srgbClr val="103154">
                    <a:lumMod val="90000"/>
                    <a:lumOff val="10000"/>
                  </a:srgbClr>
                </a:solidFill>
              </a:rPr>
              <a:t>E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ach </a:t>
            </a:r>
            <a:r>
              <a:rPr lang="en-US" altLang="zh-CN" sz="1600" dirty="0">
                <a:solidFill>
                  <a:srgbClr val="103154">
                    <a:lumMod val="90000"/>
                    <a:lumOff val="10000"/>
                  </a:srgbClr>
                </a:solidFill>
              </a:rPr>
              <a:t>character is a single message, a device may send multiple messages at each </a:t>
            </a:r>
            <a:r>
              <a:rPr lang="en-US" altLang="zh-CN" sz="1600" dirty="0" smtClean="0">
                <a:solidFill>
                  <a:srgbClr val="103154">
                    <a:lumMod val="90000"/>
                    <a:lumOff val="10000"/>
                  </a:srgbClr>
                </a:solidFill>
              </a:rPr>
              <a:t>interrupt</a:t>
            </a:r>
          </a:p>
          <a:p>
            <a:pPr lvl="2">
              <a:buFont typeface="Wingdings" charset="2"/>
              <a:buChar char=""/>
            </a:pPr>
            <a:endParaRPr lang="en-US" dirty="0"/>
          </a:p>
          <a:p>
            <a:pPr marL="977900" lvl="2" indent="-285750">
              <a:buClr>
                <a:srgbClr val="FF7F01"/>
              </a:buClr>
              <a:buFont typeface="Corbel" panose="020B0503020204020204" pitchFamily="34" charset="0"/>
              <a:buChar char="⁻"/>
            </a:pPr>
            <a:endParaRPr lang="en-US" altLang="zh-CN" sz="1600" dirty="0">
              <a:solidFill>
                <a:srgbClr val="103154">
                  <a:lumMod val="90000"/>
                  <a:lumOff val="10000"/>
                </a:srgbClr>
              </a:solidFill>
            </a:endParaRPr>
          </a:p>
          <a:p>
            <a:pPr marL="571500" lvl="2" indent="-228600">
              <a:buFont typeface="Wingdings" panose="05000000000000000000" pitchFamily="2" charset="2"/>
              <a:buChar char="§"/>
            </a:pPr>
            <a:endParaRPr lang="en-US" altLang="zh-CN" sz="1800" b="1" dirty="0" smtClean="0"/>
          </a:p>
          <a:p>
            <a:pPr marL="679450" lvl="3" indent="0">
              <a:buNone/>
            </a:pPr>
            <a:endParaRPr lang="en-US" altLang="zh-CN" b="1" dirty="0"/>
          </a:p>
          <a:p>
            <a:pPr marL="679450" lvl="3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45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Future Improvements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4" y="1949824"/>
            <a:ext cx="7735887" cy="45081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endParaRPr lang="en-US" altLang="zh-CN" sz="16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Learning about leader election algorithms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Learning how implement bi-directional communication in API mode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Having to implement the algorithm in both API and AT modes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Resolving unexpected behavior when integrating all components </a:t>
            </a:r>
            <a:r>
              <a:rPr lang="en-US" sz="1800" dirty="0">
                <a:solidFill>
                  <a:srgbClr val="174576"/>
                </a:solidFill>
              </a:rPr>
              <a:t>(Example: use of </a:t>
            </a:r>
            <a:r>
              <a:rPr lang="en-US" sz="1800" dirty="0" err="1">
                <a:solidFill>
                  <a:srgbClr val="174576"/>
                </a:solidFill>
              </a:rPr>
              <a:t>sprintf</a:t>
            </a:r>
            <a:r>
              <a:rPr lang="en-US" sz="1800" dirty="0">
                <a:solidFill>
                  <a:srgbClr val="174576"/>
                </a:solidFill>
              </a:rPr>
              <a:t> and timer and </a:t>
            </a:r>
            <a:r>
              <a:rPr lang="en-US" sz="1800" dirty="0" err="1">
                <a:solidFill>
                  <a:srgbClr val="174576"/>
                </a:solidFill>
              </a:rPr>
              <a:t>Xbee's</a:t>
            </a:r>
            <a:r>
              <a:rPr lang="en-US" sz="1800">
                <a:solidFill>
                  <a:srgbClr val="174576"/>
                </a:solidFill>
              </a:rPr>
              <a:t> API/AT mode</a:t>
            </a:r>
            <a:r>
              <a:rPr lang="en-US" sz="1800">
                <a:solidFill>
                  <a:srgbClr val="174576"/>
                </a:solidFill>
              </a:rPr>
              <a:t>) 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Improvements</a:t>
            </a:r>
            <a:endParaRPr lang="en-US" sz="20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sz="1800" dirty="0" smtClean="0"/>
              <a:t>Faster leader election when leader goes offline</a:t>
            </a:r>
            <a:endParaRPr lang="en-US" altLang="zh-CN" sz="1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Faster prorogation of “</a:t>
            </a:r>
            <a:r>
              <a:rPr lang="en-US" sz="1800" dirty="0"/>
              <a:t>c</a:t>
            </a:r>
            <a:r>
              <a:rPr lang="en-US" sz="1800" dirty="0" smtClean="0"/>
              <a:t>lear” message when clearing an infection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054" y="2845540"/>
            <a:ext cx="5870448" cy="1472184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41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</TotalTime>
  <Words>237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Calibri</vt:lpstr>
      <vt:lpstr>Corbel</vt:lpstr>
      <vt:lpstr>Wingdings</vt:lpstr>
      <vt:lpstr>Wingdings 2</vt:lpstr>
      <vt:lpstr>Pixel</vt:lpstr>
      <vt:lpstr>Challenge 6: Infectious Swarm!  EC 544 – Fall 2015</vt:lpstr>
      <vt:lpstr>PowerPoint Presentation</vt:lpstr>
      <vt:lpstr>Design Decisions</vt:lpstr>
      <vt:lpstr>Challenges &amp; Future Improvements</vt:lpstr>
      <vt:lpstr>Thank You!</vt:lpstr>
    </vt:vector>
  </TitlesOfParts>
  <Company>BU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Sunspots to Thermostat</dc:title>
  <dc:creator>Yisi Lu</dc:creator>
  <cp:lastModifiedBy>Lama Suwayan</cp:lastModifiedBy>
  <cp:revision>108</cp:revision>
  <dcterms:created xsi:type="dcterms:W3CDTF">2015-09-16T14:32:23Z</dcterms:created>
  <dcterms:modified xsi:type="dcterms:W3CDTF">2015-11-24T19:16:21Z</dcterms:modified>
</cp:coreProperties>
</file>