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79b3819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379b3819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379b3819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375e4ceb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375e4ceb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4375e4ceb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430cf29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3430cf29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3430cf29e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Slide Show mode, select the arrows to visit links</a:t>
            </a:r>
            <a:r>
              <a:rPr lang="en-US"/>
              <a:t>.</a:t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3430cf29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3430cf29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43430cf29e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430cf29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430cf29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43430cf29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430cf29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430cf29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43430cf29e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75e4ce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75e4ce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4375e4ce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2pPr>
            <a:lvl3pPr indent="-3048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</a:defRPr>
            </a:lvl3pPr>
            <a:lvl4pPr indent="-29845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 sz="1100">
                <a:solidFill>
                  <a:srgbClr val="595959"/>
                </a:solidFill>
              </a:defRPr>
            </a:lvl4pPr>
            <a:lvl5pPr indent="-29845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 sz="11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16711" y="8767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41611" y="2560639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utosport.com/supercars/news/bathurst-1000-chaz-mostert-paul-morris-win-from-last-for-ford-5046355/5046355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o.microsoft.com/fwlink/?LinkId=784968" TargetMode="External"/><Relationship Id="rId4" Type="http://schemas.openxmlformats.org/officeDocument/2006/relationships/image" Target="../media/image24.png"/><Relationship Id="rId5" Type="http://schemas.openxmlformats.org/officeDocument/2006/relationships/hyperlink" Target="http://go.microsoft.com/fwlink/?LinkId=61717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race car&#10;&#10;Description automatically generated with medium confidence"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943" y="2514600"/>
            <a:ext cx="7303406" cy="4234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5" name="Google Shape;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835" y="681897"/>
            <a:ext cx="3905250" cy="113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491400" y="384525"/>
            <a:ext cx="68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Negative sentiment Analysis</a:t>
            </a:r>
            <a:r>
              <a:rPr lang="en-US" sz="2800">
                <a:solidFill>
                  <a:schemeClr val="dk1"/>
                </a:solidFill>
              </a:rPr>
              <a:t>- Topic 6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" y="2161425"/>
            <a:ext cx="8364324" cy="37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175" y="4786700"/>
            <a:ext cx="3299816" cy="18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8849" y="1591250"/>
            <a:ext cx="3330475" cy="271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583075" y="163800"/>
            <a:ext cx="10749300" cy="106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Negative sentiment Analysis - Topic 1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408401" y="1932825"/>
            <a:ext cx="4167900" cy="4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[('bad', 46.10683377720546),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('shanevg', 42.443158546698264),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('luck', 36.61797351415651),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('redbullracingau', 33.11169106054975),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('shame', 30.250483561504986),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 ('year', 26.453833733056676),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('teknoautosports', 26.333676998486187),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('bastard', 25.727612538179876),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('way', 25.506624178198077), 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</a:rPr>
              <a:t>('terrible', 24.802613841847784)]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351" y="1660500"/>
            <a:ext cx="54864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06825" y="6046150"/>
            <a:ext cx="5989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https://www.speedcafe.com/2014/10/13/van-gisbergen-gutted-critical-mistake/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455775" y="420175"/>
            <a:ext cx="655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Negative sentiment Analysis</a:t>
            </a:r>
            <a:r>
              <a:rPr lang="en-US" sz="2800">
                <a:solidFill>
                  <a:schemeClr val="dk1"/>
                </a:solidFill>
              </a:rPr>
              <a:t>- Topic 5</a:t>
            </a:r>
            <a:endParaRPr sz="2800"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5" y="1457325"/>
            <a:ext cx="11276076" cy="4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Recommedation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199" y="1825625"/>
            <a:ext cx="10374300" cy="4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using the tweet poll function to support the teams and comment under the poll to increase audience engagement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put the winners’ name, story, pictures and videos on </a:t>
            </a:r>
            <a:r>
              <a:rPr lang="en-US"/>
              <a:t>Supercar’s official account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focus on </a:t>
            </a:r>
            <a:r>
              <a:rPr lang="en-US"/>
              <a:t>car</a:t>
            </a:r>
            <a:r>
              <a:rPr lang="en-US"/>
              <a:t> safety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share more positive tweets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03100" y="1704525"/>
            <a:ext cx="10749300" cy="447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Autosports.(2014 Oct 12) . Bathurst 1000: Chaz Mostert/Paul Morris win from last for Ford.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https://www.autosport.com/supercars/news/bathurst-1000-chaz-mostert-paul-morris-win-from-last-for-ford-5046355/5046355/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Bartholomaeus, S. (2014). Van Gisbergen ‘gutted’ after critical mistake. [online] Speedcafe. Available at: https://www.speedcafe.com/2014/10/13/van-gisbergen-gutted-critical-mistake/ [Accessed 14 May 2023].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Bartholomaeus, T.H.-S. (2014). No regrets for Whincup after defying orders. [online] Speedcafe. Available at: https://www.speedcafe.com/2014/10/12/regrets-whincup-defying-orders/ [Accessed 14 May 2023].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Maasdorp, J. ed., (2014). Chaz Mostert wins Bathurst 1000, pipping Jamie Whincup in final lap. [online] ABC NEWS. Available at: https://www.abc.net.au/news/2014-10-12/mostert-wins-bathurst-1000/5807842 [Accessed 14 May 2023].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Motosport. (2014 Oct 12). 2014 Bathurst 1000 race results. https://au.motorsport.com/v8supercars/news/2014-bathurst-1000-race-results/2837504/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23752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Designed for teamwork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67873" y="1731495"/>
            <a:ext cx="8218951" cy="43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 your document stored online, your group can work on it together at the same time.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it works: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Save As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save your document in an online location, like OneDrive.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Share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/>
              <a:t>above the ribbon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Invite people or send a link so they can edit with you.</a:t>
            </a:r>
            <a:endParaRPr/>
          </a:p>
        </p:txBody>
      </p:sp>
      <p:pic>
        <p:nvPicPr>
          <p:cNvPr descr="File &gt; Save As in the menu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267" y="2726871"/>
            <a:ext cx="3618708" cy="235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0417" y="3275789"/>
            <a:ext cx="609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149" name="Google Shape;14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782" y="4164639"/>
            <a:ext cx="4771429" cy="2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550646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Get organized with the selection pane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1" y="1825624"/>
            <a:ext cx="7362773" cy="4672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 great tool to organize and manage the objects on a slide, such as images, shapes, and text boxes.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is a subscription-only feature. If you have an Office 365 subscription, you can try it yourself: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it: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to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tab, 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Arrange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&gt;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renaming an object: Double-click the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name “</a:t>
            </a:r>
            <a:r>
              <a:rPr lang="en-US"/>
              <a:t>Large grey rectangle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 in the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and type a new name.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changing the order of objects: In the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drag and drop the large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grey rectangle so it’s at the top.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toggle visibility of objects in the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Selection Pane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click Show/Hide checkbox.</a:t>
            </a:r>
            <a:endParaRPr/>
          </a:p>
        </p:txBody>
      </p:sp>
      <p:pic>
        <p:nvPicPr>
          <p:cNvPr descr="Selection Pane"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851" y="2742223"/>
            <a:ext cx="3287123" cy="298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/Hide checkbox in the selection pane to toggle visibility"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578" y="5947471"/>
            <a:ext cx="543336" cy="3598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Large gray rectangle" id="159" name="Google Shape;159;p20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mall blue rectangle" id="160" name="Google Shape;160;p20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521309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Pick up where you left off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24443" y="1630838"/>
            <a:ext cx="7359497" cy="4940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you sign in to Office 365, your documents go with you wherever you are.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Signing in connects Office to you and to the cloud.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Whenever you launch a program, you’ll see the documents you recently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opened on any of your devices. 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/>
              <a:t>Got a favorite presentation? Pin it to that first screen you see when you launch an Office program.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It remains pinned even when you sign in to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Office on another computer.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PowerPoint keeps track of where you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left off. The next time you open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a presentation, PowerPoint invites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you to jump directly to where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you were last reading or editing.</a:t>
            </a:r>
            <a:endParaRPr/>
          </a:p>
        </p:txBody>
      </p:sp>
      <p:pic>
        <p:nvPicPr>
          <p:cNvPr descr="Recent documents button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216" y="2139696"/>
            <a:ext cx="1041400" cy="1037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ned documents in the Start Place"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6220" y="4011605"/>
            <a:ext cx="6604793" cy="1963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back flag" id="170" name="Google Shape;1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9080" y="5876069"/>
            <a:ext cx="1928450" cy="4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row pointing right with a hyperlink to PowerPoint for Mac Help Center. Select the image to find out more at the PowerPoint for Mac Help Center" id="176" name="Google Shape;17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211" y="3154680"/>
            <a:ext cx="661940" cy="661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 pointing right with a hyperlink to the PowerPoint team blog. Select the image to visit the PowerPoint team blog " id="177" name="Google Shape;177;p22">
            <a:hlinkClick r:id="rId5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716" y="3873789"/>
            <a:ext cx="661940" cy="66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576233" y="3821376"/>
            <a:ext cx="5606203" cy="2505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" y="1868876"/>
            <a:ext cx="9928141" cy="12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7796"/>
            <a:ext cx="12192002" cy="158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39304"/>
            <a:ext cx="12192002" cy="158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6075"/>
            <a:ext cx="7446999" cy="54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100" y="1547350"/>
            <a:ext cx="4914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5525" y="2373575"/>
            <a:ext cx="4655750" cy="18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250" y="4260025"/>
            <a:ext cx="4655750" cy="20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0" y="1573375"/>
            <a:ext cx="8417925" cy="4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Q2: How does Supercars improve tweet engage</a:t>
            </a:r>
            <a:r>
              <a:rPr lang="en-US"/>
              <a:t>ment based on fans attitude?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838200" y="1825625"/>
            <a:ext cx="10001400" cy="4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475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4717">
                <a:solidFill>
                  <a:srgbClr val="212121"/>
                </a:solidFill>
                <a:highlight>
                  <a:srgbClr val="FFFFFF"/>
                </a:highlight>
              </a:rPr>
              <a:t>Why Bathurst1000?</a:t>
            </a:r>
            <a:endParaRPr b="1" sz="4717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26166" lvl="0" marL="457200" rtl="0" algn="l"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US" sz="3234">
                <a:solidFill>
                  <a:srgbClr val="212121"/>
                </a:solidFill>
                <a:highlight>
                  <a:srgbClr val="FFFFFF"/>
                </a:highlight>
              </a:rPr>
              <a:t>Iconic motorsport event held annually in Australia</a:t>
            </a:r>
            <a:endParaRPr sz="3234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26166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US" sz="3234">
                <a:solidFill>
                  <a:srgbClr val="212121"/>
                </a:solidFill>
                <a:highlight>
                  <a:srgbClr val="FFFFFF"/>
                </a:highlight>
              </a:rPr>
              <a:t>One of the most prestigious and challenging touring car races in the world</a:t>
            </a:r>
            <a:endParaRPr sz="3234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26166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-US" sz="3234">
                <a:solidFill>
                  <a:srgbClr val="212121"/>
                </a:solidFill>
                <a:highlight>
                  <a:srgbClr val="FFFFFF"/>
                </a:highlight>
              </a:rPr>
              <a:t>The Bathurst 1000 is part of the Supercars Championship, formerly known as the V8 Supercars Championship.</a:t>
            </a:r>
            <a:endParaRPr sz="3234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717">
                <a:solidFill>
                  <a:srgbClr val="212121"/>
                </a:solidFill>
                <a:highlight>
                  <a:srgbClr val="FFFFFF"/>
                </a:highlight>
              </a:rPr>
              <a:t>Why event 11?</a:t>
            </a:r>
            <a:endParaRPr b="1" sz="4717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84">
                <a:solidFill>
                  <a:srgbClr val="212121"/>
                </a:solidFill>
                <a:highlight>
                  <a:srgbClr val="FFFFFF"/>
                </a:highlight>
              </a:rPr>
              <a:t>9619 </a:t>
            </a:r>
            <a:r>
              <a:rPr lang="en-US" sz="3284">
                <a:solidFill>
                  <a:srgbClr val="212121"/>
                </a:solidFill>
                <a:highlight>
                  <a:srgbClr val="FFFFFF"/>
                </a:highlight>
              </a:rPr>
              <a:t>comments among the total 13,522 comments, with 1592 negative samples and 4275 positive samples</a:t>
            </a:r>
            <a:endParaRPr sz="3284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Analysis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-2450" l="1820" r="-1819" t="2450"/>
          <a:stretch/>
        </p:blipFill>
        <p:spPr>
          <a:xfrm>
            <a:off x="1236300" y="1572298"/>
            <a:ext cx="9928749" cy="5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50" y="1520875"/>
            <a:ext cx="8755625" cy="48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99250" y="545975"/>
            <a:ext cx="44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analysis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8975325" y="1571350"/>
            <a:ext cx="29295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6: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Congratulating on </a:t>
            </a:r>
            <a:r>
              <a:rPr lang="en-US">
                <a:highlight>
                  <a:srgbClr val="FFFF00"/>
                </a:highlight>
              </a:rPr>
              <a:t>Ford Performance Racing Team</a:t>
            </a:r>
            <a:r>
              <a:rPr lang="en-US"/>
              <a:t>, especially the team member </a:t>
            </a:r>
            <a:r>
              <a:rPr lang="en-US">
                <a:highlight>
                  <a:srgbClr val="FFFF00"/>
                </a:highlight>
              </a:rPr>
              <a:t>Chaz Mostert</a:t>
            </a:r>
            <a:r>
              <a:rPr lang="en-US"/>
              <a:t> winning on final lap on an </a:t>
            </a:r>
            <a:r>
              <a:rPr lang="en-US"/>
              <a:t>incredible</a:t>
            </a:r>
            <a:r>
              <a:rPr lang="en-US"/>
              <a:t> 2014 Bathurst 1000 for Ford as Jamie Whincup ran low on fuel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031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439450" y="639200"/>
            <a:ext cx="37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Analysis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545975" y="1797725"/>
            <a:ext cx="103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325" y="1504750"/>
            <a:ext cx="8935373" cy="4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226375" y="1691200"/>
            <a:ext cx="274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7: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Congratulating on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Chaz Mostert and Paul Morris</a:t>
            </a:r>
            <a:r>
              <a:rPr lang="en-US">
                <a:solidFill>
                  <a:schemeClr val="dk1"/>
                </a:solidFill>
              </a:rPr>
              <a:t> winning on final lap on an incredible 2014 Bathurst 1000 for Ford as Jamie Whincup ran low on fuel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Analysis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51" y="1756600"/>
            <a:ext cx="8365051" cy="46277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226375" y="1731150"/>
            <a:ext cx="288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2： Congratulation on the </a:t>
            </a:r>
            <a:r>
              <a:rPr lang="en-US">
                <a:highlight>
                  <a:srgbClr val="FFFF00"/>
                </a:highlight>
              </a:rPr>
              <a:t>Nissan Motosport team</a:t>
            </a:r>
            <a:r>
              <a:rPr lang="en-US"/>
              <a:t> (James Moffat &amp; Taz Douglas) winning the second place as well as </a:t>
            </a:r>
            <a:r>
              <a:rPr lang="en-US">
                <a:solidFill>
                  <a:schemeClr val="dk1"/>
                </a:solidFill>
              </a:rPr>
              <a:t>(Nick Percat and Oliver Gavin) winning third place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604434" y="0"/>
            <a:ext cx="10749300" cy="12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Negative sentiment Analysis - wordcloud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25" y="1529550"/>
            <a:ext cx="9760550" cy="5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