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5" r:id="rId2"/>
    <p:sldId id="281" r:id="rId3"/>
    <p:sldId id="276" r:id="rId4"/>
    <p:sldId id="277" r:id="rId5"/>
    <p:sldId id="278" r:id="rId6"/>
    <p:sldId id="279" r:id="rId7"/>
    <p:sldId id="259" r:id="rId8"/>
    <p:sldId id="260" r:id="rId9"/>
    <p:sldId id="272" r:id="rId10"/>
    <p:sldId id="262" r:id="rId11"/>
    <p:sldId id="263" r:id="rId12"/>
    <p:sldId id="265" r:id="rId13"/>
    <p:sldId id="273" r:id="rId14"/>
    <p:sldId id="266" r:id="rId15"/>
    <p:sldId id="268" r:id="rId16"/>
    <p:sldId id="282" r:id="rId17"/>
    <p:sldId id="280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7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2014/12/25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/>
          <p:cNvSpPr txBox="1">
            <a:spLocks/>
          </p:cNvSpPr>
          <p:nvPr/>
        </p:nvSpPr>
        <p:spPr>
          <a:xfrm>
            <a:off x="1043608" y="2060848"/>
            <a:ext cx="6984776" cy="345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 Web</a:t>
            </a:r>
            <a:r>
              <a:rPr lang="zh-TW" alt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專題 </a:t>
            </a:r>
            <a:r>
              <a:rPr lang="en-US" altLang="zh-TW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</a:t>
            </a:r>
            <a:r>
              <a:rPr lang="zh-TW" alt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文件簽核系統</a:t>
            </a:r>
            <a:endParaRPr lang="en-US" altLang="zh-TW" sz="32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en-US" altLang="zh-TW" sz="24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zh-TW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第三組</a:t>
            </a:r>
            <a:endParaRPr lang="en-US" altLang="zh-TW" sz="16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組長：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洪彥民 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10</a:t>
            </a:r>
          </a:p>
          <a:p>
            <a:pPr algn="l"/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組員： 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陳勃仰 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04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彭治堯 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13</a:t>
            </a:r>
          </a:p>
          <a:p>
            <a:pPr algn="l"/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陳慶陽 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11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周惠娟 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16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en-US" altLang="zh-TW" sz="24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zh-TW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  </a:t>
            </a:r>
            <a:endParaRPr lang="zh-TW" altLang="en-US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C:\java\GIT\bk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76672"/>
            <a:ext cx="53006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33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60" y="836712"/>
            <a:ext cx="881062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6062840" y="2348880"/>
            <a:ext cx="1677512" cy="648072"/>
          </a:xfrm>
          <a:prstGeom prst="wedgeRoundRectCallout">
            <a:avLst>
              <a:gd name="adj1" fmla="val -84676"/>
              <a:gd name="adj2" fmla="val 3843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點選清單可查看該文件簽核狀況</a:t>
            </a:r>
            <a:endParaRPr lang="zh-TW" altLang="en-US" sz="1400" b="1" dirty="0">
              <a:solidFill>
                <a:schemeClr val="tx1"/>
              </a:solidFill>
              <a:ea typeface="細明體" panose="02020509000000000000" pitchFamily="49" charset="-120"/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2123728" y="3625225"/>
            <a:ext cx="1440160" cy="667871"/>
          </a:xfrm>
          <a:prstGeom prst="wedgeRoundRectCallout">
            <a:avLst>
              <a:gd name="adj1" fmla="val -21992"/>
              <a:gd name="adj2" fmla="val -8295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可刪除已完成簽核的文件</a:t>
            </a:r>
            <a:endParaRPr lang="zh-TW" altLang="en-US" sz="1400" b="1" dirty="0">
              <a:solidFill>
                <a:schemeClr val="tx1"/>
              </a:solidFill>
              <a:ea typeface="細明體" panose="02020509000000000000" pitchFamily="49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90423" y="26064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ea typeface="細明體" panose="02020509000000000000" pitchFamily="49" charset="-120"/>
              </a:rPr>
              <a:t>進度查詢：文件進度</a:t>
            </a:r>
            <a:r>
              <a:rPr lang="zh-TW" altLang="en-US" dirty="0">
                <a:ea typeface="細明體" panose="02020509000000000000" pitchFamily="49" charset="-120"/>
              </a:rPr>
              <a:t>進度及</a:t>
            </a:r>
            <a:r>
              <a:rPr lang="zh-TW" altLang="en-US" dirty="0" smtClean="0">
                <a:ea typeface="細明體" panose="02020509000000000000" pitchFamily="49" charset="-120"/>
              </a:rPr>
              <a:t>狀況顏色管理可以清楚整個簽核明細</a:t>
            </a:r>
            <a:endParaRPr lang="zh-TW" altLang="en-US" dirty="0"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919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4664"/>
            <a:ext cx="8932490" cy="545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5868144" y="1556792"/>
            <a:ext cx="3096344" cy="1152128"/>
          </a:xfrm>
          <a:prstGeom prst="wedgeRoundRectCallout">
            <a:avLst>
              <a:gd name="adj1" fmla="val -57105"/>
              <a:gd name="adj2" fmla="val -2330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prstClr val="black"/>
                </a:solidFill>
              </a:rPr>
              <a:t>點選欄位進入尚未發送之文件，可以繼續編輯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1979712" y="2416215"/>
            <a:ext cx="2088232" cy="653453"/>
          </a:xfrm>
          <a:prstGeom prst="wedgeRoundRectCallout">
            <a:avLst>
              <a:gd name="adj1" fmla="val -24568"/>
              <a:gd name="adj2" fmla="val -74446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prstClr val="black"/>
                </a:solidFill>
              </a:rPr>
              <a:t>可以刪除勾選欄位</a:t>
            </a:r>
          </a:p>
        </p:txBody>
      </p:sp>
    </p:spTree>
    <p:extLst>
      <p:ext uri="{BB962C8B-B14F-4D97-AF65-F5344CB8AC3E}">
        <p14:creationId xmlns:p14="http://schemas.microsoft.com/office/powerpoint/2010/main" val="2517787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03" y="1141095"/>
            <a:ext cx="7992888" cy="439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843808" y="71303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歷史查詢</a:t>
            </a:r>
            <a:endParaRPr lang="zh-TW" altLang="en-US" b="1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4572000" y="2924944"/>
            <a:ext cx="3240360" cy="936104"/>
          </a:xfrm>
          <a:prstGeom prst="wedgeRoundRectCallout">
            <a:avLst>
              <a:gd name="adj1" fmla="val -49328"/>
              <a:gd name="adj2" fmla="val -14722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 smtClean="0">
                <a:solidFill>
                  <a:schemeClr val="tx1"/>
                </a:solidFill>
              </a:rPr>
              <a:t>列出所有自己申請、三個月內簽核過的文件，由最新到最舊排列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286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9" y="260648"/>
            <a:ext cx="8882389" cy="64377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5" name="圓角矩形圖說文字 4"/>
          <p:cNvSpPr/>
          <p:nvPr/>
        </p:nvSpPr>
        <p:spPr>
          <a:xfrm>
            <a:off x="4644008" y="4149080"/>
            <a:ext cx="2880320" cy="1296144"/>
          </a:xfrm>
          <a:prstGeom prst="wedgeRoundRectCallout">
            <a:avLst>
              <a:gd name="adj1" fmla="val -39464"/>
              <a:gd name="adj2" fmla="val 11036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簽核完成系統會依流程順序啟動下一階段簽核，全部送簽完成後系統自動依文件類型給正式文號並將文件入庫，可查看歷史查詢</a:t>
            </a:r>
            <a:endParaRPr lang="zh-TW" altLang="en-US" sz="1400" b="1" dirty="0">
              <a:solidFill>
                <a:schemeClr val="tx1"/>
              </a:solidFill>
              <a:ea typeface="細明體" panose="02020509000000000000" pitchFamily="49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2099" y="438874"/>
            <a:ext cx="8882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ea typeface="細明體" panose="02020509000000000000" pitchFamily="49" charset="-120"/>
              </a:rPr>
              <a:t>主管</a:t>
            </a:r>
            <a:r>
              <a:rPr lang="zh-TW" altLang="en-US" dirty="0" smtClean="0">
                <a:ea typeface="細明體" panose="02020509000000000000" pitchFamily="49" charset="-120"/>
              </a:rPr>
              <a:t>登入系統會顯示該主管所有待簽文件清單，選取文件後進入簽核明細</a:t>
            </a:r>
            <a:endParaRPr lang="zh-TW" altLang="en-US" dirty="0">
              <a:ea typeface="細明體" panose="02020509000000000000" pitchFamily="49" charset="-120"/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6012160" y="5517232"/>
            <a:ext cx="2016224" cy="720080"/>
          </a:xfrm>
          <a:prstGeom prst="wedgeRoundRectCallout">
            <a:avLst>
              <a:gd name="adj1" fmla="val -49846"/>
              <a:gd name="adj2" fmla="val 6997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退回系統加註記，送簽者可查看進度查詢</a:t>
            </a:r>
            <a:endParaRPr lang="zh-TW" altLang="en-US" sz="1400" b="1" dirty="0">
              <a:solidFill>
                <a:schemeClr val="tx1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859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70779" y="260648"/>
            <a:ext cx="9073221" cy="6294641"/>
            <a:chOff x="70779" y="260648"/>
            <a:chExt cx="9073221" cy="6294641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9" y="794649"/>
              <a:ext cx="9073221" cy="5760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字方塊 5"/>
            <p:cNvSpPr txBox="1"/>
            <p:nvPr/>
          </p:nvSpPr>
          <p:spPr>
            <a:xfrm>
              <a:off x="106266" y="260648"/>
              <a:ext cx="8424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prstClr val="black"/>
                  </a:solidFill>
                  <a:latin typeface="Calibri"/>
                  <a:ea typeface="新細明體"/>
                </a:rPr>
                <a:t>簽核流程新增及停用設定</a:t>
              </a:r>
            </a:p>
          </p:txBody>
        </p:sp>
        <p:sp>
          <p:nvSpPr>
            <p:cNvPr id="7" name="圓角矩形圖說文字 6"/>
            <p:cNvSpPr/>
            <p:nvPr/>
          </p:nvSpPr>
          <p:spPr>
            <a:xfrm>
              <a:off x="2339752" y="5013175"/>
              <a:ext cx="1224136" cy="928117"/>
            </a:xfrm>
            <a:prstGeom prst="wedgeRoundRectCallout">
              <a:avLst>
                <a:gd name="adj1" fmla="val -44289"/>
                <a:gd name="adj2" fmla="val 72213"/>
                <a:gd name="adj3" fmla="val 16667"/>
              </a:avLst>
            </a:prstGeom>
            <a:solidFill>
              <a:srgbClr val="4F81BD">
                <a:lumMod val="40000"/>
                <a:lumOff val="60000"/>
              </a:srgbClr>
            </a:solidFill>
            <a:ln w="63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00" cap="none" spc="0" normalizeH="0" noProof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1.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00" cap="none" spc="0" normalizeH="0" noProof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按新增輸入</a:t>
              </a:r>
              <a:endParaRPr kumimoji="0" lang="en-US" altLang="zh-TW" sz="1400" b="1" i="0" u="none" strike="noStrike" kern="100" cap="none" spc="0" normalizeH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00" cap="none" spc="0" normalizeH="0" noProof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流程名稱</a:t>
              </a:r>
              <a:endParaRPr kumimoji="0" lang="zh-TW" altLang="en-US" sz="1400" b="1" i="0" u="none" strike="noStrike" kern="1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</p:txBody>
        </p:sp>
        <p:sp>
          <p:nvSpPr>
            <p:cNvPr id="8" name="圓角矩形圖說文字 7"/>
            <p:cNvSpPr/>
            <p:nvPr/>
          </p:nvSpPr>
          <p:spPr>
            <a:xfrm>
              <a:off x="7657056" y="2744924"/>
              <a:ext cx="1438922" cy="1008112"/>
            </a:xfrm>
            <a:prstGeom prst="wedgeRoundRectCallout">
              <a:avLst>
                <a:gd name="adj1" fmla="val -74043"/>
                <a:gd name="adj2" fmla="val -116238"/>
                <a:gd name="adj3" fmla="val 16667"/>
              </a:avLst>
            </a:prstGeom>
            <a:solidFill>
              <a:srgbClr val="4F81BD">
                <a:lumMod val="40000"/>
                <a:lumOff val="60000"/>
              </a:srgbClr>
            </a:solidFill>
            <a:ln w="952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00" cap="none" spc="0" normalizeH="0" noProof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2.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00" cap="none" spc="0" normalizeH="0" noProof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latin typeface="Calibri"/>
                  <a:ea typeface="新細明體"/>
                  <a:cs typeface="Times New Roman"/>
                </a:rPr>
                <a:t>確認啟用圖示原有流程也可設定停用</a:t>
              </a:r>
              <a:endParaRPr kumimoji="0" lang="zh-TW" altLang="en-US" sz="1400" b="1" i="0" u="none" strike="noStrike" kern="1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</p:txBody>
        </p:sp>
        <p:sp>
          <p:nvSpPr>
            <p:cNvPr id="9" name="圓角矩形圖說文字 8"/>
            <p:cNvSpPr/>
            <p:nvPr/>
          </p:nvSpPr>
          <p:spPr>
            <a:xfrm>
              <a:off x="7164288" y="4729066"/>
              <a:ext cx="1366914" cy="1004190"/>
            </a:xfrm>
            <a:prstGeom prst="wedgeRoundRectCallout">
              <a:avLst>
                <a:gd name="adj1" fmla="val -40590"/>
                <a:gd name="adj2" fmla="val -79703"/>
                <a:gd name="adj3" fmla="val 16667"/>
              </a:avLst>
            </a:prstGeom>
            <a:solidFill>
              <a:srgbClr val="4F81BD">
                <a:lumMod val="40000"/>
                <a:lumOff val="60000"/>
              </a:srgbClr>
            </a:solidFill>
            <a:ln w="9525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en-US" altLang="zh-TW" sz="1400" b="1" kern="100" dirty="0">
                  <a:solidFill>
                    <a:schemeClr val="bg2">
                      <a:lumMod val="10000"/>
                    </a:schemeClr>
                  </a:solidFill>
                  <a:latin typeface="Calibri"/>
                  <a:ea typeface="新細明體"/>
                  <a:cs typeface="Times New Roman"/>
                </a:rPr>
                <a:t>3.</a:t>
              </a:r>
            </a:p>
            <a:p>
              <a:pPr lvl="0">
                <a:defRPr/>
              </a:pPr>
              <a:r>
                <a:rPr lang="zh-TW" altLang="en-US" sz="1400" b="1" kern="100" dirty="0">
                  <a:solidFill>
                    <a:schemeClr val="bg2">
                      <a:lumMod val="10000"/>
                    </a:schemeClr>
                  </a:solidFill>
                  <a:latin typeface="Calibri"/>
                  <a:ea typeface="新細明體"/>
                  <a:cs typeface="Times New Roman"/>
                </a:rPr>
                <a:t>由職位清單選取</a:t>
              </a:r>
              <a:r>
                <a:rPr lang="zh-TW" altLang="en-US" sz="1400" b="1" kern="100" dirty="0" smtClean="0">
                  <a:solidFill>
                    <a:schemeClr val="bg2">
                      <a:lumMod val="10000"/>
                    </a:schemeClr>
                  </a:solidFill>
                  <a:latin typeface="Calibri"/>
                  <a:ea typeface="新細明體"/>
                  <a:cs typeface="Times New Roman"/>
                </a:rPr>
                <a:t>簽核順序</a:t>
              </a:r>
              <a:endParaRPr lang="zh-TW" altLang="en-US" sz="1400" b="1" kern="100" dirty="0">
                <a:solidFill>
                  <a:schemeClr val="bg2">
                    <a:lumMod val="10000"/>
                  </a:schemeClr>
                </a:solidFill>
                <a:latin typeface="Calibri"/>
                <a:ea typeface="新細明體"/>
                <a:cs typeface="Times New Roman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200" b="1" i="0" u="none" strike="noStrike" kern="1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/>
                <a:ea typeface="新細明體"/>
                <a:cs typeface="Times New Roman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5292080" y="2348880"/>
              <a:ext cx="648072" cy="792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4486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5"/>
            <a:ext cx="8986474" cy="590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2699792" y="3313329"/>
            <a:ext cx="2376264" cy="1338481"/>
          </a:xfrm>
          <a:prstGeom prst="wedgeRoundRectCallout">
            <a:avLst>
              <a:gd name="adj1" fmla="val -20833"/>
              <a:gd name="adj2" fmla="val -6362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點選新增，再點選欄位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NoData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)</a:t>
            </a:r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。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6372200" y="2420888"/>
            <a:ext cx="2592288" cy="1296144"/>
          </a:xfrm>
          <a:prstGeom prst="wedgeRoundRectCallout">
            <a:avLst>
              <a:gd name="adj1" fmla="val 19974"/>
              <a:gd name="adj2" fmla="val -6500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搜索員工，點選變更，此設定完成。</a:t>
            </a:r>
          </a:p>
        </p:txBody>
      </p:sp>
    </p:spTree>
    <p:extLst>
      <p:ext uri="{BB962C8B-B14F-4D97-AF65-F5344CB8AC3E}">
        <p14:creationId xmlns:p14="http://schemas.microsoft.com/office/powerpoint/2010/main" val="2403578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74" y="1484784"/>
            <a:ext cx="8473722" cy="38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3"/>
          <p:cNvSpPr txBox="1"/>
          <p:nvPr/>
        </p:nvSpPr>
        <p:spPr>
          <a:xfrm>
            <a:off x="35496" y="6834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b="1" dirty="0">
                <a:ea typeface="細明體" panose="02020509000000000000" pitchFamily="49" charset="-120"/>
              </a:rPr>
              <a:t>文件查詢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3995936" y="5373216"/>
            <a:ext cx="2592288" cy="576064"/>
          </a:xfrm>
          <a:prstGeom prst="wedgeRoundRectCallout">
            <a:avLst>
              <a:gd name="adj1" fmla="val -33841"/>
              <a:gd name="adj2" fmla="val -172486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b="1" dirty="0" smtClean="0">
                <a:solidFill>
                  <a:schemeClr val="tx1"/>
                </a:solidFill>
              </a:rPr>
              <a:t>查詢結果的文件可以點擊開啟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5580112" y="548680"/>
            <a:ext cx="3024336" cy="1080120"/>
          </a:xfrm>
          <a:prstGeom prst="wedgeRoundRect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b="1" dirty="0" smtClean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文件查詢可以根據編號、關鍵字、日期等條件，建立查詢。</a:t>
            </a:r>
            <a:endParaRPr lang="en-US" altLang="zh-TW" sz="1400" b="1" dirty="0" smtClean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200" b="1" dirty="0" smtClean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（</a:t>
            </a:r>
            <a:r>
              <a:rPr lang="en-US" altLang="zh-TW" sz="1200" b="1" dirty="0" smtClean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※</a:t>
            </a:r>
            <a:r>
              <a:rPr lang="zh-TW" altLang="en-US" sz="1200" b="1" dirty="0" smtClean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欄位空白，表示該欄位符合所有搜尋條件；若所有欄位空白，則顯示全部的文件。）</a:t>
            </a:r>
            <a:endParaRPr lang="zh-TW" altLang="en-US" sz="1200" b="1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0876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altLang="zh-TW" sz="9600" dirty="0" smtClean="0"/>
              <a:t>The End</a:t>
            </a:r>
          </a:p>
          <a:p>
            <a:pPr algn="ctr">
              <a:buNone/>
            </a:pPr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感謝您的聆聽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概念介紹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文件簽核系統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是一結合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、資料庫及網頁的應用系統，將文件透過網頁上傳至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並寫入資料庫，之後主管階層人員登入後會自行從資料庫取出須簽核的資料來顯示，藉此來達到文件自動遞交的目的。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103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非管理階員工操作功能</a:t>
            </a:r>
            <a:endParaRPr lang="zh-TW" altLang="en-US" dirty="0"/>
          </a:p>
        </p:txBody>
      </p:sp>
      <p:pic>
        <p:nvPicPr>
          <p:cNvPr id="2050" name="Picture 2" descr="C:\java\GIT\bk\文件簽核系統(主管)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6480720" cy="386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管理階層員工操作功能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2636" y="2348880"/>
            <a:ext cx="667542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網站管理員操作功能</a:t>
            </a:r>
            <a:endParaRPr lang="zh-TW" altLang="en-US" dirty="0"/>
          </a:p>
        </p:txBody>
      </p:sp>
      <p:pic>
        <p:nvPicPr>
          <p:cNvPr id="3074" name="Picture 2" descr="C:\java\GIT\bk\文件簽核系統(管理員)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88903"/>
            <a:ext cx="6696744" cy="344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30628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Database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 rot="7373169">
            <a:off x="4995006" y="2717028"/>
            <a:ext cx="2059213" cy="15577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30938"/>
              </p:ext>
            </p:extLst>
          </p:nvPr>
        </p:nvGraphicFramePr>
        <p:xfrm>
          <a:off x="539552" y="1186830"/>
          <a:ext cx="1638300" cy="1162050"/>
        </p:xfrm>
        <a:graphic>
          <a:graphicData uri="http://schemas.openxmlformats.org/drawingml/2006/table">
            <a:tbl>
              <a:tblPr/>
              <a:tblGrid>
                <a:gridCol w="1143000"/>
                <a:gridCol w="495300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Document_FlowSeq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Flow_id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Flow_Type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Flow_Seq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Flow_Pos_Id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047"/>
              </p:ext>
            </p:extLst>
          </p:nvPr>
        </p:nvGraphicFramePr>
        <p:xfrm>
          <a:off x="539552" y="2626990"/>
          <a:ext cx="1638300" cy="1123950"/>
        </p:xfrm>
        <a:graphic>
          <a:graphicData uri="http://schemas.openxmlformats.org/drawingml/2006/table">
            <a:tbl>
              <a:tblPr/>
              <a:tblGrid>
                <a:gridCol w="1143000"/>
                <a:gridCol w="495300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Document_FlowType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Flow_Type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Flow_Name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Flow_Max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Flow_Enable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1877"/>
              </p:ext>
            </p:extLst>
          </p:nvPr>
        </p:nvGraphicFramePr>
        <p:xfrm>
          <a:off x="539552" y="3923134"/>
          <a:ext cx="1638300" cy="2181225"/>
        </p:xfrm>
        <a:graphic>
          <a:graphicData uri="http://schemas.openxmlformats.org/drawingml/2006/table">
            <a:tbl>
              <a:tblPr/>
              <a:tblGrid>
                <a:gridCol w="1143000"/>
                <a:gridCol w="495300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Document_Process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Proc_Id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Proc_TmpNo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Proc_Flow_Type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Proc_Flow_Seq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Proc_Flow_Max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Proc_Emp_Id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Proc_CheckD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Proc_BreakOff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Proc_CheckFlag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121054"/>
              </p:ext>
            </p:extLst>
          </p:nvPr>
        </p:nvGraphicFramePr>
        <p:xfrm>
          <a:off x="3674988" y="764704"/>
          <a:ext cx="1689100" cy="962025"/>
        </p:xfrm>
        <a:graphic>
          <a:graphicData uri="http://schemas.openxmlformats.org/drawingml/2006/table">
            <a:tbl>
              <a:tblPr/>
              <a:tblGrid>
                <a:gridCol w="1145153"/>
                <a:gridCol w="543947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Position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Pos_Id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Pos_Title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Pos_Emp_Id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74416"/>
              </p:ext>
            </p:extLst>
          </p:nvPr>
        </p:nvGraphicFramePr>
        <p:xfrm>
          <a:off x="3674988" y="2060848"/>
          <a:ext cx="1689100" cy="2895600"/>
        </p:xfrm>
        <a:graphic>
          <a:graphicData uri="http://schemas.openxmlformats.org/drawingml/2006/table">
            <a:tbl>
              <a:tblPr/>
              <a:tblGrid>
                <a:gridCol w="1145153"/>
                <a:gridCol w="543947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Document_Detail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Dou_No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Dou_TmpNo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Dou_Type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Dou_Speed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Dou_Keynote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Dou_Content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Dou_Author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Dou_Date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Dou_FlowType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Dou_Status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Dou_IsHistoryCheck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Dou_Link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Dou_Draft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229034"/>
              </p:ext>
            </p:extLst>
          </p:nvPr>
        </p:nvGraphicFramePr>
        <p:xfrm>
          <a:off x="2483768" y="5435302"/>
          <a:ext cx="1689100" cy="1162050"/>
        </p:xfrm>
        <a:graphic>
          <a:graphicData uri="http://schemas.openxmlformats.org/drawingml/2006/table">
            <a:tbl>
              <a:tblPr/>
              <a:tblGrid>
                <a:gridCol w="1145153"/>
                <a:gridCol w="543947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Document_Library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Lib_Id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Lib_TmpId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Lib_DocNo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Lib_SetTop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47891"/>
              </p:ext>
            </p:extLst>
          </p:nvPr>
        </p:nvGraphicFramePr>
        <p:xfrm>
          <a:off x="6822132" y="1402854"/>
          <a:ext cx="1638300" cy="2838450"/>
        </p:xfrm>
        <a:graphic>
          <a:graphicData uri="http://schemas.openxmlformats.org/drawingml/2006/table">
            <a:tbl>
              <a:tblPr/>
              <a:tblGrid>
                <a:gridCol w="990228"/>
                <a:gridCol w="648072"/>
              </a:tblGrid>
              <a:tr h="1280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Empolyee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latin typeface="新細明體"/>
                        </a:rPr>
                        <a:t>Emp_No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Emp_Pwd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Emp_BirthD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Emp_InD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Emp_OutD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Emp_Depart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Emp_Tel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Emp_CellPhone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Emp_Addr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Emp_Email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Emp_BossPosId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51892"/>
              </p:ext>
            </p:extLst>
          </p:nvPr>
        </p:nvGraphicFramePr>
        <p:xfrm>
          <a:off x="4860032" y="5435302"/>
          <a:ext cx="1638300" cy="781050"/>
        </p:xfrm>
        <a:graphic>
          <a:graphicData uri="http://schemas.openxmlformats.org/drawingml/2006/table">
            <a:tbl>
              <a:tblPr/>
              <a:tblGrid>
                <a:gridCol w="1143000"/>
                <a:gridCol w="495300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Document_Type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DocType_Id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DocType_Name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5850"/>
              </p:ext>
            </p:extLst>
          </p:nvPr>
        </p:nvGraphicFramePr>
        <p:xfrm>
          <a:off x="6822132" y="4499198"/>
          <a:ext cx="1638300" cy="800100"/>
        </p:xfrm>
        <a:graphic>
          <a:graphicData uri="http://schemas.openxmlformats.org/drawingml/2006/table">
            <a:tbl>
              <a:tblPr/>
              <a:tblGrid>
                <a:gridCol w="1143000"/>
                <a:gridCol w="495300"/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Depart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Depart_Id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latin typeface="新細明體"/>
                        </a:rPr>
                        <a:t>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Depart_Name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nvarchar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3563888" y="1556792"/>
            <a:ext cx="1872208" cy="216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6660232" y="1772816"/>
            <a:ext cx="1872208" cy="216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395536" y="5301208"/>
            <a:ext cx="1872208" cy="216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3563888" y="1124744"/>
            <a:ext cx="18722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6660232" y="4077072"/>
            <a:ext cx="18722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395536" y="2132856"/>
            <a:ext cx="18722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563888" y="3573016"/>
            <a:ext cx="1872208" cy="2160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6660232" y="3068960"/>
            <a:ext cx="1872208" cy="21602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5" name="矩形 44"/>
          <p:cNvSpPr/>
          <p:nvPr/>
        </p:nvSpPr>
        <p:spPr>
          <a:xfrm>
            <a:off x="6660232" y="4869160"/>
            <a:ext cx="1872208" cy="21602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6" name="矩形 45"/>
          <p:cNvSpPr/>
          <p:nvPr/>
        </p:nvSpPr>
        <p:spPr>
          <a:xfrm>
            <a:off x="4716016" y="5805264"/>
            <a:ext cx="1872208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7" name="矩形 46"/>
          <p:cNvSpPr/>
          <p:nvPr/>
        </p:nvSpPr>
        <p:spPr>
          <a:xfrm>
            <a:off x="3563888" y="4005064"/>
            <a:ext cx="1872208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8" name="矩形 47"/>
          <p:cNvSpPr/>
          <p:nvPr/>
        </p:nvSpPr>
        <p:spPr>
          <a:xfrm>
            <a:off x="2339752" y="6021288"/>
            <a:ext cx="1872208" cy="2160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9" name="矩形 48"/>
          <p:cNvSpPr/>
          <p:nvPr/>
        </p:nvSpPr>
        <p:spPr>
          <a:xfrm>
            <a:off x="3563888" y="2420888"/>
            <a:ext cx="1872208" cy="2160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66614" y="4509869"/>
            <a:ext cx="1872208" cy="2160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1" name="向右箭號 50"/>
          <p:cNvSpPr/>
          <p:nvPr/>
        </p:nvSpPr>
        <p:spPr>
          <a:xfrm rot="7373169">
            <a:off x="1808312" y="3400079"/>
            <a:ext cx="2179686" cy="176192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向右箭號 51"/>
          <p:cNvSpPr/>
          <p:nvPr/>
        </p:nvSpPr>
        <p:spPr>
          <a:xfrm rot="7373169">
            <a:off x="1814915" y="4429681"/>
            <a:ext cx="2066362" cy="15577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向右箭號 52"/>
          <p:cNvSpPr/>
          <p:nvPr/>
        </p:nvSpPr>
        <p:spPr>
          <a:xfrm rot="8584627">
            <a:off x="2141672" y="1617021"/>
            <a:ext cx="1417496" cy="18055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向右箭號 53"/>
          <p:cNvSpPr/>
          <p:nvPr/>
        </p:nvSpPr>
        <p:spPr>
          <a:xfrm rot="3921830">
            <a:off x="4597399" y="2609470"/>
            <a:ext cx="2893331" cy="16926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向右箭號 54"/>
          <p:cNvSpPr/>
          <p:nvPr/>
        </p:nvSpPr>
        <p:spPr>
          <a:xfrm rot="4849336">
            <a:off x="3892164" y="4898068"/>
            <a:ext cx="1632161" cy="158206"/>
          </a:xfrm>
          <a:prstGeom prst="rightArrow">
            <a:avLst/>
          </a:prstGeom>
          <a:solidFill>
            <a:schemeClr val="accent4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55"/>
          <p:cNvSpPr/>
          <p:nvPr/>
        </p:nvSpPr>
        <p:spPr>
          <a:xfrm rot="6623594">
            <a:off x="1263356" y="4244912"/>
            <a:ext cx="3549665" cy="170648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908720"/>
            <a:ext cx="890587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51520" y="411325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  <a:latin typeface="Calibri"/>
                <a:ea typeface="新細明體"/>
              </a:rPr>
              <a:t>員工編號</a:t>
            </a:r>
            <a:r>
              <a:rPr lang="en-US" altLang="zh-TW" dirty="0" smtClean="0">
                <a:solidFill>
                  <a:prstClr val="black"/>
                </a:solidFill>
                <a:latin typeface="Calibri"/>
                <a:ea typeface="新細明體"/>
              </a:rPr>
              <a:t>Admin</a:t>
            </a:r>
            <a:r>
              <a:rPr lang="zh-TW" altLang="en-US" dirty="0" smtClean="0">
                <a:solidFill>
                  <a:prstClr val="black"/>
                </a:solidFill>
                <a:latin typeface="Calibri"/>
                <a:ea typeface="新細明體"/>
              </a:rPr>
              <a:t>登入為管理者，其他為使用者，登入後左列將顯示各自的選單</a:t>
            </a:r>
          </a:p>
        </p:txBody>
      </p:sp>
    </p:spTree>
    <p:extLst>
      <p:ext uri="{BB962C8B-B14F-4D97-AF65-F5344CB8AC3E}">
        <p14:creationId xmlns:p14="http://schemas.microsoft.com/office/powerpoint/2010/main" val="39413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196752"/>
            <a:ext cx="7175723" cy="404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555776" y="6926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"/>
                <a:ea typeface="細明體" panose="02020509000000000000" pitchFamily="49" charset="-120"/>
              </a:rPr>
              <a:t>員工</a:t>
            </a:r>
            <a:r>
              <a:rPr lang="zh-TW" altLang="en-US" b="1" dirty="0" smtClean="0">
                <a:latin typeface=""/>
                <a:ea typeface="細明體" panose="02020509000000000000" pitchFamily="49" charset="-120"/>
              </a:rPr>
              <a:t>登入</a:t>
            </a:r>
            <a:r>
              <a:rPr lang="zh-TW" altLang="en-US" b="1" dirty="0">
                <a:latin typeface=""/>
                <a:ea typeface="細明體" panose="02020509000000000000" pitchFamily="49" charset="-120"/>
              </a:rPr>
              <a:t>首頁</a:t>
            </a:r>
          </a:p>
        </p:txBody>
      </p:sp>
      <p:sp>
        <p:nvSpPr>
          <p:cNvPr id="6" name="矩形 5"/>
          <p:cNvSpPr/>
          <p:nvPr/>
        </p:nvSpPr>
        <p:spPr>
          <a:xfrm>
            <a:off x="2267744" y="4005064"/>
            <a:ext cx="2952328" cy="86409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圖說文字 6"/>
          <p:cNvSpPr/>
          <p:nvPr/>
        </p:nvSpPr>
        <p:spPr>
          <a:xfrm rot="10800000">
            <a:off x="1619672" y="5013176"/>
            <a:ext cx="3168352" cy="792088"/>
          </a:xfrm>
          <a:prstGeom prst="wedgeRoundRect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63688" y="5240873"/>
            <a:ext cx="28803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ea typeface="細明體" panose="02020509000000000000" pitchFamily="49" charset="-120"/>
              </a:rPr>
              <a:t>顯示個人需要簽核文件</a:t>
            </a:r>
            <a:endParaRPr lang="zh-TW" altLang="en-US" b="1" dirty="0">
              <a:ea typeface="細明體" panose="02020509000000000000" pitchFamily="49" charset="-120"/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3419872" y="1988840"/>
            <a:ext cx="2304256" cy="360040"/>
          </a:xfrm>
          <a:prstGeom prst="wedgeRoundRectCallout">
            <a:avLst>
              <a:gd name="adj1" fmla="val 20460"/>
              <a:gd name="adj2" fmla="val 8988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顯示最新三月公告</a:t>
            </a:r>
            <a:endParaRPr lang="zh-TW" altLang="en-US" b="1" dirty="0">
              <a:solidFill>
                <a:schemeClr val="tx1"/>
              </a:solidFill>
              <a:ea typeface="細明體" panose="02020509000000000000" pitchFamily="49" charset="-120"/>
            </a:endParaRPr>
          </a:p>
        </p:txBody>
      </p:sp>
      <p:sp>
        <p:nvSpPr>
          <p:cNvPr id="10" name="直線圖說文字 1 9"/>
          <p:cNvSpPr/>
          <p:nvPr/>
        </p:nvSpPr>
        <p:spPr>
          <a:xfrm>
            <a:off x="5364088" y="2845260"/>
            <a:ext cx="2376264" cy="655748"/>
          </a:xfrm>
          <a:prstGeom prst="borderCallout1">
            <a:avLst>
              <a:gd name="adj1" fmla="val -1756"/>
              <a:gd name="adj2" fmla="val 344"/>
              <a:gd name="adj3" fmla="val 32480"/>
              <a:gd name="adj4" fmla="val -547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置頂可以手動設定，位置固定在最上面</a:t>
            </a:r>
            <a:endParaRPr lang="zh-TW" altLang="en-US" sz="1400" b="1" dirty="0">
              <a:solidFill>
                <a:schemeClr val="tx1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111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843808" y="71303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新增文件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4770"/>
            <a:ext cx="8433409" cy="514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圖說文字 5"/>
          <p:cNvSpPr/>
          <p:nvPr/>
        </p:nvSpPr>
        <p:spPr>
          <a:xfrm>
            <a:off x="1043608" y="431032"/>
            <a:ext cx="2448272" cy="803103"/>
          </a:xfrm>
          <a:prstGeom prst="wedgeRoundRectCallout">
            <a:avLst>
              <a:gd name="adj1" fmla="val 31675"/>
              <a:gd name="adj2" fmla="val 10715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申請編號由資料</a:t>
            </a:r>
            <a:r>
              <a:rPr lang="en-US" altLang="zh-TW" sz="1400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Key</a:t>
            </a:r>
            <a:r>
              <a:rPr lang="zh-TW" altLang="en-US" sz="1400" b="1" dirty="0" smtClean="0">
                <a:solidFill>
                  <a:schemeClr val="tx1"/>
                </a:solidFill>
                <a:ea typeface="細明體" panose="02020509000000000000" pitchFamily="49" charset="-120"/>
              </a:rPr>
              <a:t>值與日期自動指定，不會重複</a:t>
            </a:r>
            <a:endParaRPr lang="zh-TW" altLang="en-US" sz="1400" b="1" dirty="0">
              <a:solidFill>
                <a:schemeClr val="tx1"/>
              </a:solidFill>
              <a:ea typeface="細明體" panose="02020509000000000000" pitchFamily="49" charset="-120"/>
            </a:endParaRPr>
          </a:p>
        </p:txBody>
      </p:sp>
      <p:sp>
        <p:nvSpPr>
          <p:cNvPr id="7" name="圓角矩形圖說文字 6"/>
          <p:cNvSpPr/>
          <p:nvPr/>
        </p:nvSpPr>
        <p:spPr>
          <a:xfrm rot="10800000">
            <a:off x="3419872" y="2874476"/>
            <a:ext cx="2592288" cy="941957"/>
          </a:xfrm>
          <a:prstGeom prst="wedgeRoundRectCallout">
            <a:avLst>
              <a:gd name="adj1" fmla="val 61127"/>
              <a:gd name="adj2" fmla="val 8428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491880" y="2976123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ea typeface="細明體" panose="02020509000000000000" pitchFamily="49" charset="-120"/>
              </a:rPr>
              <a:t>流程使用下</a:t>
            </a:r>
            <a:r>
              <a:rPr lang="zh-TW" altLang="en-US" sz="1400" b="1" dirty="0">
                <a:ea typeface="細明體" panose="02020509000000000000" pitchFamily="49" charset="-120"/>
              </a:rPr>
              <a:t>拉式</a:t>
            </a:r>
            <a:r>
              <a:rPr lang="zh-TW" altLang="en-US" sz="1400" b="1" dirty="0" smtClean="0">
                <a:ea typeface="細明體" panose="02020509000000000000" pitchFamily="49" charset="-120"/>
              </a:rPr>
              <a:t>選擇，新增或修訂由管理者統一管理</a:t>
            </a:r>
            <a:endParaRPr lang="en-US" altLang="zh-TW" sz="1400" b="1" dirty="0" smtClean="0">
              <a:ea typeface="細明體" panose="02020509000000000000" pitchFamily="49" charset="-120"/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5220072" y="4725144"/>
            <a:ext cx="2664296" cy="936104"/>
          </a:xfrm>
          <a:prstGeom prst="wedgeRoundRectCallout">
            <a:avLst>
              <a:gd name="adj1" fmla="val -34629"/>
              <a:gd name="adj2" fmla="val 7207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 smtClean="0">
                <a:solidFill>
                  <a:schemeClr val="tx1"/>
                </a:solidFill>
              </a:rPr>
              <a:t>未完成的文件可以先存到暫存資料夾，之後修改送出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434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284</TotalTime>
  <Words>585</Words>
  <Application>Microsoft Office PowerPoint</Application>
  <PresentationFormat>如螢幕大小 (4:3)</PresentationFormat>
  <Paragraphs>187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流線</vt:lpstr>
      <vt:lpstr>PowerPoint 簡報</vt:lpstr>
      <vt:lpstr>概念介紹</vt:lpstr>
      <vt:lpstr>非管理階員工操作功能</vt:lpstr>
      <vt:lpstr>管理階層員工操作功能</vt:lpstr>
      <vt:lpstr>網站管理員操作功能</vt:lpstr>
      <vt:lpstr>Database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三重認證中心</cp:lastModifiedBy>
  <cp:revision>19</cp:revision>
  <dcterms:modified xsi:type="dcterms:W3CDTF">2014-12-25T01:53:47Z</dcterms:modified>
</cp:coreProperties>
</file>