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81" r:id="rId3"/>
    <p:sldId id="276" r:id="rId4"/>
    <p:sldId id="277" r:id="rId5"/>
    <p:sldId id="278" r:id="rId6"/>
    <p:sldId id="279" r:id="rId7"/>
    <p:sldId id="259" r:id="rId8"/>
    <p:sldId id="260" r:id="rId9"/>
    <p:sldId id="272" r:id="rId10"/>
    <p:sldId id="262" r:id="rId11"/>
    <p:sldId id="263" r:id="rId12"/>
    <p:sldId id="265" r:id="rId13"/>
    <p:sldId id="273" r:id="rId14"/>
    <p:sldId id="266" r:id="rId15"/>
    <p:sldId id="268" r:id="rId16"/>
    <p:sldId id="282" r:id="rId17"/>
    <p:sldId id="28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 txBox="1">
            <a:spLocks/>
          </p:cNvSpPr>
          <p:nvPr/>
        </p:nvSpPr>
        <p:spPr>
          <a:xfrm>
            <a:off x="1043608" y="2060848"/>
            <a:ext cx="6984776" cy="34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 Web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專題 </a:t>
            </a:r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文件簽核系統</a:t>
            </a:r>
            <a:endParaRPr lang="en-US" altLang="zh-TW" sz="3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第三組</a:t>
            </a:r>
            <a:endParaRPr lang="en-US" altLang="zh-TW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組長：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洪彥民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組員： 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陳勃仰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04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彭治堯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13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陳慶陽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11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周惠娟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</a:t>
            </a:r>
            <a:endParaRPr lang="zh-TW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C:\java\GIT\bk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53006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0" y="836712"/>
            <a:ext cx="88106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6062840" y="2348880"/>
            <a:ext cx="1677512" cy="648072"/>
          </a:xfrm>
          <a:prstGeom prst="wedgeRoundRectCallout">
            <a:avLst>
              <a:gd name="adj1" fmla="val -84676"/>
              <a:gd name="adj2" fmla="val 3843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點選清單可查看該文件簽核狀況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2123728" y="3625225"/>
            <a:ext cx="1440160" cy="667871"/>
          </a:xfrm>
          <a:prstGeom prst="wedgeRoundRectCallout">
            <a:avLst>
              <a:gd name="adj1" fmla="val -21992"/>
              <a:gd name="adj2" fmla="val -829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可刪除已完成簽核的文件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423" y="260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ea typeface="細明體" panose="02020509000000000000" pitchFamily="49" charset="-120"/>
              </a:rPr>
              <a:t>進度查詢：文件</a:t>
            </a:r>
            <a:r>
              <a:rPr lang="zh-TW" altLang="en-US" b="1" dirty="0" smtClean="0">
                <a:ea typeface="細明體" panose="02020509000000000000" pitchFamily="49" charset="-120"/>
              </a:rPr>
              <a:t>進度及</a:t>
            </a:r>
            <a:r>
              <a:rPr lang="zh-TW" altLang="en-US" b="1" dirty="0" smtClean="0">
                <a:ea typeface="細明體" panose="02020509000000000000" pitchFamily="49" charset="-120"/>
              </a:rPr>
              <a:t>狀況顏色</a:t>
            </a:r>
            <a:r>
              <a:rPr lang="zh-TW" altLang="en-US" b="1" dirty="0" smtClean="0">
                <a:ea typeface="細明體" panose="02020509000000000000" pitchFamily="49" charset="-120"/>
              </a:rPr>
              <a:t>管理，可以清楚查看整個</a:t>
            </a:r>
            <a:r>
              <a:rPr lang="zh-TW" altLang="en-US" b="1" dirty="0" smtClean="0">
                <a:ea typeface="細明體" panose="02020509000000000000" pitchFamily="49" charset="-120"/>
              </a:rPr>
              <a:t>簽核明細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91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932490" cy="54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5868144" y="1556792"/>
            <a:ext cx="3096344" cy="1152128"/>
          </a:xfrm>
          <a:prstGeom prst="wedgeRoundRectCallout">
            <a:avLst>
              <a:gd name="adj1" fmla="val -57105"/>
              <a:gd name="adj2" fmla="val -233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點選欄位進入尚未發送之文件，可以繼續編輯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1979712" y="2416215"/>
            <a:ext cx="2088232" cy="653453"/>
          </a:xfrm>
          <a:prstGeom prst="wedgeRoundRectCallout">
            <a:avLst>
              <a:gd name="adj1" fmla="val -24568"/>
              <a:gd name="adj2" fmla="val -7444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可以刪除勾選欄位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7504" y="476115"/>
            <a:ext cx="89324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ea typeface="細明體" panose="02020509000000000000" pitchFamily="49" charset="-120"/>
              </a:rPr>
              <a:t>草稿夾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7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3" y="1141095"/>
            <a:ext cx="7992888" cy="439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歷史查詢</a:t>
            </a:r>
            <a:endParaRPr lang="zh-TW" altLang="en-US" b="1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572000" y="2924944"/>
            <a:ext cx="3240360" cy="936104"/>
          </a:xfrm>
          <a:prstGeom prst="wedgeRoundRectCallout">
            <a:avLst>
              <a:gd name="adj1" fmla="val -49328"/>
              <a:gd name="adj2" fmla="val -1472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列出所有自己申請、三個月內簽核過的文件，由最新到最舊排列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" y="260648"/>
            <a:ext cx="8882389" cy="6437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" name="圓角矩形圖說文字 4"/>
          <p:cNvSpPr/>
          <p:nvPr/>
        </p:nvSpPr>
        <p:spPr>
          <a:xfrm>
            <a:off x="4644008" y="4149080"/>
            <a:ext cx="2880320" cy="1296144"/>
          </a:xfrm>
          <a:prstGeom prst="wedgeRoundRectCallout">
            <a:avLst>
              <a:gd name="adj1" fmla="val -39464"/>
              <a:gd name="adj2" fmla="val 1103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簽核完成系統會依流程順序啟動下一階段簽核，全部送簽完成後系統自動依文件類型給正式文號並將文件入庫，可查看歷史查詢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099" y="438874"/>
            <a:ext cx="8882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ea typeface="細明體" panose="02020509000000000000" pitchFamily="49" charset="-120"/>
              </a:rPr>
              <a:t>主管</a:t>
            </a:r>
            <a:r>
              <a:rPr lang="zh-TW" altLang="en-US" b="1" dirty="0" smtClean="0">
                <a:ea typeface="細明體" panose="02020509000000000000" pitchFamily="49" charset="-120"/>
              </a:rPr>
              <a:t>登入系統會顯示該主管所有待簽文件清單，選取文件後進入簽核明細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6012160" y="5517232"/>
            <a:ext cx="2016224" cy="720080"/>
          </a:xfrm>
          <a:prstGeom prst="wedgeRoundRectCallout">
            <a:avLst>
              <a:gd name="adj1" fmla="val -49846"/>
              <a:gd name="adj2" fmla="val 699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退回系統加註記，送簽者可查看進度查詢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5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0779" y="260648"/>
            <a:ext cx="9073221" cy="6294641"/>
            <a:chOff x="70779" y="260648"/>
            <a:chExt cx="9073221" cy="6294641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9" y="794649"/>
              <a:ext cx="9073221" cy="576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106266" y="260648"/>
              <a:ext cx="842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簽核流程新增及停用設定</a:t>
              </a:r>
            </a:p>
          </p:txBody>
        </p:sp>
        <p:sp>
          <p:nvSpPr>
            <p:cNvPr id="7" name="圓角矩形圖說文字 6"/>
            <p:cNvSpPr/>
            <p:nvPr/>
          </p:nvSpPr>
          <p:spPr>
            <a:xfrm>
              <a:off x="2339752" y="5013175"/>
              <a:ext cx="1224136" cy="928117"/>
            </a:xfrm>
            <a:prstGeom prst="wedgeRoundRectCallout">
              <a:avLst>
                <a:gd name="adj1" fmla="val -44289"/>
                <a:gd name="adj2" fmla="val 7221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1.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按新增輸入</a:t>
              </a:r>
              <a:endParaRPr kumimoji="0" lang="en-US" altLang="zh-TW" sz="1400" b="1" i="0" u="none" strike="noStrike" kern="1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流程名稱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8" name="圓角矩形圖說文字 7"/>
            <p:cNvSpPr/>
            <p:nvPr/>
          </p:nvSpPr>
          <p:spPr>
            <a:xfrm>
              <a:off x="7657056" y="2744924"/>
              <a:ext cx="1438922" cy="1008112"/>
            </a:xfrm>
            <a:prstGeom prst="wedgeRoundRectCallout">
              <a:avLst>
                <a:gd name="adj1" fmla="val -74043"/>
                <a:gd name="adj2" fmla="val -116238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2.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確認啟用圖示原有流程也可設定停用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9" name="圓角矩形圖說文字 8"/>
            <p:cNvSpPr/>
            <p:nvPr/>
          </p:nvSpPr>
          <p:spPr>
            <a:xfrm>
              <a:off x="7164288" y="4729066"/>
              <a:ext cx="1366914" cy="1004190"/>
            </a:xfrm>
            <a:prstGeom prst="wedgeRoundRectCallout">
              <a:avLst>
                <a:gd name="adj1" fmla="val -40590"/>
                <a:gd name="adj2" fmla="val -7970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US" altLang="zh-TW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3.</a:t>
              </a:r>
            </a:p>
            <a:p>
              <a:pPr lvl="0">
                <a:defRPr/>
              </a:pPr>
              <a:r>
                <a:rPr lang="zh-TW" altLang="en-US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由職位清單選取</a:t>
              </a:r>
              <a:r>
                <a:rPr lang="zh-TW" altLang="en-US" sz="1400" b="1" kern="100" dirty="0" smtClean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簽核順序</a:t>
              </a:r>
              <a:endParaRPr lang="zh-TW" altLang="en-US" sz="1400" b="1" kern="100" dirty="0">
                <a:solidFill>
                  <a:schemeClr val="bg2">
                    <a:lumMod val="10000"/>
                  </a:schemeClr>
                </a:solidFill>
                <a:latin typeface="Calibri"/>
                <a:ea typeface="新細明體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292080" y="2348880"/>
              <a:ext cx="648072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4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5"/>
            <a:ext cx="8986474" cy="590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2699792" y="3313329"/>
            <a:ext cx="2376264" cy="1338481"/>
          </a:xfrm>
          <a:prstGeom prst="wedgeRoundRectCallout">
            <a:avLst>
              <a:gd name="adj1" fmla="val -20833"/>
              <a:gd name="adj2" fmla="val -636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點選新增，再點選欄位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NoData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。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372200" y="2420888"/>
            <a:ext cx="2592288" cy="1296144"/>
          </a:xfrm>
          <a:prstGeom prst="wedgeRoundRectCallout">
            <a:avLst>
              <a:gd name="adj1" fmla="val 19974"/>
              <a:gd name="adj2" fmla="val -650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搜索員工，點選變更，此設定完成。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7504" y="476115"/>
            <a:ext cx="8986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ea typeface="細明體" panose="02020509000000000000" pitchFamily="49" charset="-120"/>
              </a:rPr>
              <a:t>主管</a:t>
            </a:r>
            <a:r>
              <a:rPr lang="zh-TW" altLang="en-US" b="1" dirty="0">
                <a:ea typeface="細明體" panose="02020509000000000000" pitchFamily="49" charset="-120"/>
              </a:rPr>
              <a:t>人員</a:t>
            </a:r>
            <a:r>
              <a:rPr lang="zh-TW" altLang="en-US" b="1" dirty="0" smtClean="0">
                <a:ea typeface="細明體" panose="02020509000000000000" pitchFamily="49" charset="-120"/>
              </a:rPr>
              <a:t>設定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5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" y="1484784"/>
            <a:ext cx="8473722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3"/>
          <p:cNvSpPr txBox="1"/>
          <p:nvPr/>
        </p:nvSpPr>
        <p:spPr>
          <a:xfrm>
            <a:off x="35496" y="6834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>
                <a:ea typeface="細明體" panose="02020509000000000000" pitchFamily="49" charset="-120"/>
              </a:rPr>
              <a:t>文件查詢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3995936" y="5373216"/>
            <a:ext cx="2592288" cy="576064"/>
          </a:xfrm>
          <a:prstGeom prst="wedgeRoundRectCallout">
            <a:avLst>
              <a:gd name="adj1" fmla="val -33841"/>
              <a:gd name="adj2" fmla="val -17248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tx1"/>
                </a:solidFill>
              </a:rPr>
              <a:t>查詢結果的文件可以點擊開啟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580112" y="548680"/>
            <a:ext cx="3024336" cy="1080120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文件查詢可以根據編號、關鍵字、日期等條件，建立查詢。</a:t>
            </a:r>
            <a:endParaRPr lang="en-US" altLang="zh-TW" sz="1400" b="1" dirty="0" smtClean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（</a:t>
            </a:r>
            <a:r>
              <a:rPr lang="en-US" altLang="zh-TW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※</a:t>
            </a:r>
            <a:r>
              <a:rPr lang="zh-TW" altLang="en-US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欄位空白，表示該欄位符合所有搜尋條件；若所有欄位空白，則顯示全部的文件。）</a:t>
            </a:r>
            <a:endParaRPr lang="zh-TW" altLang="en-US" sz="1200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08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sz="9600" dirty="0" smtClean="0"/>
              <a:t>The End</a:t>
            </a:r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感謝您的聆聽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概念介紹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文件簽核系統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是一結合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、資料庫及網頁的應用系統，將文件透過網頁上傳至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並寫入資料庫，之後主管階層人員登入後會自行從資料庫取出須簽核的資料來顯示，藉此來達到文件自動遞交的目的。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0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非管理階員工操作功能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672" y="2132856"/>
            <a:ext cx="6674688" cy="361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管理階層員工操作功能</a:t>
            </a:r>
            <a:endParaRPr lang="zh-TW" altLang="en-US" dirty="0"/>
          </a:p>
        </p:txBody>
      </p:sp>
      <p:pic>
        <p:nvPicPr>
          <p:cNvPr id="4" name="Picture 2" descr="C:\java\GIT\bk\文件簽核系統(主管)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480720" cy="38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網站管理員操作功能</a:t>
            </a:r>
            <a:endParaRPr lang="zh-TW" altLang="en-US" dirty="0"/>
          </a:p>
        </p:txBody>
      </p:sp>
      <p:pic>
        <p:nvPicPr>
          <p:cNvPr id="3074" name="Picture 2" descr="C:\java\GIT\bk\文件簽核系統(管理員)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8903"/>
            <a:ext cx="6696744" cy="34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062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7373169">
            <a:off x="4995006" y="2717028"/>
            <a:ext cx="2059213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30938"/>
              </p:ext>
            </p:extLst>
          </p:nvPr>
        </p:nvGraphicFramePr>
        <p:xfrm>
          <a:off x="539552" y="1186830"/>
          <a:ext cx="1638300" cy="1162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Flow_Pos_Id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47"/>
              </p:ext>
            </p:extLst>
          </p:nvPr>
        </p:nvGraphicFramePr>
        <p:xfrm>
          <a:off x="539552" y="2626990"/>
          <a:ext cx="1638300" cy="11239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Flow_Enable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1877"/>
              </p:ext>
            </p:extLst>
          </p:nvPr>
        </p:nvGraphicFramePr>
        <p:xfrm>
          <a:off x="539552" y="3923134"/>
          <a:ext cx="1638300" cy="2181225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Document_Process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Proc_Id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Proc_TmpNo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Proc_BreakOff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Proc_CheckFlag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21054"/>
              </p:ext>
            </p:extLst>
          </p:nvPr>
        </p:nvGraphicFramePr>
        <p:xfrm>
          <a:off x="3674988" y="764704"/>
          <a:ext cx="1689100" cy="962025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Position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Pos_Id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Pos_Title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Pos_Emp_Id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4416"/>
              </p:ext>
            </p:extLst>
          </p:nvPr>
        </p:nvGraphicFramePr>
        <p:xfrm>
          <a:off x="3674988" y="2060848"/>
          <a:ext cx="1689100" cy="289560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Document_Detail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Dou_No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Dou_TmpNo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Dou_Speed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Dou_Keynote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Dou_Content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Dou_Author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Dou_Date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Dou_FlowType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Dou_Status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Dou_IsHistoryCheck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Dou_Link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Dou_Draft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29034"/>
              </p:ext>
            </p:extLst>
          </p:nvPr>
        </p:nvGraphicFramePr>
        <p:xfrm>
          <a:off x="2483768" y="5435302"/>
          <a:ext cx="1689100" cy="116205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Document_Library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Lib_Id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Lib_TmpId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Lib_DocNo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Lib_SetTop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7891"/>
              </p:ext>
            </p:extLst>
          </p:nvPr>
        </p:nvGraphicFramePr>
        <p:xfrm>
          <a:off x="6822132" y="1402854"/>
          <a:ext cx="1638300" cy="2838450"/>
        </p:xfrm>
        <a:graphic>
          <a:graphicData uri="http://schemas.openxmlformats.org/drawingml/2006/table">
            <a:tbl>
              <a:tblPr/>
              <a:tblGrid>
                <a:gridCol w="990228"/>
                <a:gridCol w="648072"/>
              </a:tblGrid>
              <a:tr h="1280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Empolyee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Emp_No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Emp_Pwd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Emp_BirthD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Emp_InD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Emp_OutD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Emp_Tel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Emp_CellPhone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Emp_Addr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Emp_Email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Emp_BossPosId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1892"/>
              </p:ext>
            </p:extLst>
          </p:nvPr>
        </p:nvGraphicFramePr>
        <p:xfrm>
          <a:off x="4860032" y="5435302"/>
          <a:ext cx="1638300" cy="781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DocType_Id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DocType_Name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5850"/>
              </p:ext>
            </p:extLst>
          </p:nvPr>
        </p:nvGraphicFramePr>
        <p:xfrm>
          <a:off x="6822132" y="4499198"/>
          <a:ext cx="1638300" cy="80010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Depart_Id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Depart_Name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3563888" y="1556792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660232" y="177281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95536" y="5301208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563888" y="112474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660232" y="407707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5536" y="2132856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563888" y="357301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660232" y="306896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6660232" y="486916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4716016" y="5805264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3563888" y="4005064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2339752" y="6021288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3563888" y="2420888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66614" y="4509869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1" name="向右箭號 50"/>
          <p:cNvSpPr/>
          <p:nvPr/>
        </p:nvSpPr>
        <p:spPr>
          <a:xfrm rot="7373169">
            <a:off x="1808312" y="3400079"/>
            <a:ext cx="2179686" cy="17619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7373169">
            <a:off x="1814915" y="4429681"/>
            <a:ext cx="2066362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8584627">
            <a:off x="2141672" y="1617021"/>
            <a:ext cx="1417496" cy="1805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 rot="3921830">
            <a:off x="4597399" y="2609470"/>
            <a:ext cx="2893331" cy="1692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4849336">
            <a:off x="3892164" y="4898068"/>
            <a:ext cx="1632161" cy="158206"/>
          </a:xfrm>
          <a:prstGeom prst="rightArrow">
            <a:avLst/>
          </a:prstGeom>
          <a:solidFill>
            <a:schemeClr val="accent4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6623594">
            <a:off x="1263356" y="4244912"/>
            <a:ext cx="3549665" cy="17064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08720"/>
            <a:ext cx="89058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41132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員工編號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新細明體"/>
              </a:rPr>
              <a:t>Admin</a:t>
            </a:r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登入為管理者，其他為使用者，登入後左列將顯示各自的選單</a:t>
            </a:r>
          </a:p>
        </p:txBody>
      </p:sp>
    </p:spTree>
    <p:extLst>
      <p:ext uri="{BB962C8B-B14F-4D97-AF65-F5344CB8AC3E}">
        <p14:creationId xmlns:p14="http://schemas.microsoft.com/office/powerpoint/2010/main" val="3941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96752"/>
            <a:ext cx="7175723" cy="40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55776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"/>
                <a:ea typeface="細明體" panose="02020509000000000000" pitchFamily="49" charset="-120"/>
              </a:rPr>
              <a:t>員工</a:t>
            </a:r>
            <a:r>
              <a:rPr lang="zh-TW" altLang="en-US" b="1" dirty="0" smtClean="0">
                <a:latin typeface=""/>
                <a:ea typeface="細明體" panose="02020509000000000000" pitchFamily="49" charset="-120"/>
              </a:rPr>
              <a:t>登入</a:t>
            </a:r>
            <a:r>
              <a:rPr lang="zh-TW" altLang="en-US" b="1" dirty="0">
                <a:latin typeface=""/>
                <a:ea typeface="細明體" panose="02020509000000000000" pitchFamily="49" charset="-120"/>
              </a:rPr>
              <a:t>首頁</a:t>
            </a:r>
          </a:p>
        </p:txBody>
      </p:sp>
      <p:sp>
        <p:nvSpPr>
          <p:cNvPr id="6" name="矩形 5"/>
          <p:cNvSpPr/>
          <p:nvPr/>
        </p:nvSpPr>
        <p:spPr>
          <a:xfrm>
            <a:off x="2267744" y="4005064"/>
            <a:ext cx="2952328" cy="86409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1619672" y="5013176"/>
            <a:ext cx="3168352" cy="792088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3688" y="5240873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a typeface="細明體" panose="02020509000000000000" pitchFamily="49" charset="-120"/>
              </a:rPr>
              <a:t>顯示個人需要簽核文件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3419872" y="1988840"/>
            <a:ext cx="2304256" cy="360040"/>
          </a:xfrm>
          <a:prstGeom prst="wedgeRoundRectCallout">
            <a:avLst>
              <a:gd name="adj1" fmla="val 20460"/>
              <a:gd name="adj2" fmla="val 8988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顯示最新三月公告</a:t>
            </a:r>
            <a:endParaRPr lang="zh-TW" altLang="en-US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5364088" y="2845260"/>
            <a:ext cx="2376264" cy="655748"/>
          </a:xfrm>
          <a:prstGeom prst="borderCallout1">
            <a:avLst>
              <a:gd name="adj1" fmla="val -1756"/>
              <a:gd name="adj2" fmla="val 344"/>
              <a:gd name="adj3" fmla="val 32480"/>
              <a:gd name="adj4" fmla="val -547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置頂可以手動設定，位置固定在最上面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11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新增文件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770"/>
            <a:ext cx="8433409" cy="514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1043608" y="431032"/>
            <a:ext cx="2448272" cy="803103"/>
          </a:xfrm>
          <a:prstGeom prst="wedgeRoundRectCallout">
            <a:avLst>
              <a:gd name="adj1" fmla="val 31675"/>
              <a:gd name="adj2" fmla="val 10715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申請編號由資料</a:t>
            </a:r>
            <a:r>
              <a:rPr lang="en-US" altLang="zh-TW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Key</a:t>
            </a:r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值與日期自動指定，不會重複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3419872" y="2874476"/>
            <a:ext cx="2592288" cy="941957"/>
          </a:xfrm>
          <a:prstGeom prst="wedgeRoundRectCallout">
            <a:avLst>
              <a:gd name="adj1" fmla="val 61127"/>
              <a:gd name="adj2" fmla="val 8428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91880" y="297612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ea typeface="細明體" panose="02020509000000000000" pitchFamily="49" charset="-120"/>
              </a:rPr>
              <a:t>流程使用下</a:t>
            </a:r>
            <a:r>
              <a:rPr lang="zh-TW" altLang="en-US" sz="1400" b="1" dirty="0">
                <a:ea typeface="細明體" panose="02020509000000000000" pitchFamily="49" charset="-120"/>
              </a:rPr>
              <a:t>拉式</a:t>
            </a:r>
            <a:r>
              <a:rPr lang="zh-TW" altLang="en-US" sz="1400" b="1" dirty="0" smtClean="0">
                <a:ea typeface="細明體" panose="02020509000000000000" pitchFamily="49" charset="-120"/>
              </a:rPr>
              <a:t>選擇，新增或修訂由管理者統一管理</a:t>
            </a:r>
            <a:endParaRPr lang="en-US" altLang="zh-TW" sz="1400" b="1" dirty="0" smtClean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220072" y="4725144"/>
            <a:ext cx="2664296" cy="936104"/>
          </a:xfrm>
          <a:prstGeom prst="wedgeRoundRectCallout">
            <a:avLst>
              <a:gd name="adj1" fmla="val -34629"/>
              <a:gd name="adj2" fmla="val 7207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未完成的文件可以先存到暫存資料夾，之後修改送出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291</TotalTime>
  <Words>591</Words>
  <Application>Microsoft Office PowerPoint</Application>
  <PresentationFormat>如螢幕大小 (4:3)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流線</vt:lpstr>
      <vt:lpstr>PowerPoint 簡報</vt:lpstr>
      <vt:lpstr>概念介紹</vt:lpstr>
      <vt:lpstr>非管理階員工操作功能</vt:lpstr>
      <vt:lpstr>管理階層員工操作功能</vt:lpstr>
      <vt:lpstr>網站管理員操作功能</vt:lpstr>
      <vt:lpstr>Database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三重認證中心</cp:lastModifiedBy>
  <cp:revision>23</cp:revision>
  <dcterms:modified xsi:type="dcterms:W3CDTF">2014-12-25T03:13:04Z</dcterms:modified>
</cp:coreProperties>
</file>