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812E2-0058-4B16-AF90-9969D6CA990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6C6D-0764-4B7A-A519-63198E6F4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8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AB95-E30A-42BF-8068-DEECA2CCE529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F6A4-2E57-451F-A950-BCDE7658ADCB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40A-68DB-4D29-9B8C-8B6633B74161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A8B-B1B5-4AF1-89B8-BE989AF495C3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F287-2CEE-4DC4-84DF-8619EBD909B4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D72D-0D65-4025-8611-7D2A9FBC0910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B11-B2D6-4134-A773-C5130B331434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84F-96DF-4E9A-859F-265806B0D4A5}" type="datetime1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D849-2364-4B3F-AEC7-84FCFEA49EB4}" type="datetime1">
              <a:rPr lang="fr-FR" smtClean="0"/>
              <a:t>25/06/2020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827-6F9E-464A-9E65-C7211605D292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057-2213-4683-BCD0-3FACB6228DF8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AFA7-1068-4FD4-81BF-3E8A9687ADD2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D98713-C7E3-49EA-804F-17FC1B9E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5" y="0"/>
            <a:ext cx="9186995" cy="6858000"/>
          </a:xfrm>
          <a:prstGeom prst="rect">
            <a:avLst/>
          </a:prstGeom>
          <a:effectLst>
            <a:outerShdw blurRad="50800" dist="50800" dir="5400000" algn="ctr" rotWithShape="0">
              <a:srgbClr val="E6E6E6"/>
            </a:outerShdw>
            <a:softEdge rad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D0D22F-863D-426F-B1B0-5CCC8CFA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A205D-1636-4F06-9A97-9CFB025E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E9D0B9-5E7F-4ECA-B95B-2251EF00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6012160" cy="28652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41386D-E81F-41D7-8A27-D6209B578D46}"/>
              </a:ext>
            </a:extLst>
          </p:cNvPr>
          <p:cNvSpPr txBox="1"/>
          <p:nvPr/>
        </p:nvSpPr>
        <p:spPr>
          <a:xfrm>
            <a:off x="683568" y="357301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L’alternance est toujours là et l’histogramme n’est pas bien centré sur zéro </a:t>
            </a:r>
          </a:p>
        </p:txBody>
      </p:sp>
    </p:spTree>
    <p:extLst>
      <p:ext uri="{BB962C8B-B14F-4D97-AF65-F5344CB8AC3E}">
        <p14:creationId xmlns:p14="http://schemas.microsoft.com/office/powerpoint/2010/main" val="281278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C415B-B278-4096-B909-7F2B784B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13EA3D-9527-454B-BCCE-64E0F1832D8A}"/>
              </a:ext>
            </a:extLst>
          </p:cNvPr>
          <p:cNvSpPr txBox="1"/>
          <p:nvPr/>
        </p:nvSpPr>
        <p:spPr>
          <a:xfrm>
            <a:off x="755576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Séparer en 4 parties</a:t>
            </a:r>
          </a:p>
        </p:txBody>
      </p:sp>
    </p:spTree>
    <p:extLst>
      <p:ext uri="{BB962C8B-B14F-4D97-AF65-F5344CB8AC3E}">
        <p14:creationId xmlns:p14="http://schemas.microsoft.com/office/powerpoint/2010/main" val="326269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54CC06A-8D18-41D6-BE2B-43F975EF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58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5" y="0"/>
            <a:ext cx="9186995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4EFF8-D203-4DA4-A792-91289E63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126CF1-277E-4855-B91D-E98CE3FCE52E}"/>
              </a:ext>
            </a:extLst>
          </p:cNvPr>
          <p:cNvSpPr txBox="1"/>
          <p:nvPr/>
        </p:nvSpPr>
        <p:spPr>
          <a:xfrm>
            <a:off x="323528" y="126876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err="1"/>
              <a:t>Bioswot</a:t>
            </a:r>
            <a:r>
              <a:rPr lang="fr-FR" sz="2800" u="sng" dirty="0"/>
              <a:t> </a:t>
            </a:r>
            <a:r>
              <a:rPr lang="fr-FR" sz="2800" dirty="0"/>
              <a:t>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C1483-4B17-4E1B-B72F-B99454D000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867"/>
          <a:stretch/>
        </p:blipFill>
        <p:spPr>
          <a:xfrm>
            <a:off x="2319132" y="1937072"/>
            <a:ext cx="6423430" cy="43701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8B4AA3-34FE-4C7B-9D1D-18A37BCA13E2}"/>
              </a:ext>
            </a:extLst>
          </p:cNvPr>
          <p:cNvSpPr txBox="1"/>
          <p:nvPr/>
        </p:nvSpPr>
        <p:spPr>
          <a:xfrm>
            <a:off x="539552" y="21430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jours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CF62B45-ED32-4701-AF23-79653BC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67C2F-4FE0-4CFD-8BFA-1CB81A29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fr-FR" dirty="0"/>
              <a:t>Prise en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0DBCFA-9A2F-4B96-927C-6C1EFC61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94" y="3701345"/>
            <a:ext cx="6578103" cy="313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25AD1B-F5A5-4EFC-B2F6-C976E5657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05" y="900877"/>
            <a:ext cx="6194901" cy="295232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46D509-43CB-4D3D-8112-2E9B93D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B8A63-A92E-4BE8-91D7-7D376AB2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courants verticaux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14554C9-88C5-4B28-BDE3-8F3BE6EC49C7}"/>
                  </a:ext>
                </a:extLst>
              </p:cNvPr>
              <p:cNvSpPr txBox="1"/>
              <p:nvPr/>
            </p:nvSpPr>
            <p:spPr>
              <a:xfrm>
                <a:off x="1781789" y="5013176"/>
                <a:ext cx="5454507" cy="6656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𝑊𝑤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𝑔𝑙𝑖𝑑𝑒𝑟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14554C9-88C5-4B28-BDE3-8F3BE6EC4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89" y="5013176"/>
                <a:ext cx="5454507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D56C590-F49B-4DF9-9014-CC0BC2927E9A}"/>
                  </a:ext>
                </a:extLst>
              </p:cNvPr>
              <p:cNvSpPr txBox="1"/>
              <p:nvPr/>
            </p:nvSpPr>
            <p:spPr>
              <a:xfrm>
                <a:off x="611560" y="1654782"/>
                <a:ext cx="3816424" cy="797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𝑔𝑙𝑖𝑑𝑒𝑟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D56C590-F49B-4DF9-9014-CC0BC292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54782"/>
                <a:ext cx="3816424" cy="797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9324-EB8D-4626-8377-BE745357B588}"/>
                  </a:ext>
                </a:extLst>
              </p:cNvPr>
              <p:cNvSpPr txBox="1"/>
              <p:nvPr/>
            </p:nvSpPr>
            <p:spPr>
              <a:xfrm>
                <a:off x="611560" y="3284984"/>
                <a:ext cx="18722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fr-FR" sz="3600" b="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9324-EB8D-4626-8377-BE745357B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4984"/>
                <a:ext cx="187220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2513833F-CBB6-48E7-8571-F055949CD89D}"/>
              </a:ext>
            </a:extLst>
          </p:cNvPr>
          <p:cNvSpPr txBox="1"/>
          <p:nvPr/>
        </p:nvSpPr>
        <p:spPr>
          <a:xfrm>
            <a:off x="2987824" y="3246075"/>
            <a:ext cx="670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est déduit à partir d’un modèle</a:t>
            </a:r>
          </a:p>
          <a:p>
            <a:r>
              <a:rPr lang="fr-FR" sz="2400" dirty="0"/>
              <a:t> théorique sans considérer le courant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EA11E6-9C0F-4F57-8908-EDD2CA29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3D68E288-A530-492A-97EB-8B00E98C05AE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188640"/>
                <a:ext cx="8229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fr-FR" sz="3600" b="0" dirty="0"/>
              </a:p>
            </p:txBody>
          </p:sp>
        </mc:Choice>
        <mc:Fallback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3D68E288-A530-492A-97EB-8B00E98C05A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88640"/>
                <a:ext cx="822960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C4B4D2-7750-4BED-8FD1-B186E7E8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4D79FF-7099-4698-BAAA-01569AF7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" y="1268760"/>
            <a:ext cx="5250817" cy="32770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50B43A-1AB1-4BDE-A68C-82BE76A408C9}"/>
              </a:ext>
            </a:extLst>
          </p:cNvPr>
          <p:cNvSpPr txBox="1"/>
          <p:nvPr/>
        </p:nvSpPr>
        <p:spPr>
          <a:xfrm>
            <a:off x="5652120" y="144471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Somme des forces</a:t>
            </a:r>
            <a:r>
              <a:rPr lang="fr-FR" sz="2000" dirty="0"/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883C49D-969C-4315-9976-16C94C39838E}"/>
                  </a:ext>
                </a:extLst>
              </p:cNvPr>
              <p:cNvSpPr txBox="1"/>
              <p:nvPr/>
            </p:nvSpPr>
            <p:spPr>
              <a:xfrm>
                <a:off x="5664995" y="2244252"/>
                <a:ext cx="3299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883C49D-969C-4315-9976-16C94C39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95" y="2244252"/>
                <a:ext cx="3299493" cy="276999"/>
              </a:xfrm>
              <a:prstGeom prst="rect">
                <a:avLst/>
              </a:prstGeom>
              <a:blipFill>
                <a:blip r:embed="rId4"/>
                <a:stretch>
                  <a:fillRect l="-1107" t="-2174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5D84D3BC-A9C6-459D-AFCA-69E5C6BB2BA8}"/>
              </a:ext>
            </a:extLst>
          </p:cNvPr>
          <p:cNvSpPr/>
          <p:nvPr/>
        </p:nvSpPr>
        <p:spPr>
          <a:xfrm>
            <a:off x="5423311" y="2060848"/>
            <a:ext cx="216024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1CA6C2B-C0A9-4716-A0A5-ECF426431120}"/>
                  </a:ext>
                </a:extLst>
              </p:cNvPr>
              <p:cNvSpPr txBox="1"/>
              <p:nvPr/>
            </p:nvSpPr>
            <p:spPr>
              <a:xfrm>
                <a:off x="5740967" y="2824092"/>
                <a:ext cx="2447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1CA6C2B-C0A9-4716-A0A5-ECF426431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967" y="2824092"/>
                <a:ext cx="2447017" cy="276999"/>
              </a:xfrm>
              <a:prstGeom prst="rect">
                <a:avLst/>
              </a:prstGeom>
              <a:blipFill>
                <a:blip r:embed="rId5"/>
                <a:stretch>
                  <a:fillRect l="-249" t="-2174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9700A4-5500-4D17-9543-01B1E957A82E}"/>
                  </a:ext>
                </a:extLst>
              </p:cNvPr>
              <p:cNvSpPr txBox="1"/>
              <p:nvPr/>
            </p:nvSpPr>
            <p:spPr>
              <a:xfrm>
                <a:off x="5066498" y="3762762"/>
                <a:ext cx="396999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9700A4-5500-4D17-9543-01B1E957A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98" y="3762762"/>
                <a:ext cx="3969998" cy="818366"/>
              </a:xfrm>
              <a:prstGeom prst="rect">
                <a:avLst/>
              </a:prstGeom>
              <a:blipFill>
                <a:blip r:embed="rId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DDE983A-3DB8-4058-B030-4C2AE2A550E1}"/>
                  </a:ext>
                </a:extLst>
              </p:cNvPr>
              <p:cNvSpPr txBox="1"/>
              <p:nvPr/>
            </p:nvSpPr>
            <p:spPr>
              <a:xfrm>
                <a:off x="2773774" y="5402357"/>
                <a:ext cx="3596452" cy="4924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DDE983A-3DB8-4058-B030-4C2AE2A5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74" y="5402357"/>
                <a:ext cx="3596452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1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A6F55-A601-4B83-9F96-24BC7D4C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DDDE-4237-4242-9F2C-C0D4BDF2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Les paramètres d’entrée du modèle de vol : </a:t>
            </a:r>
          </a:p>
          <a:p>
            <a:pPr lvl="2"/>
            <a:r>
              <a:rPr lang="fr-FR" dirty="0"/>
              <a:t>Pression</a:t>
            </a:r>
          </a:p>
          <a:p>
            <a:pPr lvl="2"/>
            <a:r>
              <a:rPr lang="fr-FR" dirty="0"/>
              <a:t>Densité de l’eau </a:t>
            </a:r>
          </a:p>
          <a:p>
            <a:pPr lvl="2"/>
            <a:r>
              <a:rPr lang="fr-FR" dirty="0"/>
              <a:t>Pitch </a:t>
            </a:r>
          </a:p>
          <a:p>
            <a:pPr lvl="2"/>
            <a:r>
              <a:rPr lang="fr-FR" dirty="0"/>
              <a:t>Volume d’huile </a:t>
            </a:r>
          </a:p>
          <a:p>
            <a:pPr lvl="2"/>
            <a:r>
              <a:rPr lang="fr-FR" dirty="0"/>
              <a:t>Température de l’eau</a:t>
            </a:r>
          </a:p>
          <a:p>
            <a:pPr lvl="2"/>
            <a:r>
              <a:rPr lang="fr-FR" dirty="0"/>
              <a:t>Volume </a:t>
            </a:r>
          </a:p>
          <a:p>
            <a:pPr lvl="2"/>
            <a:r>
              <a:rPr lang="fr-FR" dirty="0"/>
              <a:t>Coefficient de compressibilité </a:t>
            </a:r>
          </a:p>
          <a:p>
            <a:pPr lvl="2"/>
            <a:r>
              <a:rPr lang="fr-FR" dirty="0"/>
              <a:t>Coefficient de traînée </a:t>
            </a:r>
          </a:p>
          <a:p>
            <a:pPr lvl="2"/>
            <a:r>
              <a:rPr lang="fr-FR" dirty="0"/>
              <a:t>Masse 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F0643-4072-47AB-92C9-11245969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3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DB71-6DD8-45A5-BCAE-50F5E0CE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5B00E-58C8-45B3-9C69-234AB1E5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u="sng" dirty="0"/>
              <a:t>Paramètres optimisés</a:t>
            </a:r>
            <a:r>
              <a:rPr lang="fr-FR" sz="2800" dirty="0"/>
              <a:t> : </a:t>
            </a:r>
          </a:p>
          <a:p>
            <a:pPr lvl="2"/>
            <a:r>
              <a:rPr lang="fr-FR" sz="2000" dirty="0"/>
              <a:t>Volume </a:t>
            </a:r>
          </a:p>
          <a:p>
            <a:pPr lvl="2"/>
            <a:r>
              <a:rPr lang="fr-FR" sz="2000" dirty="0"/>
              <a:t>Coefficient de compressibilité </a:t>
            </a:r>
          </a:p>
          <a:p>
            <a:pPr lvl="2"/>
            <a:r>
              <a:rPr lang="fr-FR" sz="2000" dirty="0"/>
              <a:t> Coefficient de trainée 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FCF53C-5342-45EF-96B4-A70B6876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BAA0D0-D064-4E07-9775-4C6BE4492B0F}"/>
              </a:ext>
            </a:extLst>
          </p:cNvPr>
          <p:cNvSpPr txBox="1"/>
          <p:nvPr/>
        </p:nvSpPr>
        <p:spPr>
          <a:xfrm>
            <a:off x="457200" y="3789040"/>
            <a:ext cx="785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Hypothèse</a:t>
            </a:r>
            <a:r>
              <a:rPr lang="fr-FR" sz="2400" dirty="0"/>
              <a:t> : la moyenne du courant vertical est nulle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D707B7-6442-4607-A81F-A176752D6355}"/>
              </a:ext>
            </a:extLst>
          </p:cNvPr>
          <p:cNvSpPr txBox="1"/>
          <p:nvPr/>
        </p:nvSpPr>
        <p:spPr>
          <a:xfrm>
            <a:off x="457200" y="496411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Fonction de coût</a:t>
            </a:r>
            <a:r>
              <a:rPr lang="fr-FR" sz="2800" dirty="0"/>
              <a:t>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88A49A0-FE80-4CF0-9C56-F408B93682F2}"/>
                  </a:ext>
                </a:extLst>
              </p:cNvPr>
              <p:cNvSpPr txBox="1"/>
              <p:nvPr/>
            </p:nvSpPr>
            <p:spPr>
              <a:xfrm>
                <a:off x="3563888" y="4706479"/>
                <a:ext cx="49618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𝑔𝑙𝑖𝑑𝑒𝑟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88A49A0-FE80-4CF0-9C56-F408B936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706479"/>
                <a:ext cx="49618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5BE251-7AA3-4A5B-B07A-2D29237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5842EB-8107-4A49-958F-41AF7BE9D8BF}"/>
              </a:ext>
            </a:extLst>
          </p:cNvPr>
          <p:cNvSpPr txBox="1"/>
          <p:nvPr/>
        </p:nvSpPr>
        <p:spPr>
          <a:xfrm>
            <a:off x="467544" y="29317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toutes les plongées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C2968D-7507-4116-BF77-8CFE44CA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436" y="788297"/>
            <a:ext cx="7938947" cy="378349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B51FB2-4C77-40CB-8F0D-F05E325E7582}"/>
              </a:ext>
            </a:extLst>
          </p:cNvPr>
          <p:cNvSpPr txBox="1"/>
          <p:nvPr/>
        </p:nvSpPr>
        <p:spPr>
          <a:xfrm>
            <a:off x="323528" y="4879831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de précision sur les descentes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4FD3D6-6F31-433D-80B3-7ACC0AB44B7F}"/>
              </a:ext>
            </a:extLst>
          </p:cNvPr>
          <p:cNvSpPr txBox="1"/>
          <p:nvPr/>
        </p:nvSpPr>
        <p:spPr>
          <a:xfrm>
            <a:off x="467544" y="55892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Entre plongée 110 et 121 :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26574142-8976-4163-940C-6AB266AC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07508"/>
              </p:ext>
            </p:extLst>
          </p:nvPr>
        </p:nvGraphicFramePr>
        <p:xfrm>
          <a:off x="3347864" y="5589240"/>
          <a:ext cx="51125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>
                  <a:extLst>
                    <a:ext uri="{9D8B030D-6E8A-4147-A177-3AD203B41FA5}">
                      <a16:colId xmlns:a16="http://schemas.microsoft.com/office/drawing/2014/main" val="1295806291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3648669207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40516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0,05896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4,2869 e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54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A4EBD69-A83A-465B-9EA1-10D2259C66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r="5955"/>
          <a:stretch/>
        </p:blipFill>
        <p:spPr>
          <a:xfrm>
            <a:off x="5983660" y="1422607"/>
            <a:ext cx="3984274" cy="2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B0E7D-C2E0-4A4D-B666-5E1DED3E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B4DE6D-9DC8-4715-9F7D-BBA241DC3259}"/>
              </a:ext>
            </a:extLst>
          </p:cNvPr>
          <p:cNvSpPr txBox="1"/>
          <p:nvPr/>
        </p:nvSpPr>
        <p:spPr>
          <a:xfrm>
            <a:off x="467544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Séparer montée et descente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FB1F8C-EA8E-42C8-8FE4-48AB51D4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752"/>
            <a:ext cx="7308304" cy="3482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A2D3A5-B7E3-4D82-BD76-B03293A0F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83907"/>
            <a:ext cx="6660232" cy="31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4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TP030007368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2010-04-16T13:51:00+00:00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327753</Value>
      <Value>501927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mer - Concept pliages en papier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mer - Concept pliages en papier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tPmIuv9l+jnchy9d3X3tbiYcL6I=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169791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CD54E2EF-6BCA-4789-A0F5-771E9BEC7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3E8268-9733-400F-ADE7-9CDED3964B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08509E-0236-4A64-954D-948D8DCAE85B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mer - Concept pliages en papier</Template>
  <TotalTime>487</TotalTime>
  <Words>176</Words>
  <Application>Microsoft Office PowerPoint</Application>
  <PresentationFormat>Affichage à l'écran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Mission</vt:lpstr>
      <vt:lpstr>Prise en main</vt:lpstr>
      <vt:lpstr>Les courants verticaux</vt:lpstr>
      <vt:lpstr>W_model</vt:lpstr>
      <vt:lpstr>L’optimisation</vt:lpstr>
      <vt:lpstr>L’optimisation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Darchen</dc:creator>
  <cp:lastModifiedBy>Yann Darchen</cp:lastModifiedBy>
  <cp:revision>23</cp:revision>
  <dcterms:created xsi:type="dcterms:W3CDTF">2020-06-25T07:27:29Z</dcterms:created>
  <dcterms:modified xsi:type="dcterms:W3CDTF">2020-06-25T15:34:43Z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8556800</vt:r8>
  </property>
  <property fmtid="{D5CDD505-2E9C-101B-9397-08002B2CF9AE}" pid="5" name="APTrustLevel">
    <vt:r8>3</vt:r8>
  </property>
</Properties>
</file>