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9" r:id="rId4"/>
    <p:sldId id="280" r:id="rId5"/>
    <p:sldId id="268" r:id="rId6"/>
    <p:sldId id="269" r:id="rId7"/>
    <p:sldId id="270" r:id="rId8"/>
    <p:sldId id="281" r:id="rId9"/>
    <p:sldId id="272" r:id="rId10"/>
    <p:sldId id="282" r:id="rId11"/>
    <p:sldId id="283" r:id="rId12"/>
    <p:sldId id="274" r:id="rId13"/>
    <p:sldId id="284" r:id="rId14"/>
    <p:sldId id="285" r:id="rId15"/>
    <p:sldId id="286" r:id="rId16"/>
    <p:sldId id="276" r:id="rId17"/>
    <p:sldId id="277" r:id="rId18"/>
    <p:sldId id="278" r:id="rId19"/>
    <p:sldId id="298" r:id="rId20"/>
    <p:sldId id="296" r:id="rId21"/>
    <p:sldId id="299" r:id="rId22"/>
    <p:sldId id="287" r:id="rId23"/>
    <p:sldId id="295" r:id="rId24"/>
    <p:sldId id="288" r:id="rId25"/>
    <p:sldId id="297" r:id="rId26"/>
    <p:sldId id="289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13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589C6-9777-40B4-8929-AB54AD0E08E2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933D8-733B-41F7-BC63-69E832BEBF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36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933D8-733B-41F7-BC63-69E832BEBF4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665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933D8-733B-41F7-BC63-69E832BEBF4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15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933D8-733B-41F7-BC63-69E832BEBF4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648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6F597A-BB6F-E3D6-BAA2-26676D02D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D7FCA5A-E0A9-BED3-1567-367972263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F943BB-1112-7449-F693-BCFB8EAF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169E-A353-490C-980B-66DEFE6E7559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2F761E-C3FD-9329-DE8E-FBFF5774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7E169F-A8D6-4DC7-17A4-10DC0875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A5BD-F6EF-476B-B876-1D03B48288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5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AA8A5D-1F58-BD42-4364-79914615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DB2D20-3FA3-0DC9-D3EB-D5F0EF0B2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31B325-186D-CA04-BB4D-739A8394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169E-A353-490C-980B-66DEFE6E7559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E8139B-744F-57AE-57B7-C378E95C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00535E-1B66-B63C-BAD4-734A5E34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A5BD-F6EF-476B-B876-1D03B48288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56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C56A1FF-0D16-FC8B-8A30-408706634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897C2A-25AA-BB61-7FBA-6D5A2A6ED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EB1821-9F73-7F0F-66A0-0E90138D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169E-A353-490C-980B-66DEFE6E7559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B21042-7C7C-7D94-BDD3-34906E8D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029118-440E-D3FF-CF56-84BAAAB3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A5BD-F6EF-476B-B876-1D03B48288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91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FC0334-A7DF-64E5-CEE3-6106F78C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76D2A3-5BBC-C85F-A791-476AA4021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73D4C1-1E7D-9BC8-4992-E87315B7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169E-A353-490C-980B-66DEFE6E7559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A18FF6-D619-C6B3-4A1B-58346776C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366660-B21F-7620-6244-CDEA5DDE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A5BD-F6EF-476B-B876-1D03B48288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59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4F207-F52C-C733-A58B-20D8E7C54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B52380-FDBB-F722-7B6F-A2BCE531F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917524-0141-0377-FBCA-7C450A32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169E-A353-490C-980B-66DEFE6E7559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9DB855-2282-31EC-FFA0-B1229E6F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A77DF1-616D-4DF2-38A9-83327198E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A5BD-F6EF-476B-B876-1D03B48288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55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0B398-7990-EE67-A30E-C1DBC3BC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6C2CD9-C6FB-722C-66FF-30317A9F6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DE3DB6-0CE0-6555-7BF6-10BFA843E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606C0E-6027-E637-2B1F-151F802C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169E-A353-490C-980B-66DEFE6E7559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FE3D98-EBBC-733C-A52D-B32BE20EB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5E18EB-8EA8-D768-63CC-5A866838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A5BD-F6EF-476B-B876-1D03B48288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61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61474-ED11-5B50-5807-C65FA8A5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40A510-242B-FB56-7F79-97AF2D288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2E3A810-3187-159B-51F8-FD86A1854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326C1B-E3E9-606C-C5F5-A1D8AC6F2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0E96A74-D88C-3506-23F8-085AD237C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CD0B66E-35C9-65AF-6913-F7D9B51C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169E-A353-490C-980B-66DEFE6E7559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C866BF1-E1D5-29CC-16C7-B17D7CEB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CFECE2-957E-CCEF-8E9E-288B03F7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A5BD-F6EF-476B-B876-1D03B48288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32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FC59A-8823-A3CF-FEC5-5880D2426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701B0E1-CF0B-8155-1047-1F12F617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169E-A353-490C-980B-66DEFE6E7559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32CD209-429C-DD6B-D5F7-FD4241C0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5124F95-9E60-CDAD-B687-C3E832D1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A5BD-F6EF-476B-B876-1D03B48288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79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FA9C6C5-BC94-C221-697A-ADAC14AA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169E-A353-490C-980B-66DEFE6E7559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A43ECD-DB3B-C77F-3E93-0A036EB45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3CB541-0DF0-6037-D500-2035DBEA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A5BD-F6EF-476B-B876-1D03B48288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16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87361F-8716-7E1A-FE9F-DE0C839FD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E0D0DF-C3F0-9696-456D-182C74D68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641B57-0CFB-F9DA-416E-601A26A86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6FF38E-1A45-BD1C-4A58-A89EC71E7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169E-A353-490C-980B-66DEFE6E7559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09B9C0-F75A-511A-7CDE-01656E72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C3F0C2-3EA5-2F75-8520-7FC18858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A5BD-F6EF-476B-B876-1D03B48288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42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DAC02C-8B9B-A003-8F72-4EF2143FF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ED9F712-E711-CC07-AFD3-DD0FFADEA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768FF3-7035-84F3-9A51-ECCC32E72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C58AE9-5631-DB9D-8666-C015810D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169E-A353-490C-980B-66DEFE6E7559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0F94FA-C4D8-143D-5775-168357B6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839060-5842-8E74-F493-8CB03E49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A5BD-F6EF-476B-B876-1D03B48288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59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30F39AA-ADCF-3888-C61D-CEEE0CFF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C3075A-7F4A-0BC7-7C39-809602936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C3BA40-9FBB-34E2-2545-DCFD44D17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4169E-A353-490C-980B-66DEFE6E7559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ACE3E0-128D-FA91-0FC9-238B6B340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1C5C75-10FC-EA74-F43F-9D5260B25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9A5BD-F6EF-476B-B876-1D03B48288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64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.png"/><Relationship Id="rId5" Type="http://schemas.openxmlformats.org/officeDocument/2006/relationships/image" Target="../media/image7.jp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1DB84567-B17E-36E8-95A2-69D1D1419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91674" y="6181725"/>
            <a:ext cx="2495551" cy="285750"/>
          </a:xfrm>
        </p:spPr>
        <p:txBody>
          <a:bodyPr>
            <a:normAutofit fontScale="55000" lnSpcReduction="20000"/>
          </a:bodyPr>
          <a:lstStyle/>
          <a:p>
            <a:r>
              <a:rPr lang="fr-FR" dirty="0"/>
              <a:t>https://world.openfoodfacts.org/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7BC60D1-1438-A5C5-8FE9-29A6BA768F4D}"/>
              </a:ext>
            </a:extLst>
          </p:cNvPr>
          <p:cNvSpPr/>
          <p:nvPr/>
        </p:nvSpPr>
        <p:spPr>
          <a:xfrm>
            <a:off x="968477" y="1119854"/>
            <a:ext cx="10255045" cy="1533833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bg1">
                    <a:lumMod val="50000"/>
                  </a:schemeClr>
                </a:solidFill>
              </a:rPr>
              <a:t>                            Concevez une application au service de la santé publique</a:t>
            </a:r>
          </a:p>
        </p:txBody>
      </p:sp>
      <p:pic>
        <p:nvPicPr>
          <p:cNvPr id="6" name="Image 5" descr="Une image contenant texte, fruit, orange, logo&#10;&#10;Description générée automatiquement">
            <a:extLst>
              <a:ext uri="{FF2B5EF4-FFF2-40B4-BE49-F238E27FC236}">
                <a16:creationId xmlns:a16="http://schemas.microsoft.com/office/drawing/2014/main" id="{42F55682-0F6F-EAE2-FF0A-7D36B4A73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383563"/>
            <a:ext cx="1600338" cy="160033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8268668-0F72-212D-6BAF-F1B3DCA5180F}"/>
              </a:ext>
            </a:extLst>
          </p:cNvPr>
          <p:cNvSpPr txBox="1"/>
          <p:nvPr/>
        </p:nvSpPr>
        <p:spPr>
          <a:xfrm>
            <a:off x="8872536" y="5144420"/>
            <a:ext cx="1438275" cy="37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Source:</a:t>
            </a:r>
          </a:p>
        </p:txBody>
      </p:sp>
      <p:pic>
        <p:nvPicPr>
          <p:cNvPr id="9" name="Image 8" descr="Une image contenant capture d’écran, Graphique, Police, graphisme">
            <a:extLst>
              <a:ext uri="{FF2B5EF4-FFF2-40B4-BE49-F238E27FC236}">
                <a16:creationId xmlns:a16="http://schemas.microsoft.com/office/drawing/2014/main" id="{D7A0EE48-431A-9D12-6CDE-48503C01E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26337"/>
            <a:ext cx="2340080" cy="132086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E0ABF1A-B4CB-19C3-5D1B-3D033BF18E70}"/>
              </a:ext>
            </a:extLst>
          </p:cNvPr>
          <p:cNvSpPr txBox="1"/>
          <p:nvPr/>
        </p:nvSpPr>
        <p:spPr>
          <a:xfrm>
            <a:off x="323850" y="6324600"/>
            <a:ext cx="520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Soutenance Projet 3           - Quérin Yannick - 24/06/2023</a:t>
            </a:r>
            <a:r>
              <a:rPr lang="fr-FR" dirty="0"/>
              <a:t> </a:t>
            </a:r>
          </a:p>
        </p:txBody>
      </p:sp>
      <p:pic>
        <p:nvPicPr>
          <p:cNvPr id="12" name="Image 11" descr="Une image contenant Graphique, symbole, logo, Bleu électrique&#10;&#10;Description générée automatiquement">
            <a:extLst>
              <a:ext uri="{FF2B5EF4-FFF2-40B4-BE49-F238E27FC236}">
                <a16:creationId xmlns:a16="http://schemas.microsoft.com/office/drawing/2014/main" id="{D710B1C5-6BE9-BED1-85C1-65B4AE07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133600" y="6345727"/>
            <a:ext cx="327077" cy="32707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735BD1A-2992-FD34-8FEE-F55D61701C55}"/>
              </a:ext>
            </a:extLst>
          </p:cNvPr>
          <p:cNvSpPr txBox="1"/>
          <p:nvPr/>
        </p:nvSpPr>
        <p:spPr>
          <a:xfrm>
            <a:off x="2424111" y="3098185"/>
            <a:ext cx="7886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Recommendation Alimentaire sur la similarité </a:t>
            </a:r>
          </a:p>
          <a:p>
            <a:r>
              <a:rPr lang="fr-FR" sz="3200" dirty="0"/>
              <a:t>des caractéristiques des produits</a:t>
            </a:r>
          </a:p>
        </p:txBody>
      </p:sp>
    </p:spTree>
    <p:extLst>
      <p:ext uri="{BB962C8B-B14F-4D97-AF65-F5344CB8AC3E}">
        <p14:creationId xmlns:p14="http://schemas.microsoft.com/office/powerpoint/2010/main" val="2739529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CA4E4D1-2B48-77B5-6590-27659B238A56}"/>
              </a:ext>
            </a:extLst>
          </p:cNvPr>
          <p:cNvSpPr txBox="1"/>
          <p:nvPr/>
        </p:nvSpPr>
        <p:spPr>
          <a:xfrm>
            <a:off x="0" y="-185057"/>
            <a:ext cx="12192000" cy="15856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</a:t>
            </a:r>
            <a:r>
              <a:rPr lang="fr-FR" sz="3200" b="1" dirty="0"/>
              <a:t>Nettoyage des données:</a:t>
            </a:r>
            <a:r>
              <a:rPr lang="fr-FR" sz="3200" dirty="0"/>
              <a:t> </a:t>
            </a:r>
            <a:r>
              <a:rPr lang="fr-FR" sz="3200" b="1" dirty="0"/>
              <a:t>Dataset – Variables Utiles</a:t>
            </a:r>
          </a:p>
          <a:p>
            <a:pPr>
              <a:lnSpc>
                <a:spcPct val="150000"/>
              </a:lnSpc>
            </a:pPr>
            <a:r>
              <a:rPr lang="fr-FR" sz="3200" b="1" dirty="0"/>
              <a:t> </a:t>
            </a:r>
            <a:endParaRPr lang="fr-FR" sz="3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31BF35-E94F-1D47-51FB-9F0CB63893A0}"/>
              </a:ext>
            </a:extLst>
          </p:cNvPr>
          <p:cNvSpPr txBox="1"/>
          <p:nvPr/>
        </p:nvSpPr>
        <p:spPr>
          <a:xfrm>
            <a:off x="0" y="1031301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1" name="Image 10" descr="Une image contenant texte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E889B3D3-2098-3055-E4DF-347384B70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22" y="1386778"/>
            <a:ext cx="8801099" cy="5457367"/>
          </a:xfrm>
          <a:prstGeom prst="rect">
            <a:avLst/>
          </a:prstGeom>
          <a:gradFill>
            <a:gsLst>
              <a:gs pos="44000">
                <a:schemeClr val="accent4">
                  <a:lumMod val="40000"/>
                  <a:lumOff val="6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3F9123C-C919-F382-D692-0697BD153B4D}"/>
              </a:ext>
            </a:extLst>
          </p:cNvPr>
          <p:cNvCxnSpPr>
            <a:cxnSpLocks/>
          </p:cNvCxnSpPr>
          <p:nvPr/>
        </p:nvCxnSpPr>
        <p:spPr>
          <a:xfrm>
            <a:off x="332509" y="1991590"/>
            <a:ext cx="63384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341A258-792C-BE07-A366-C0C9124390CF}"/>
              </a:ext>
            </a:extLst>
          </p:cNvPr>
          <p:cNvCxnSpPr>
            <a:cxnSpLocks/>
          </p:cNvCxnSpPr>
          <p:nvPr/>
        </p:nvCxnSpPr>
        <p:spPr>
          <a:xfrm>
            <a:off x="69273" y="2954480"/>
            <a:ext cx="63384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D7CA7AD-ADD1-ABC9-85B6-3752AF10B004}"/>
              </a:ext>
            </a:extLst>
          </p:cNvPr>
          <p:cNvCxnSpPr>
            <a:cxnSpLocks/>
          </p:cNvCxnSpPr>
          <p:nvPr/>
        </p:nvCxnSpPr>
        <p:spPr>
          <a:xfrm>
            <a:off x="0" y="3370117"/>
            <a:ext cx="63384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27ADF09-13C1-CF66-336E-80DF87D64410}"/>
              </a:ext>
            </a:extLst>
          </p:cNvPr>
          <p:cNvCxnSpPr>
            <a:cxnSpLocks/>
          </p:cNvCxnSpPr>
          <p:nvPr/>
        </p:nvCxnSpPr>
        <p:spPr>
          <a:xfrm>
            <a:off x="69272" y="3460172"/>
            <a:ext cx="63384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338F740-3D2E-A62F-0AE4-1266D4D7E235}"/>
              </a:ext>
            </a:extLst>
          </p:cNvPr>
          <p:cNvCxnSpPr>
            <a:cxnSpLocks/>
          </p:cNvCxnSpPr>
          <p:nvPr/>
        </p:nvCxnSpPr>
        <p:spPr>
          <a:xfrm>
            <a:off x="5098473" y="1555172"/>
            <a:ext cx="63384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0FE1C33-E32D-9136-38A9-35CCA8323021}"/>
              </a:ext>
            </a:extLst>
          </p:cNvPr>
          <p:cNvCxnSpPr>
            <a:cxnSpLocks/>
          </p:cNvCxnSpPr>
          <p:nvPr/>
        </p:nvCxnSpPr>
        <p:spPr>
          <a:xfrm>
            <a:off x="4914900" y="1697181"/>
            <a:ext cx="63384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02B16DB-7F72-59F7-6112-4094204C5E41}"/>
              </a:ext>
            </a:extLst>
          </p:cNvPr>
          <p:cNvCxnSpPr>
            <a:cxnSpLocks/>
          </p:cNvCxnSpPr>
          <p:nvPr/>
        </p:nvCxnSpPr>
        <p:spPr>
          <a:xfrm>
            <a:off x="4914900" y="2441862"/>
            <a:ext cx="63384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B8CB0429-2B69-666E-3C8D-C0BABE9F84B0}"/>
              </a:ext>
            </a:extLst>
          </p:cNvPr>
          <p:cNvCxnSpPr>
            <a:cxnSpLocks/>
          </p:cNvCxnSpPr>
          <p:nvPr/>
        </p:nvCxnSpPr>
        <p:spPr>
          <a:xfrm>
            <a:off x="4833504" y="5472544"/>
            <a:ext cx="63384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8D5C584-724E-CB3B-65B3-B8B8C2037DBC}"/>
              </a:ext>
            </a:extLst>
          </p:cNvPr>
          <p:cNvCxnSpPr>
            <a:cxnSpLocks/>
          </p:cNvCxnSpPr>
          <p:nvPr/>
        </p:nvCxnSpPr>
        <p:spPr>
          <a:xfrm>
            <a:off x="4845627" y="4959927"/>
            <a:ext cx="63384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445A782-3994-31FA-AC03-6D4920CEF406}"/>
              </a:ext>
            </a:extLst>
          </p:cNvPr>
          <p:cNvCxnSpPr>
            <a:cxnSpLocks/>
          </p:cNvCxnSpPr>
          <p:nvPr/>
        </p:nvCxnSpPr>
        <p:spPr>
          <a:xfrm>
            <a:off x="5098473" y="2538845"/>
            <a:ext cx="63384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63462374-586B-C635-849C-A4023F1DE8ED}"/>
              </a:ext>
            </a:extLst>
          </p:cNvPr>
          <p:cNvCxnSpPr>
            <a:cxnSpLocks/>
          </p:cNvCxnSpPr>
          <p:nvPr/>
        </p:nvCxnSpPr>
        <p:spPr>
          <a:xfrm>
            <a:off x="4712277" y="2691244"/>
            <a:ext cx="63384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8ACFC9AA-79FC-9456-1A8B-1EC8A3704FE7}"/>
              </a:ext>
            </a:extLst>
          </p:cNvPr>
          <p:cNvCxnSpPr>
            <a:cxnSpLocks/>
          </p:cNvCxnSpPr>
          <p:nvPr/>
        </p:nvCxnSpPr>
        <p:spPr>
          <a:xfrm>
            <a:off x="4712276" y="2809007"/>
            <a:ext cx="63384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773E4659-E716-B71A-3494-0852A7496EAA}"/>
              </a:ext>
            </a:extLst>
          </p:cNvPr>
          <p:cNvCxnSpPr>
            <a:cxnSpLocks/>
          </p:cNvCxnSpPr>
          <p:nvPr/>
        </p:nvCxnSpPr>
        <p:spPr>
          <a:xfrm>
            <a:off x="4707082" y="2916381"/>
            <a:ext cx="63384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27155A4-8D49-0C01-633B-C34FD8154C5B}"/>
              </a:ext>
            </a:extLst>
          </p:cNvPr>
          <p:cNvCxnSpPr>
            <a:cxnSpLocks/>
          </p:cNvCxnSpPr>
          <p:nvPr/>
        </p:nvCxnSpPr>
        <p:spPr>
          <a:xfrm>
            <a:off x="4558146" y="3061854"/>
            <a:ext cx="63384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18902984-A67B-453D-2461-F59A163410B8}"/>
              </a:ext>
            </a:extLst>
          </p:cNvPr>
          <p:cNvCxnSpPr>
            <a:cxnSpLocks/>
          </p:cNvCxnSpPr>
          <p:nvPr/>
        </p:nvCxnSpPr>
        <p:spPr>
          <a:xfrm>
            <a:off x="5024004" y="3435926"/>
            <a:ext cx="63384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2CA22DDA-F63F-F065-3E9C-08D32E4E5132}"/>
              </a:ext>
            </a:extLst>
          </p:cNvPr>
          <p:cNvCxnSpPr>
            <a:cxnSpLocks/>
          </p:cNvCxnSpPr>
          <p:nvPr/>
        </p:nvCxnSpPr>
        <p:spPr>
          <a:xfrm>
            <a:off x="4810991" y="5074227"/>
            <a:ext cx="63384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36" name="Tableau 36">
            <a:extLst>
              <a:ext uri="{FF2B5EF4-FFF2-40B4-BE49-F238E27FC236}">
                <a16:creationId xmlns:a16="http://schemas.microsoft.com/office/drawing/2014/main" id="{6BCFF219-4A38-154E-1217-7FB96485B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202328"/>
              </p:ext>
            </p:extLst>
          </p:nvPr>
        </p:nvGraphicFramePr>
        <p:xfrm>
          <a:off x="8861713" y="2453609"/>
          <a:ext cx="27501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130">
                  <a:extLst>
                    <a:ext uri="{9D8B030D-6E8A-4147-A177-3AD203B41FA5}">
                      <a16:colId xmlns:a16="http://schemas.microsoft.com/office/drawing/2014/main" val="1611105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Alimentation </a:t>
                      </a:r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saine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A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9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Alimentation équilibrée</a:t>
                      </a:r>
                      <a:endParaRPr lang="fr-FR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18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Produits disponibles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9666"/>
                  </a:ext>
                </a:extLst>
              </a:tr>
            </a:tbl>
          </a:graphicData>
        </a:graphic>
      </p:graphicFrame>
      <p:pic>
        <p:nvPicPr>
          <p:cNvPr id="37" name="Image 36" descr="Une image contenant Graphique, logo, symbole, clipart&#10;&#10;Description générée automatiquement">
            <a:extLst>
              <a:ext uri="{FF2B5EF4-FFF2-40B4-BE49-F238E27FC236}">
                <a16:creationId xmlns:a16="http://schemas.microsoft.com/office/drawing/2014/main" id="{82F41C6F-8100-85A5-0D50-7E404A1CE2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989" y="2475476"/>
            <a:ext cx="454127" cy="283030"/>
          </a:xfrm>
          <a:prstGeom prst="rect">
            <a:avLst/>
          </a:prstGeom>
        </p:spPr>
      </p:pic>
      <p:pic>
        <p:nvPicPr>
          <p:cNvPr id="38" name="Image 37" descr="Une image contenant Graphique, logo, symbole, clipart&#10;&#10;Description générée automatiquement">
            <a:extLst>
              <a:ext uri="{FF2B5EF4-FFF2-40B4-BE49-F238E27FC236}">
                <a16:creationId xmlns:a16="http://schemas.microsoft.com/office/drawing/2014/main" id="{C9AA0ABE-7F3C-FC27-5739-9C53291EE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988" y="2868354"/>
            <a:ext cx="454127" cy="283030"/>
          </a:xfrm>
          <a:prstGeom prst="rect">
            <a:avLst/>
          </a:prstGeom>
        </p:spPr>
      </p:pic>
      <p:pic>
        <p:nvPicPr>
          <p:cNvPr id="39" name="Image 38" descr="Une image contenant Graphique, logo, symbole, clipart&#10;&#10;Description générée automatiquement">
            <a:extLst>
              <a:ext uri="{FF2B5EF4-FFF2-40B4-BE49-F238E27FC236}">
                <a16:creationId xmlns:a16="http://schemas.microsoft.com/office/drawing/2014/main" id="{59EE2024-D5A5-52B3-A483-1615FEA78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988" y="3276666"/>
            <a:ext cx="454127" cy="28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6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CA4E4D1-2B48-77B5-6590-27659B238A56}"/>
              </a:ext>
            </a:extLst>
          </p:cNvPr>
          <p:cNvSpPr txBox="1"/>
          <p:nvPr/>
        </p:nvSpPr>
        <p:spPr>
          <a:xfrm>
            <a:off x="0" y="-185057"/>
            <a:ext cx="12192000" cy="15856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</a:t>
            </a:r>
            <a:r>
              <a:rPr lang="fr-FR" sz="3600" b="1" dirty="0"/>
              <a:t>Nettoyage des données: Réduction du dataset </a:t>
            </a:r>
            <a:endParaRPr lang="fr-FR" sz="3200" b="1" dirty="0"/>
          </a:p>
          <a:p>
            <a:pPr>
              <a:lnSpc>
                <a:spcPct val="150000"/>
              </a:lnSpc>
            </a:pPr>
            <a:r>
              <a:rPr lang="fr-FR" sz="3200" b="1" dirty="0"/>
              <a:t> </a:t>
            </a:r>
            <a:endParaRPr lang="fr-FR" sz="3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31BF35-E94F-1D47-51FB-9F0CB63893A0}"/>
              </a:ext>
            </a:extLst>
          </p:cNvPr>
          <p:cNvSpPr txBox="1"/>
          <p:nvPr/>
        </p:nvSpPr>
        <p:spPr>
          <a:xfrm>
            <a:off x="0" y="1031301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2" name="Image 1" descr="Une image contenant texte, croquis, noir et blanc, Parallèle">
            <a:extLst>
              <a:ext uri="{FF2B5EF4-FFF2-40B4-BE49-F238E27FC236}">
                <a16:creationId xmlns:a16="http://schemas.microsoft.com/office/drawing/2014/main" id="{A0D69463-AAFE-2F09-D8FE-AC7201521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3890"/>
            <a:ext cx="3544305" cy="1777514"/>
          </a:xfrm>
          <a:prstGeom prst="rect">
            <a:avLst/>
          </a:prstGeom>
        </p:spPr>
      </p:pic>
      <p:pic>
        <p:nvPicPr>
          <p:cNvPr id="6" name="Image 5" descr="Une image contenant capture d’écran, Rectangle, conception">
            <a:extLst>
              <a:ext uri="{FF2B5EF4-FFF2-40B4-BE49-F238E27FC236}">
                <a16:creationId xmlns:a16="http://schemas.microsoft.com/office/drawing/2014/main" id="{E2E39AC4-37DF-ED7E-3CB8-F7A521817D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" y="4899919"/>
            <a:ext cx="3801645" cy="18535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04DDFCB-58D4-5BF4-59DF-297BBFF721AB}"/>
              </a:ext>
            </a:extLst>
          </p:cNvPr>
          <p:cNvSpPr txBox="1"/>
          <p:nvPr/>
        </p:nvSpPr>
        <p:spPr>
          <a:xfrm>
            <a:off x="0" y="1465246"/>
            <a:ext cx="4019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 initiales:  </a:t>
            </a:r>
            <a:r>
              <a:rPr lang="fr-FR" b="1" dirty="0"/>
              <a:t>320772 lignes, 162 variables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0C6D9F6-11D3-8F0F-AB4B-98952B457E05}"/>
              </a:ext>
            </a:extLst>
          </p:cNvPr>
          <p:cNvSpPr txBox="1"/>
          <p:nvPr/>
        </p:nvSpPr>
        <p:spPr>
          <a:xfrm>
            <a:off x="109104" y="4253588"/>
            <a:ext cx="4019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 finales: </a:t>
            </a:r>
            <a:r>
              <a:rPr lang="fr-FR" b="1" dirty="0"/>
              <a:t>58812 lignes, 16 variables </a:t>
            </a:r>
          </a:p>
        </p:txBody>
      </p:sp>
      <p:sp>
        <p:nvSpPr>
          <p:cNvPr id="10" name="Flèche : bas 9">
            <a:extLst>
              <a:ext uri="{FF2B5EF4-FFF2-40B4-BE49-F238E27FC236}">
                <a16:creationId xmlns:a16="http://schemas.microsoft.com/office/drawing/2014/main" id="{5F210E2D-74D7-E3F8-50E7-4FFF1F1C32BB}"/>
              </a:ext>
            </a:extLst>
          </p:cNvPr>
          <p:cNvSpPr/>
          <p:nvPr/>
        </p:nvSpPr>
        <p:spPr>
          <a:xfrm>
            <a:off x="1570569" y="3931470"/>
            <a:ext cx="258231" cy="322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 descr="Une image contenant texte, capture d’écran, ligne, Tracé">
            <a:extLst>
              <a:ext uri="{FF2B5EF4-FFF2-40B4-BE49-F238E27FC236}">
                <a16:creationId xmlns:a16="http://schemas.microsoft.com/office/drawing/2014/main" id="{9624CE4F-D735-D54E-477A-83C6B823CB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063" y="2990943"/>
            <a:ext cx="7216765" cy="3817951"/>
          </a:xfrm>
          <a:prstGeom prst="rect">
            <a:avLst/>
          </a:prstGeom>
        </p:spPr>
      </p:pic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175EEC8-9E5E-01AB-A040-0064C222D0AF}"/>
              </a:ext>
            </a:extLst>
          </p:cNvPr>
          <p:cNvSpPr/>
          <p:nvPr/>
        </p:nvSpPr>
        <p:spPr>
          <a:xfrm>
            <a:off x="6096000" y="1835775"/>
            <a:ext cx="3127663" cy="270164"/>
          </a:xfrm>
          <a:prstGeom prst="roundRect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Suppression des 16 variables vides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036E0F66-539D-6D8C-914D-8413FED5E7AC}"/>
              </a:ext>
            </a:extLst>
          </p:cNvPr>
          <p:cNvSpPr/>
          <p:nvPr/>
        </p:nvSpPr>
        <p:spPr>
          <a:xfrm>
            <a:off x="5900858" y="2169831"/>
            <a:ext cx="3869305" cy="395917"/>
          </a:xfrm>
          <a:prstGeom prst="roundRect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Formatage des ‘ - ’en ‘_’ dans le nom des variables</a:t>
            </a:r>
          </a:p>
          <a:p>
            <a:pPr algn="ctr"/>
            <a:r>
              <a:rPr lang="fr-FR" sz="1400" dirty="0"/>
              <a:t>Suppression des 2 doublons sur le code produit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4135E69F-F00A-08EE-9A0C-B55C007A02B8}"/>
              </a:ext>
            </a:extLst>
          </p:cNvPr>
          <p:cNvSpPr/>
          <p:nvPr/>
        </p:nvSpPr>
        <p:spPr>
          <a:xfrm>
            <a:off x="6095999" y="2604973"/>
            <a:ext cx="3127663" cy="270164"/>
          </a:xfrm>
          <a:prstGeom prst="roundRect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Sélection des variables pertinentes</a:t>
            </a:r>
          </a:p>
        </p:txBody>
      </p:sp>
      <p:graphicFrame>
        <p:nvGraphicFramePr>
          <p:cNvPr id="46" name="Tableau 46">
            <a:extLst>
              <a:ext uri="{FF2B5EF4-FFF2-40B4-BE49-F238E27FC236}">
                <a16:creationId xmlns:a16="http://schemas.microsoft.com/office/drawing/2014/main" id="{A1554465-16D4-91CF-8BC5-37C153588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533358"/>
              </p:ext>
            </p:extLst>
          </p:nvPr>
        </p:nvGraphicFramePr>
        <p:xfrm>
          <a:off x="9933709" y="1453092"/>
          <a:ext cx="2195340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97670">
                  <a:extLst>
                    <a:ext uri="{9D8B030D-6E8A-4147-A177-3AD203B41FA5}">
                      <a16:colId xmlns:a16="http://schemas.microsoft.com/office/drawing/2014/main" val="1170800526"/>
                    </a:ext>
                  </a:extLst>
                </a:gridCol>
                <a:gridCol w="1097670">
                  <a:extLst>
                    <a:ext uri="{9D8B030D-6E8A-4147-A177-3AD203B41FA5}">
                      <a16:colId xmlns:a16="http://schemas.microsoft.com/office/drawing/2014/main" val="3596888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Nb Lignes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Nb. Var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17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320772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56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320669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61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320669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166541"/>
                  </a:ext>
                </a:extLst>
              </a:tr>
            </a:tbl>
          </a:graphicData>
        </a:graphic>
      </p:graphicFrame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D252AC80-BBFF-0B32-951D-60BEC6EA39EB}"/>
              </a:ext>
            </a:extLst>
          </p:cNvPr>
          <p:cNvCxnSpPr>
            <a:stCxn id="25" idx="1"/>
          </p:cNvCxnSpPr>
          <p:nvPr/>
        </p:nvCxnSpPr>
        <p:spPr>
          <a:xfrm rot="10800000" flipV="1">
            <a:off x="5424056" y="1970857"/>
            <a:ext cx="671945" cy="1260716"/>
          </a:xfrm>
          <a:prstGeom prst="bentConnector2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800BE67C-145B-7570-3EA2-457F0D6BA8F1}"/>
              </a:ext>
            </a:extLst>
          </p:cNvPr>
          <p:cNvCxnSpPr>
            <a:stCxn id="31" idx="1"/>
          </p:cNvCxnSpPr>
          <p:nvPr/>
        </p:nvCxnSpPr>
        <p:spPr>
          <a:xfrm rot="10800000" flipV="1">
            <a:off x="5507182" y="2367789"/>
            <a:ext cx="393676" cy="863783"/>
          </a:xfrm>
          <a:prstGeom prst="bentConnector2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A21CE76B-BF81-C299-66C4-3DA2B5478BC7}"/>
              </a:ext>
            </a:extLst>
          </p:cNvPr>
          <p:cNvCxnSpPr>
            <a:stCxn id="34" idx="1"/>
          </p:cNvCxnSpPr>
          <p:nvPr/>
        </p:nvCxnSpPr>
        <p:spPr>
          <a:xfrm rot="10800000" flipV="1">
            <a:off x="5704021" y="2740054"/>
            <a:ext cx="391979" cy="491517"/>
          </a:xfrm>
          <a:prstGeom prst="bentConnector2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474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CA4E4D1-2B48-77B5-6590-27659B238A56}"/>
              </a:ext>
            </a:extLst>
          </p:cNvPr>
          <p:cNvSpPr txBox="1"/>
          <p:nvPr/>
        </p:nvSpPr>
        <p:spPr>
          <a:xfrm>
            <a:off x="0" y="-62346"/>
            <a:ext cx="12192000" cy="16684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</a:t>
            </a:r>
            <a:r>
              <a:rPr lang="fr-FR" sz="1400" b="1" dirty="0"/>
              <a:t> </a:t>
            </a:r>
            <a:r>
              <a:rPr lang="fr-FR" sz="3600" b="1" dirty="0"/>
              <a:t>Nettoyage des données: Valeurs aberrantes</a:t>
            </a:r>
          </a:p>
          <a:p>
            <a:pPr>
              <a:lnSpc>
                <a:spcPct val="150000"/>
              </a:lnSpc>
            </a:pPr>
            <a:endParaRPr lang="fr-FR" sz="36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31BF35-E94F-1D47-51FB-9F0CB63893A0}"/>
              </a:ext>
            </a:extLst>
          </p:cNvPr>
          <p:cNvSpPr txBox="1"/>
          <p:nvPr/>
        </p:nvSpPr>
        <p:spPr>
          <a:xfrm>
            <a:off x="0" y="1226401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6" name="Image 5" descr="Une image contenant texte, capture d’écran, diagramme, ligne">
            <a:extLst>
              <a:ext uri="{FF2B5EF4-FFF2-40B4-BE49-F238E27FC236}">
                <a16:creationId xmlns:a16="http://schemas.microsoft.com/office/drawing/2014/main" id="{14BFA5AA-E046-A9EF-BD10-79D59EB2A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3" y="1692666"/>
            <a:ext cx="7061280" cy="5165334"/>
          </a:xfrm>
          <a:prstGeom prst="rect">
            <a:avLst/>
          </a:prstGeom>
        </p:spPr>
      </p:pic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56B6937D-591D-B380-B906-1EAB0B115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69705"/>
              </p:ext>
            </p:extLst>
          </p:nvPr>
        </p:nvGraphicFramePr>
        <p:xfrm>
          <a:off x="7554191" y="1818409"/>
          <a:ext cx="4249922" cy="3657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49922">
                  <a:extLst>
                    <a:ext uri="{9D8B030D-6E8A-4147-A177-3AD203B41FA5}">
                      <a16:colId xmlns:a16="http://schemas.microsoft.com/office/drawing/2014/main" val="4176587656"/>
                    </a:ext>
                  </a:extLst>
                </a:gridCol>
              </a:tblGrid>
              <a:tr h="363682">
                <a:tc>
                  <a:txBody>
                    <a:bodyPr/>
                    <a:lstStyle/>
                    <a:p>
                      <a:r>
                        <a:rPr lang="fr-FR" dirty="0"/>
                        <a:t>                    Outliers pour 100g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858951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r>
                        <a:rPr lang="fr-FR" dirty="0"/>
                        <a:t>saturated_fat_100g &gt; 100g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788221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r>
                        <a:rPr lang="fr-FR" dirty="0"/>
                        <a:t>sugars_100g &gt; 100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280804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r>
                        <a:rPr lang="fr-FR" dirty="0"/>
                        <a:t>proteins_100g &gt; 100g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498201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r>
                        <a:rPr lang="fr-FR" dirty="0"/>
                        <a:t>fat_100g &gt; 100g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862313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r>
                        <a:rPr lang="fr-FR" dirty="0"/>
                        <a:t>carbohydrates_100g &gt; 100g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134587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r>
                        <a:rPr lang="fr-FR" dirty="0"/>
                        <a:t>salt_100g &gt; 100g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329456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r>
                        <a:rPr lang="fr-FR" dirty="0"/>
                        <a:t>fiber_100g &gt; 100g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513321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r>
                        <a:rPr lang="fr-FR" dirty="0"/>
                        <a:t>energy_100g &gt; 100g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279472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r>
                        <a:rPr lang="fr-FR" dirty="0"/>
                        <a:t>nutrition_score_fr_100g &gt; 100g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630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654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3C3322-C45C-8125-BDDF-ADDC040AF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29" y="1839687"/>
            <a:ext cx="10537371" cy="4337276"/>
          </a:xfrm>
        </p:spPr>
        <p:txBody>
          <a:bodyPr/>
          <a:lstStyle/>
          <a:p>
            <a:pPr marL="0" indent="0">
              <a:buNone/>
            </a:pPr>
            <a:r>
              <a:rPr lang="fr-FR" sz="3600" dirty="0"/>
              <a:t>             I - Objectif de l’application</a:t>
            </a:r>
          </a:p>
          <a:p>
            <a:pPr marL="0" indent="0">
              <a:buNone/>
            </a:pPr>
            <a:r>
              <a:rPr lang="fr-FR" sz="3600" dirty="0"/>
              <a:t>             II - Nettoyage des données </a:t>
            </a:r>
          </a:p>
          <a:p>
            <a:pPr marL="0" indent="0">
              <a:buNone/>
            </a:pPr>
            <a:r>
              <a:rPr lang="fr-FR" sz="3600" b="1" dirty="0"/>
              <a:t>             III - Analyse des données</a:t>
            </a:r>
          </a:p>
          <a:p>
            <a:pPr marL="0" indent="0">
              <a:buNone/>
            </a:pPr>
            <a:r>
              <a:rPr lang="fr-FR" sz="3600" dirty="0"/>
              <a:t>             IV - Conception de l’application</a:t>
            </a:r>
          </a:p>
          <a:p>
            <a:pPr marL="0" indent="0">
              <a:buNone/>
            </a:pPr>
            <a:r>
              <a:rPr lang="fr-FR" sz="3600" dirty="0"/>
              <a:t>             V - Conclusion 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A4E4D1-2B48-77B5-6590-27659B238A56}"/>
              </a:ext>
            </a:extLst>
          </p:cNvPr>
          <p:cNvSpPr txBox="1"/>
          <p:nvPr/>
        </p:nvSpPr>
        <p:spPr>
          <a:xfrm>
            <a:off x="0" y="14992"/>
            <a:ext cx="12192000" cy="11387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Sommaire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31BF35-E94F-1D47-51FB-9F0CB63893A0}"/>
              </a:ext>
            </a:extLst>
          </p:cNvPr>
          <p:cNvSpPr txBox="1"/>
          <p:nvPr/>
        </p:nvSpPr>
        <p:spPr>
          <a:xfrm>
            <a:off x="0" y="1153765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2947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CA4E4D1-2B48-77B5-6590-27659B238A56}"/>
              </a:ext>
            </a:extLst>
          </p:cNvPr>
          <p:cNvSpPr txBox="1"/>
          <p:nvPr/>
        </p:nvSpPr>
        <p:spPr>
          <a:xfrm>
            <a:off x="0" y="14992"/>
            <a:ext cx="12192000" cy="11387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Analyse univariée: les nutriments 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31BF35-E94F-1D47-51FB-9F0CB63893A0}"/>
              </a:ext>
            </a:extLst>
          </p:cNvPr>
          <p:cNvSpPr txBox="1"/>
          <p:nvPr/>
        </p:nvSpPr>
        <p:spPr>
          <a:xfrm>
            <a:off x="0" y="1153765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8" name="Image 7" descr="Une image contenant texte, capture d’écran, ligne, diagramme">
            <a:extLst>
              <a:ext uri="{FF2B5EF4-FFF2-40B4-BE49-F238E27FC236}">
                <a16:creationId xmlns:a16="http://schemas.microsoft.com/office/drawing/2014/main" id="{3A1FCFF9-4144-91FA-E5EA-5DD6D4F47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3097"/>
            <a:ext cx="5928852" cy="3361735"/>
          </a:xfrm>
          <a:prstGeom prst="rect">
            <a:avLst/>
          </a:prstGeom>
        </p:spPr>
      </p:pic>
      <p:pic>
        <p:nvPicPr>
          <p:cNvPr id="10" name="Image 9" descr="Une image contenant texte, capture d’écran, diagramme, ligne">
            <a:extLst>
              <a:ext uri="{FF2B5EF4-FFF2-40B4-BE49-F238E27FC236}">
                <a16:creationId xmlns:a16="http://schemas.microsoft.com/office/drawing/2014/main" id="{AFDD1041-7F42-EB4F-A6AF-86AA59095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659" y="1795168"/>
            <a:ext cx="6015690" cy="3089664"/>
          </a:xfrm>
          <a:prstGeom prst="rect">
            <a:avLst/>
          </a:prstGeom>
        </p:spPr>
      </p:pic>
      <p:pic>
        <p:nvPicPr>
          <p:cNvPr id="14" name="Image 13" descr="Une image contenant texte, capture d’écran, Police, nombre">
            <a:extLst>
              <a:ext uri="{FF2B5EF4-FFF2-40B4-BE49-F238E27FC236}">
                <a16:creationId xmlns:a16="http://schemas.microsoft.com/office/drawing/2014/main" id="{B85672B0-21D5-B8B7-B2EE-3EFB3CFDC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66" y="4884832"/>
            <a:ext cx="2778032" cy="187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93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CA4E4D1-2B48-77B5-6590-27659B238A56}"/>
              </a:ext>
            </a:extLst>
          </p:cNvPr>
          <p:cNvSpPr txBox="1"/>
          <p:nvPr/>
        </p:nvSpPr>
        <p:spPr>
          <a:xfrm>
            <a:off x="0" y="14992"/>
            <a:ext cx="12192000" cy="11387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Analyse univariée: les nutriments 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31BF35-E94F-1D47-51FB-9F0CB63893A0}"/>
              </a:ext>
            </a:extLst>
          </p:cNvPr>
          <p:cNvSpPr txBox="1"/>
          <p:nvPr/>
        </p:nvSpPr>
        <p:spPr>
          <a:xfrm>
            <a:off x="0" y="1153765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3" name="Image 2" descr="Une image contenant texte, capture d’écran, ligne, diagramme">
            <a:extLst>
              <a:ext uri="{FF2B5EF4-FFF2-40B4-BE49-F238E27FC236}">
                <a16:creationId xmlns:a16="http://schemas.microsoft.com/office/drawing/2014/main" id="{3CF02560-7638-1C03-E5B1-E3E1BAA0A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1858"/>
            <a:ext cx="6019793" cy="3494067"/>
          </a:xfrm>
          <a:prstGeom prst="rect">
            <a:avLst/>
          </a:prstGeom>
        </p:spPr>
      </p:pic>
      <p:pic>
        <p:nvPicPr>
          <p:cNvPr id="7" name="Image 6" descr="Une image contenant texte, capture d’écran, ligne, diagramme">
            <a:extLst>
              <a:ext uri="{FF2B5EF4-FFF2-40B4-BE49-F238E27FC236}">
                <a16:creationId xmlns:a16="http://schemas.microsoft.com/office/drawing/2014/main" id="{B432668A-4494-09E9-6D69-48855095F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1859"/>
            <a:ext cx="6200645" cy="3494067"/>
          </a:xfrm>
          <a:prstGeom prst="rect">
            <a:avLst/>
          </a:prstGeom>
        </p:spPr>
      </p:pic>
      <p:pic>
        <p:nvPicPr>
          <p:cNvPr id="11" name="Image 10" descr="Une image contenant texte, capture d’écran, Police, nombre">
            <a:extLst>
              <a:ext uri="{FF2B5EF4-FFF2-40B4-BE49-F238E27FC236}">
                <a16:creationId xmlns:a16="http://schemas.microsoft.com/office/drawing/2014/main" id="{B099DDED-D11A-BD39-D7C0-9CC9055797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80" y="5054686"/>
            <a:ext cx="2677172" cy="1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79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CA4E4D1-2B48-77B5-6590-27659B238A56}"/>
              </a:ext>
            </a:extLst>
          </p:cNvPr>
          <p:cNvSpPr txBox="1"/>
          <p:nvPr/>
        </p:nvSpPr>
        <p:spPr>
          <a:xfrm>
            <a:off x="0" y="-13639"/>
            <a:ext cx="12192000" cy="12130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Analyse univariée: distribution des produits</a:t>
            </a:r>
          </a:p>
          <a:p>
            <a:pPr>
              <a:lnSpc>
                <a:spcPct val="150000"/>
              </a:lnSpc>
            </a:pPr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31BF35-E94F-1D47-51FB-9F0CB63893A0}"/>
              </a:ext>
            </a:extLst>
          </p:cNvPr>
          <p:cNvSpPr txBox="1"/>
          <p:nvPr/>
        </p:nvSpPr>
        <p:spPr>
          <a:xfrm>
            <a:off x="0" y="1153765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6" name="Image 5" descr="Une image contenant texte, capture d’écran, diagramme, ligne">
            <a:extLst>
              <a:ext uri="{FF2B5EF4-FFF2-40B4-BE49-F238E27FC236}">
                <a16:creationId xmlns:a16="http://schemas.microsoft.com/office/drawing/2014/main" id="{7ECD35D3-E30E-C7BB-D14E-BDE8C778B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51692"/>
            <a:ext cx="5702784" cy="3511921"/>
          </a:xfrm>
          <a:prstGeom prst="rect">
            <a:avLst/>
          </a:prstGeom>
        </p:spPr>
      </p:pic>
      <p:pic>
        <p:nvPicPr>
          <p:cNvPr id="8" name="Image 7" descr="Une image contenant texte, capture d’écran, Rectangle, Caractère coloré">
            <a:extLst>
              <a:ext uri="{FF2B5EF4-FFF2-40B4-BE49-F238E27FC236}">
                <a16:creationId xmlns:a16="http://schemas.microsoft.com/office/drawing/2014/main" id="{D2098948-1C8D-88B6-43B7-2B2794CB8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129" y="1551692"/>
            <a:ext cx="6591871" cy="367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96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CA4E4D1-2B48-77B5-6590-27659B238A56}"/>
              </a:ext>
            </a:extLst>
          </p:cNvPr>
          <p:cNvSpPr txBox="1"/>
          <p:nvPr/>
        </p:nvSpPr>
        <p:spPr>
          <a:xfrm>
            <a:off x="0" y="0"/>
            <a:ext cx="12192000" cy="12130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Analyse bivariée: les protéines</a:t>
            </a:r>
          </a:p>
          <a:p>
            <a:pPr>
              <a:lnSpc>
                <a:spcPct val="150000"/>
              </a:lnSpc>
            </a:pPr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31BF35-E94F-1D47-51FB-9F0CB63893A0}"/>
              </a:ext>
            </a:extLst>
          </p:cNvPr>
          <p:cNvSpPr txBox="1"/>
          <p:nvPr/>
        </p:nvSpPr>
        <p:spPr>
          <a:xfrm>
            <a:off x="0" y="1153765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6" name="Image 5" descr="Une image contenant capture d’écran, texte, diagramme, Tracé">
            <a:extLst>
              <a:ext uri="{FF2B5EF4-FFF2-40B4-BE49-F238E27FC236}">
                <a16:creationId xmlns:a16="http://schemas.microsoft.com/office/drawing/2014/main" id="{FB848D44-9F2E-0F80-E316-61E3B6F88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3097"/>
            <a:ext cx="5399808" cy="4032517"/>
          </a:xfrm>
          <a:prstGeom prst="rect">
            <a:avLst/>
          </a:prstGeom>
        </p:spPr>
      </p:pic>
      <p:pic>
        <p:nvPicPr>
          <p:cNvPr id="8" name="Image 7" descr="Une image contenant diagramme, conception">
            <a:extLst>
              <a:ext uri="{FF2B5EF4-FFF2-40B4-BE49-F238E27FC236}">
                <a16:creationId xmlns:a16="http://schemas.microsoft.com/office/drawing/2014/main" id="{D0D09841-1A42-C5C3-E2E7-351BCB557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61" y="1523097"/>
            <a:ext cx="5545394" cy="518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10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CA4E4D1-2B48-77B5-6590-27659B238A56}"/>
              </a:ext>
            </a:extLst>
          </p:cNvPr>
          <p:cNvSpPr txBox="1"/>
          <p:nvPr/>
        </p:nvSpPr>
        <p:spPr>
          <a:xfrm>
            <a:off x="0" y="-29497"/>
            <a:ext cx="12192000" cy="12130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Analyse multivariée: les données nutritionnelles</a:t>
            </a:r>
          </a:p>
          <a:p>
            <a:pPr>
              <a:lnSpc>
                <a:spcPct val="150000"/>
              </a:lnSpc>
            </a:pPr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31BF35-E94F-1D47-51FB-9F0CB63893A0}"/>
              </a:ext>
            </a:extLst>
          </p:cNvPr>
          <p:cNvSpPr txBox="1"/>
          <p:nvPr/>
        </p:nvSpPr>
        <p:spPr>
          <a:xfrm>
            <a:off x="0" y="1153765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6" name="Image 5" descr="Une image contenant texte, capture d’écran, diagramme, conception">
            <a:extLst>
              <a:ext uri="{FF2B5EF4-FFF2-40B4-BE49-F238E27FC236}">
                <a16:creationId xmlns:a16="http://schemas.microsoft.com/office/drawing/2014/main" id="{36053A6B-E5D9-D2CA-D559-394258A48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38089"/>
            <a:ext cx="7743851" cy="531991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5851AC0-54F8-CCAD-F5F9-19D3950B1021}"/>
              </a:ext>
            </a:extLst>
          </p:cNvPr>
          <p:cNvSpPr txBox="1"/>
          <p:nvPr/>
        </p:nvSpPr>
        <p:spPr>
          <a:xfrm>
            <a:off x="4630994" y="2045110"/>
            <a:ext cx="4031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>
                    <a:lumMod val="50000"/>
                  </a:schemeClr>
                </a:solidFill>
              </a:rPr>
              <a:t>Croisement (pairplot) sur les données nutritionnelles </a:t>
            </a:r>
          </a:p>
        </p:txBody>
      </p:sp>
    </p:spTree>
    <p:extLst>
      <p:ext uri="{BB962C8B-B14F-4D97-AF65-F5344CB8AC3E}">
        <p14:creationId xmlns:p14="http://schemas.microsoft.com/office/powerpoint/2010/main" val="1303063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CA4E4D1-2B48-77B5-6590-27659B238A56}"/>
              </a:ext>
            </a:extLst>
          </p:cNvPr>
          <p:cNvSpPr txBox="1"/>
          <p:nvPr/>
        </p:nvSpPr>
        <p:spPr>
          <a:xfrm>
            <a:off x="0" y="14992"/>
            <a:ext cx="12192000" cy="11387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Analyse multivariée: ANOVA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31BF35-E94F-1D47-51FB-9F0CB63893A0}"/>
              </a:ext>
            </a:extLst>
          </p:cNvPr>
          <p:cNvSpPr txBox="1"/>
          <p:nvPr/>
        </p:nvSpPr>
        <p:spPr>
          <a:xfrm>
            <a:off x="0" y="1155032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8" name="Image 7" descr="Une image contenant Tracé, ligne, diagramme, capture d’écran">
            <a:extLst>
              <a:ext uri="{FF2B5EF4-FFF2-40B4-BE49-F238E27FC236}">
                <a16:creationId xmlns:a16="http://schemas.microsoft.com/office/drawing/2014/main" id="{4D9BDEB9-9F2F-0DB0-E689-16F7F969C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28" y="1516555"/>
            <a:ext cx="7292972" cy="313598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B2F3856-CC85-FA1E-7F0B-1A58B074B48E}"/>
              </a:ext>
            </a:extLst>
          </p:cNvPr>
          <p:cNvSpPr txBox="1"/>
          <p:nvPr/>
        </p:nvSpPr>
        <p:spPr>
          <a:xfrm>
            <a:off x="54203" y="2526880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Rejet sur l’hypothèse de normalité de la distribution des protéines, sur la variable catégorique des nutriscores</a:t>
            </a:r>
          </a:p>
        </p:txBody>
      </p:sp>
      <p:sp>
        <p:nvSpPr>
          <p:cNvPr id="10" name="Flèche : bas 9">
            <a:extLst>
              <a:ext uri="{FF2B5EF4-FFF2-40B4-BE49-F238E27FC236}">
                <a16:creationId xmlns:a16="http://schemas.microsoft.com/office/drawing/2014/main" id="{6E3F5E06-D898-74DF-87FE-37DFC5B45665}"/>
              </a:ext>
            </a:extLst>
          </p:cNvPr>
          <p:cNvSpPr/>
          <p:nvPr/>
        </p:nvSpPr>
        <p:spPr>
          <a:xfrm>
            <a:off x="1767843" y="3415378"/>
            <a:ext cx="293914" cy="3701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CB5AED9-A648-17D6-FC6A-9D14750F3726}"/>
              </a:ext>
            </a:extLst>
          </p:cNvPr>
          <p:cNvSpPr/>
          <p:nvPr/>
        </p:nvSpPr>
        <p:spPr>
          <a:xfrm>
            <a:off x="54203" y="3924613"/>
            <a:ext cx="4365171" cy="714545"/>
          </a:xfrm>
          <a:prstGeom prst="roundRect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Test de similarité des variances (Test de Levene): peu sensible à la non-normalité</a:t>
            </a:r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19B8DF2C-D3D8-90A5-540D-FC560F6542C3}"/>
              </a:ext>
            </a:extLst>
          </p:cNvPr>
          <p:cNvSpPr/>
          <p:nvPr/>
        </p:nvSpPr>
        <p:spPr>
          <a:xfrm>
            <a:off x="1800726" y="4778279"/>
            <a:ext cx="293914" cy="3790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8C71975-009B-4926-AD9F-F323AC686CFE}"/>
              </a:ext>
            </a:extLst>
          </p:cNvPr>
          <p:cNvSpPr txBox="1"/>
          <p:nvPr/>
        </p:nvSpPr>
        <p:spPr>
          <a:xfrm>
            <a:off x="156644" y="5278708"/>
            <a:ext cx="4060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Hétéroscédasticité de la variance des protéines sur les catégories de nutriscores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E71FFF1-1C6E-78B4-3122-405B3744CDD0}"/>
              </a:ext>
            </a:extLst>
          </p:cNvPr>
          <p:cNvSpPr/>
          <p:nvPr/>
        </p:nvSpPr>
        <p:spPr>
          <a:xfrm>
            <a:off x="8360229" y="2264229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9324EB8-DFC1-C134-736E-D9A190031510}"/>
              </a:ext>
            </a:extLst>
          </p:cNvPr>
          <p:cNvSpPr txBox="1"/>
          <p:nvPr/>
        </p:nvSpPr>
        <p:spPr>
          <a:xfrm>
            <a:off x="139117" y="1580598"/>
            <a:ext cx="4185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3 hypothèses d’application du test d’analyse de variance: indépendance, normalité, homoscédasticité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6EFCE7E-E871-13A0-C10E-60F1525C15A3}"/>
              </a:ext>
            </a:extLst>
          </p:cNvPr>
          <p:cNvSpPr/>
          <p:nvPr/>
        </p:nvSpPr>
        <p:spPr>
          <a:xfrm>
            <a:off x="156644" y="6145529"/>
            <a:ext cx="3810226" cy="584775"/>
          </a:xfrm>
          <a:prstGeom prst="roundRect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Test de Kruskal – Wallis (non paramétrique): ANOVA à un facteur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0086B11-CFE5-F483-8CD7-D8586FE01112}"/>
              </a:ext>
            </a:extLst>
          </p:cNvPr>
          <p:cNvSpPr/>
          <p:nvPr/>
        </p:nvSpPr>
        <p:spPr>
          <a:xfrm>
            <a:off x="4986114" y="4778279"/>
            <a:ext cx="4713058" cy="672837"/>
          </a:xfrm>
          <a:prstGeom prst="roundRect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H = 918,21, et p=0:</a:t>
            </a:r>
          </a:p>
          <a:p>
            <a:pPr algn="ctr"/>
            <a:r>
              <a:rPr lang="fr-FR" sz="1400" b="1" dirty="0"/>
              <a:t>Différence médiane/moyenne de la distribution représentative.</a:t>
            </a:r>
          </a:p>
        </p:txBody>
      </p:sp>
      <p:sp>
        <p:nvSpPr>
          <p:cNvPr id="19" name="Flèche : courbe vers le haut 18">
            <a:extLst>
              <a:ext uri="{FF2B5EF4-FFF2-40B4-BE49-F238E27FC236}">
                <a16:creationId xmlns:a16="http://schemas.microsoft.com/office/drawing/2014/main" id="{891A71E2-0241-E418-D4F9-CBAE1D3912D6}"/>
              </a:ext>
            </a:extLst>
          </p:cNvPr>
          <p:cNvSpPr/>
          <p:nvPr/>
        </p:nvSpPr>
        <p:spPr>
          <a:xfrm rot="19174270">
            <a:off x="4184814" y="5836916"/>
            <a:ext cx="1219330" cy="441294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F37E7E4-DD94-06E1-BC83-07E02A9C7192}"/>
              </a:ext>
            </a:extLst>
          </p:cNvPr>
          <p:cNvSpPr txBox="1"/>
          <p:nvPr/>
        </p:nvSpPr>
        <p:spPr>
          <a:xfrm>
            <a:off x="5312229" y="5549988"/>
            <a:ext cx="66077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Cependant, du fait de la non-connaissance de la zone de différence entre les catégories de nutriscore: </a:t>
            </a:r>
          </a:p>
          <a:p>
            <a:endParaRPr lang="fr-FR" sz="1400" dirty="0"/>
          </a:p>
          <a:p>
            <a:r>
              <a:rPr lang="fr-FR" sz="1400" b="1" dirty="0"/>
              <a:t>Accepte (H0): Aucune différence significative des moyennes des protéines sur les différentes catégories de nutriscores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8DBB290-AC50-463D-FC5E-4200C7D9FCEE}"/>
              </a:ext>
            </a:extLst>
          </p:cNvPr>
          <p:cNvCxnSpPr/>
          <p:nvPr/>
        </p:nvCxnSpPr>
        <p:spPr>
          <a:xfrm flipH="1">
            <a:off x="4216787" y="2688771"/>
            <a:ext cx="682241" cy="1197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95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3C3322-C45C-8125-BDDF-ADDC040AF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29" y="1839687"/>
            <a:ext cx="10537371" cy="4337276"/>
          </a:xfrm>
        </p:spPr>
        <p:txBody>
          <a:bodyPr/>
          <a:lstStyle/>
          <a:p>
            <a:pPr marL="0" indent="0">
              <a:buNone/>
            </a:pPr>
            <a:r>
              <a:rPr lang="fr-FR" sz="3600" dirty="0"/>
              <a:t>             I - Objectif de l’application</a:t>
            </a:r>
          </a:p>
          <a:p>
            <a:pPr marL="0" indent="0">
              <a:buNone/>
            </a:pPr>
            <a:r>
              <a:rPr lang="fr-FR" sz="3600" dirty="0"/>
              <a:t>             II - Nettoyage des données </a:t>
            </a:r>
          </a:p>
          <a:p>
            <a:pPr marL="0" indent="0">
              <a:buNone/>
            </a:pPr>
            <a:r>
              <a:rPr lang="fr-FR" sz="3600" dirty="0"/>
              <a:t>             III - Analyse des données</a:t>
            </a:r>
          </a:p>
          <a:p>
            <a:pPr marL="0" indent="0">
              <a:buNone/>
            </a:pPr>
            <a:r>
              <a:rPr lang="fr-FR" sz="3600" dirty="0"/>
              <a:t>             IV - Conception de l’application</a:t>
            </a:r>
          </a:p>
          <a:p>
            <a:pPr marL="0" indent="0">
              <a:buNone/>
            </a:pPr>
            <a:r>
              <a:rPr lang="fr-FR" sz="3600" dirty="0"/>
              <a:t>             V - Conclusion 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A4E4D1-2B48-77B5-6590-27659B238A56}"/>
              </a:ext>
            </a:extLst>
          </p:cNvPr>
          <p:cNvSpPr txBox="1"/>
          <p:nvPr/>
        </p:nvSpPr>
        <p:spPr>
          <a:xfrm>
            <a:off x="0" y="14992"/>
            <a:ext cx="12192000" cy="11387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Sommaire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31BF35-E94F-1D47-51FB-9F0CB63893A0}"/>
              </a:ext>
            </a:extLst>
          </p:cNvPr>
          <p:cNvSpPr txBox="1"/>
          <p:nvPr/>
        </p:nvSpPr>
        <p:spPr>
          <a:xfrm>
            <a:off x="0" y="1153765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6684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CA4E4D1-2B48-77B5-6590-27659B238A56}"/>
              </a:ext>
            </a:extLst>
          </p:cNvPr>
          <p:cNvSpPr txBox="1"/>
          <p:nvPr/>
        </p:nvSpPr>
        <p:spPr>
          <a:xfrm>
            <a:off x="0" y="14992"/>
            <a:ext cx="12192000" cy="11387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Analyse multivariée: Analyse en Composantes Principales(ACP)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31BF35-E94F-1D47-51FB-9F0CB63893A0}"/>
              </a:ext>
            </a:extLst>
          </p:cNvPr>
          <p:cNvSpPr txBox="1"/>
          <p:nvPr/>
        </p:nvSpPr>
        <p:spPr>
          <a:xfrm>
            <a:off x="0" y="1153765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8" name="Image 7" descr="Une image contenant texte, ligne, Tracé, capture d’écran">
            <a:extLst>
              <a:ext uri="{FF2B5EF4-FFF2-40B4-BE49-F238E27FC236}">
                <a16:creationId xmlns:a16="http://schemas.microsoft.com/office/drawing/2014/main" id="{4423F71A-D53A-7760-AEC2-772FA7B60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3097"/>
            <a:ext cx="4704929" cy="3326334"/>
          </a:xfrm>
          <a:prstGeom prst="rect">
            <a:avLst/>
          </a:prstGeom>
        </p:spPr>
      </p:pic>
      <p:pic>
        <p:nvPicPr>
          <p:cNvPr id="10" name="Image 9" descr="Une image contenant texte, horloge, capture d’écran, ligne">
            <a:extLst>
              <a:ext uri="{FF2B5EF4-FFF2-40B4-BE49-F238E27FC236}">
                <a16:creationId xmlns:a16="http://schemas.microsoft.com/office/drawing/2014/main" id="{B952D5C0-E551-AC4D-AAF5-5F1590023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429" y="2503714"/>
            <a:ext cx="4332514" cy="3526685"/>
          </a:xfrm>
          <a:prstGeom prst="rect">
            <a:avLst/>
          </a:prstGeom>
        </p:spPr>
      </p:pic>
      <p:sp>
        <p:nvSpPr>
          <p:cNvPr id="11" name="Flèche : gauche 10">
            <a:extLst>
              <a:ext uri="{FF2B5EF4-FFF2-40B4-BE49-F238E27FC236}">
                <a16:creationId xmlns:a16="http://schemas.microsoft.com/office/drawing/2014/main" id="{EA899CD0-5FB5-68B4-937B-E92D12B5EFAA}"/>
              </a:ext>
            </a:extLst>
          </p:cNvPr>
          <p:cNvSpPr/>
          <p:nvPr/>
        </p:nvSpPr>
        <p:spPr>
          <a:xfrm>
            <a:off x="5758543" y="2836041"/>
            <a:ext cx="903514" cy="2329542"/>
          </a:xfrm>
          <a:prstGeom prst="leftArrow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haut 11">
            <a:extLst>
              <a:ext uri="{FF2B5EF4-FFF2-40B4-BE49-F238E27FC236}">
                <a16:creationId xmlns:a16="http://schemas.microsoft.com/office/drawing/2014/main" id="{2A06AC68-5CD4-2777-94BD-2F041D51CE4B}"/>
              </a:ext>
            </a:extLst>
          </p:cNvPr>
          <p:cNvSpPr/>
          <p:nvPr/>
        </p:nvSpPr>
        <p:spPr>
          <a:xfrm>
            <a:off x="7487073" y="1591289"/>
            <a:ext cx="3167743" cy="718457"/>
          </a:xfrm>
          <a:prstGeom prst="upArrow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C2BC6805-2A26-E7A4-262A-237748867A80}"/>
              </a:ext>
            </a:extLst>
          </p:cNvPr>
          <p:cNvSpPr/>
          <p:nvPr/>
        </p:nvSpPr>
        <p:spPr>
          <a:xfrm>
            <a:off x="11255829" y="2738069"/>
            <a:ext cx="783772" cy="2525486"/>
          </a:xfrm>
          <a:prstGeom prst="rightArrow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3E04132C-92C9-1F84-2E5A-D99382164D6B}"/>
              </a:ext>
            </a:extLst>
          </p:cNvPr>
          <p:cNvSpPr/>
          <p:nvPr/>
        </p:nvSpPr>
        <p:spPr>
          <a:xfrm>
            <a:off x="7358743" y="6095384"/>
            <a:ext cx="3537857" cy="762616"/>
          </a:xfrm>
          <a:prstGeom prst="downArrow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 dirty="0"/>
              <a:t>     Produits riches en sucres   (carbohydrates)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84B3D52-9002-61DD-74B0-6C18D177610E}"/>
              </a:ext>
            </a:extLst>
          </p:cNvPr>
          <p:cNvSpPr txBox="1"/>
          <p:nvPr/>
        </p:nvSpPr>
        <p:spPr>
          <a:xfrm>
            <a:off x="8479971" y="1717065"/>
            <a:ext cx="2416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Produits riches </a:t>
            </a:r>
          </a:p>
          <a:p>
            <a:r>
              <a:rPr lang="fr-FR" sz="1400" b="1" dirty="0"/>
              <a:t>en protéines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C6D9165-78C3-F4C8-1381-1425E301AC44}"/>
              </a:ext>
            </a:extLst>
          </p:cNvPr>
          <p:cNvSpPr txBox="1"/>
          <p:nvPr/>
        </p:nvSpPr>
        <p:spPr>
          <a:xfrm rot="16200000">
            <a:off x="5090050" y="3351662"/>
            <a:ext cx="223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Produits peu gras et</a:t>
            </a:r>
          </a:p>
          <a:p>
            <a:r>
              <a:rPr lang="fr-FR" sz="1200" b="1" dirty="0"/>
              <a:t>    peu caloriques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52A585D-D90A-ADA2-18A4-A615226E1418}"/>
              </a:ext>
            </a:extLst>
          </p:cNvPr>
          <p:cNvSpPr txBox="1"/>
          <p:nvPr/>
        </p:nvSpPr>
        <p:spPr>
          <a:xfrm rot="5400000">
            <a:off x="10564586" y="4250519"/>
            <a:ext cx="2166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Produits gras </a:t>
            </a:r>
          </a:p>
          <a:p>
            <a:r>
              <a:rPr lang="fr-FR" sz="1400" b="1" dirty="0"/>
              <a:t>et caloriques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9897DD6-2F6B-5E18-2FC8-C6F4BB214259}"/>
              </a:ext>
            </a:extLst>
          </p:cNvPr>
          <p:cNvSpPr txBox="1"/>
          <p:nvPr/>
        </p:nvSpPr>
        <p:spPr>
          <a:xfrm>
            <a:off x="348343" y="4940389"/>
            <a:ext cx="433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Contribution expliquée à plus de 95 % sur les 7 premières composantes principales 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0F0D89E-24AF-8141-4DFC-CDEFCFDFCC54}"/>
              </a:ext>
            </a:extLst>
          </p:cNvPr>
          <p:cNvSpPr/>
          <p:nvPr/>
        </p:nvSpPr>
        <p:spPr>
          <a:xfrm>
            <a:off x="272144" y="6095384"/>
            <a:ext cx="4561114" cy="490144"/>
          </a:xfrm>
          <a:prstGeom prst="roundRect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Faible intérêt d’une recherche de réductions de dimensions</a:t>
            </a:r>
          </a:p>
        </p:txBody>
      </p:sp>
      <p:sp>
        <p:nvSpPr>
          <p:cNvPr id="21" name="Flèche : bas 20">
            <a:extLst>
              <a:ext uri="{FF2B5EF4-FFF2-40B4-BE49-F238E27FC236}">
                <a16:creationId xmlns:a16="http://schemas.microsoft.com/office/drawing/2014/main" id="{22D51998-C8D6-2E47-DD6D-C4736BACB659}"/>
              </a:ext>
            </a:extLst>
          </p:cNvPr>
          <p:cNvSpPr/>
          <p:nvPr/>
        </p:nvSpPr>
        <p:spPr>
          <a:xfrm>
            <a:off x="2308346" y="5668055"/>
            <a:ext cx="412507" cy="3459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6F92DB4-F502-50D6-CE2C-0C5CA509EE2D}"/>
              </a:ext>
            </a:extLst>
          </p:cNvPr>
          <p:cNvSpPr txBox="1"/>
          <p:nvPr/>
        </p:nvSpPr>
        <p:spPr>
          <a:xfrm>
            <a:off x="4955301" y="1690240"/>
            <a:ext cx="1481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>
                    <a:lumMod val="50000"/>
                  </a:schemeClr>
                </a:solidFill>
              </a:rPr>
              <a:t>Cercle des </a:t>
            </a:r>
          </a:p>
          <a:p>
            <a:r>
              <a:rPr lang="fr-FR" sz="2000" b="1" dirty="0">
                <a:solidFill>
                  <a:schemeClr val="bg1">
                    <a:lumMod val="50000"/>
                  </a:schemeClr>
                </a:solidFill>
              </a:rPr>
              <a:t>corrélations</a:t>
            </a:r>
          </a:p>
        </p:txBody>
      </p:sp>
      <p:sp>
        <p:nvSpPr>
          <p:cNvPr id="23" name="Flèche : bas 22">
            <a:extLst>
              <a:ext uri="{FF2B5EF4-FFF2-40B4-BE49-F238E27FC236}">
                <a16:creationId xmlns:a16="http://schemas.microsoft.com/office/drawing/2014/main" id="{017D25D7-3099-6697-66C0-FA82569B5092}"/>
              </a:ext>
            </a:extLst>
          </p:cNvPr>
          <p:cNvSpPr/>
          <p:nvPr/>
        </p:nvSpPr>
        <p:spPr>
          <a:xfrm rot="17813562">
            <a:off x="6436669" y="2240285"/>
            <a:ext cx="250372" cy="4215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858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3C3322-C45C-8125-BDDF-ADDC040AF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29" y="1839687"/>
            <a:ext cx="10537371" cy="4337276"/>
          </a:xfrm>
        </p:spPr>
        <p:txBody>
          <a:bodyPr/>
          <a:lstStyle/>
          <a:p>
            <a:pPr marL="0" indent="0">
              <a:buNone/>
            </a:pPr>
            <a:r>
              <a:rPr lang="fr-FR" sz="3600" dirty="0"/>
              <a:t>             I - Objectif de l’application</a:t>
            </a:r>
          </a:p>
          <a:p>
            <a:pPr marL="0" indent="0">
              <a:buNone/>
            </a:pPr>
            <a:r>
              <a:rPr lang="fr-FR" sz="3600" dirty="0"/>
              <a:t>             II - Nettoyage des données </a:t>
            </a:r>
          </a:p>
          <a:p>
            <a:pPr marL="0" indent="0">
              <a:buNone/>
            </a:pPr>
            <a:r>
              <a:rPr lang="fr-FR" sz="3600" b="1" dirty="0"/>
              <a:t>             </a:t>
            </a:r>
            <a:r>
              <a:rPr lang="fr-FR" sz="3600" dirty="0"/>
              <a:t>III - Analyse des données</a:t>
            </a:r>
          </a:p>
          <a:p>
            <a:pPr marL="0" indent="0">
              <a:buNone/>
            </a:pPr>
            <a:r>
              <a:rPr lang="fr-FR" sz="3600" dirty="0"/>
              <a:t>             </a:t>
            </a:r>
            <a:r>
              <a:rPr lang="fr-FR" sz="3600" b="1" dirty="0"/>
              <a:t>IV - Conception de l’application</a:t>
            </a:r>
          </a:p>
          <a:p>
            <a:pPr marL="0" indent="0">
              <a:buNone/>
            </a:pPr>
            <a:r>
              <a:rPr lang="fr-FR" sz="3600" dirty="0"/>
              <a:t>             V - Conclusion 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A4E4D1-2B48-77B5-6590-27659B238A56}"/>
              </a:ext>
            </a:extLst>
          </p:cNvPr>
          <p:cNvSpPr txBox="1"/>
          <p:nvPr/>
        </p:nvSpPr>
        <p:spPr>
          <a:xfrm>
            <a:off x="0" y="14992"/>
            <a:ext cx="12192000" cy="11387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Sommaire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31BF35-E94F-1D47-51FB-9F0CB63893A0}"/>
              </a:ext>
            </a:extLst>
          </p:cNvPr>
          <p:cNvSpPr txBox="1"/>
          <p:nvPr/>
        </p:nvSpPr>
        <p:spPr>
          <a:xfrm>
            <a:off x="0" y="1153765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3374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CA4E4D1-2B48-77B5-6590-27659B238A56}"/>
              </a:ext>
            </a:extLst>
          </p:cNvPr>
          <p:cNvSpPr txBox="1"/>
          <p:nvPr/>
        </p:nvSpPr>
        <p:spPr>
          <a:xfrm>
            <a:off x="0" y="-58994"/>
            <a:ext cx="12192000" cy="12130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Conception de l’application</a:t>
            </a:r>
          </a:p>
          <a:p>
            <a:pPr>
              <a:lnSpc>
                <a:spcPct val="150000"/>
              </a:lnSpc>
            </a:pPr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31BF35-E94F-1D47-51FB-9F0CB63893A0}"/>
              </a:ext>
            </a:extLst>
          </p:cNvPr>
          <p:cNvSpPr txBox="1"/>
          <p:nvPr/>
        </p:nvSpPr>
        <p:spPr>
          <a:xfrm>
            <a:off x="0" y="1153765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5C4C0C7-F606-F9B1-3BD5-721A030DB586}"/>
              </a:ext>
            </a:extLst>
          </p:cNvPr>
          <p:cNvSpPr txBox="1"/>
          <p:nvPr/>
        </p:nvSpPr>
        <p:spPr>
          <a:xfrm>
            <a:off x="2547225" y="1605764"/>
            <a:ext cx="9389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nettoyage des données a permis d’exploiter les variables d’intérêts, avec le plus d’information possible et de bonne qualité.</a:t>
            </a:r>
          </a:p>
        </p:txBody>
      </p:sp>
      <p:graphicFrame>
        <p:nvGraphicFramePr>
          <p:cNvPr id="3" name="Tableau 5">
            <a:extLst>
              <a:ext uri="{FF2B5EF4-FFF2-40B4-BE49-F238E27FC236}">
                <a16:creationId xmlns:a16="http://schemas.microsoft.com/office/drawing/2014/main" id="{0AFB174C-D187-E84B-FF08-B998AF273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25128"/>
              </p:ext>
            </p:extLst>
          </p:nvPr>
        </p:nvGraphicFramePr>
        <p:xfrm>
          <a:off x="77985" y="1524447"/>
          <a:ext cx="2252259" cy="1978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259">
                  <a:extLst>
                    <a:ext uri="{9D8B030D-6E8A-4147-A177-3AD203B41FA5}">
                      <a16:colId xmlns:a16="http://schemas.microsoft.com/office/drawing/2014/main" val="2024674075"/>
                    </a:ext>
                  </a:extLst>
                </a:gridCol>
              </a:tblGrid>
              <a:tr h="328079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Alimentation saine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932583"/>
                  </a:ext>
                </a:extLst>
              </a:tr>
              <a:tr h="161305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dirty="0">
                          <a:solidFill>
                            <a:schemeClr val="accent1"/>
                          </a:solidFill>
                        </a:rPr>
                        <a:t>nutrition_score_fr_100g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dirty="0">
                          <a:solidFill>
                            <a:schemeClr val="accent1"/>
                          </a:solidFill>
                        </a:rPr>
                        <a:t>nutrition_grade_fr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dirty="0">
                          <a:solidFill>
                            <a:srgbClr val="00B050"/>
                          </a:solidFill>
                        </a:rPr>
                        <a:t>energy_100g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b="1" dirty="0">
                          <a:solidFill>
                            <a:schemeClr val="accent1"/>
                          </a:solidFill>
                        </a:rPr>
                        <a:t>sugars_100g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dirty="0">
                          <a:solidFill>
                            <a:srgbClr val="00B050"/>
                          </a:solidFill>
                        </a:rPr>
                        <a:t>proteins_100g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dirty="0">
                          <a:solidFill>
                            <a:schemeClr val="accent1"/>
                          </a:solidFill>
                        </a:rPr>
                        <a:t>salt_100g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0440"/>
                  </a:ext>
                </a:extLst>
              </a:tr>
            </a:tbl>
          </a:graphicData>
        </a:graphic>
      </p:graphicFrame>
      <p:graphicFrame>
        <p:nvGraphicFramePr>
          <p:cNvPr id="9" name="Tableau 5">
            <a:extLst>
              <a:ext uri="{FF2B5EF4-FFF2-40B4-BE49-F238E27FC236}">
                <a16:creationId xmlns:a16="http://schemas.microsoft.com/office/drawing/2014/main" id="{989FCE27-D2AE-BABA-38D7-5DA8D18054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151615"/>
              </p:ext>
            </p:extLst>
          </p:nvPr>
        </p:nvGraphicFramePr>
        <p:xfrm>
          <a:off x="77985" y="3595759"/>
          <a:ext cx="2517730" cy="1310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17730">
                  <a:extLst>
                    <a:ext uri="{9D8B030D-6E8A-4147-A177-3AD203B41FA5}">
                      <a16:colId xmlns:a16="http://schemas.microsoft.com/office/drawing/2014/main" val="4172951022"/>
                    </a:ext>
                  </a:extLst>
                </a:gridCol>
              </a:tblGrid>
              <a:tr h="168459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Alimentation équilibrée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376452"/>
                  </a:ext>
                </a:extLst>
              </a:tr>
              <a:tr h="811667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dirty="0">
                          <a:solidFill>
                            <a:schemeClr val="accent1"/>
                          </a:solidFill>
                        </a:rPr>
                        <a:t>fat_100g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dirty="0">
                          <a:solidFill>
                            <a:schemeClr val="accent1"/>
                          </a:solidFill>
                        </a:rPr>
                        <a:t>carbohydrates_100g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dirty="0">
                          <a:solidFill>
                            <a:schemeClr val="accent1"/>
                          </a:solidFill>
                        </a:rPr>
                        <a:t>saturated-fat_100g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b="1" dirty="0">
                          <a:solidFill>
                            <a:schemeClr val="accent1"/>
                          </a:solidFill>
                        </a:rPr>
                        <a:t>fiber_100g</a:t>
                      </a: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942693"/>
                  </a:ext>
                </a:extLst>
              </a:tr>
            </a:tbl>
          </a:graphicData>
        </a:graphic>
      </p:graphicFrame>
      <p:graphicFrame>
        <p:nvGraphicFramePr>
          <p:cNvPr id="10" name="Tableau 6">
            <a:extLst>
              <a:ext uri="{FF2B5EF4-FFF2-40B4-BE49-F238E27FC236}">
                <a16:creationId xmlns:a16="http://schemas.microsoft.com/office/drawing/2014/main" id="{0B01D6E6-EB39-11CB-3597-73FA517FE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695906"/>
              </p:ext>
            </p:extLst>
          </p:nvPr>
        </p:nvGraphicFramePr>
        <p:xfrm>
          <a:off x="77986" y="4998898"/>
          <a:ext cx="2409576" cy="161821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09576">
                  <a:extLst>
                    <a:ext uri="{9D8B030D-6E8A-4147-A177-3AD203B41FA5}">
                      <a16:colId xmlns:a16="http://schemas.microsoft.com/office/drawing/2014/main" val="1145001811"/>
                    </a:ext>
                  </a:extLst>
                </a:gridCol>
              </a:tblGrid>
              <a:tr h="385840">
                <a:tc>
                  <a:txBody>
                    <a:bodyPr/>
                    <a:lstStyle/>
                    <a:p>
                      <a:r>
                        <a:rPr lang="fr-FR" sz="1800" dirty="0"/>
                        <a:t>Produits disponibles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013865"/>
                  </a:ext>
                </a:extLst>
              </a:tr>
              <a:tr h="123237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url</a:t>
                      </a:r>
                      <a:r>
                        <a:rPr lang="en-US" sz="1400" b="1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product_name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image_small_url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main_category_fr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categories_tags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687102"/>
                  </a:ext>
                </a:extLst>
              </a:tr>
            </a:tbl>
          </a:graphicData>
        </a:graphic>
      </p:graphicFrame>
      <p:pic>
        <p:nvPicPr>
          <p:cNvPr id="12" name="Image 11" descr="Une image contenant texte, capture d’écran, nombre, conception">
            <a:extLst>
              <a:ext uri="{FF2B5EF4-FFF2-40B4-BE49-F238E27FC236}">
                <a16:creationId xmlns:a16="http://schemas.microsoft.com/office/drawing/2014/main" id="{AE447EEF-F4D9-544A-E4CC-856E53601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146" y="2513853"/>
            <a:ext cx="4877358" cy="3190382"/>
          </a:xfrm>
          <a:prstGeom prst="rect">
            <a:avLst/>
          </a:prstGeom>
        </p:spPr>
      </p:pic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B2FC2D3-3935-753F-DB12-F94DD0E71E7B}"/>
              </a:ext>
            </a:extLst>
          </p:cNvPr>
          <p:cNvSpPr/>
          <p:nvPr/>
        </p:nvSpPr>
        <p:spPr>
          <a:xfrm>
            <a:off x="7807485" y="2248537"/>
            <a:ext cx="4306529" cy="4011561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fffrrrrrrrrr</a:t>
            </a:r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ED41263-6073-8BE8-0A93-AE6AEB94C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715" y="2996972"/>
            <a:ext cx="3671653" cy="303969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ED95BFB3-429D-9647-1A3E-86AE778F089F}"/>
              </a:ext>
            </a:extLst>
          </p:cNvPr>
          <p:cNvSpPr txBox="1"/>
          <p:nvPr/>
        </p:nvSpPr>
        <p:spPr>
          <a:xfrm>
            <a:off x="8308258" y="2455467"/>
            <a:ext cx="326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Variables de scoring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A5B110C-4A7A-8111-B7DB-A3A2397A6074}"/>
              </a:ext>
            </a:extLst>
          </p:cNvPr>
          <p:cNvSpPr txBox="1"/>
          <p:nvPr/>
        </p:nvSpPr>
        <p:spPr>
          <a:xfrm>
            <a:off x="2977146" y="5965993"/>
            <a:ext cx="445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Moteur de recommendation réalisable</a:t>
            </a:r>
          </a:p>
        </p:txBody>
      </p:sp>
      <p:sp>
        <p:nvSpPr>
          <p:cNvPr id="22" name="Flèche : courbe vers le haut 21">
            <a:extLst>
              <a:ext uri="{FF2B5EF4-FFF2-40B4-BE49-F238E27FC236}">
                <a16:creationId xmlns:a16="http://schemas.microsoft.com/office/drawing/2014/main" id="{C8D152A2-FCE4-A21B-D7D0-A1BD69D53E74}"/>
              </a:ext>
            </a:extLst>
          </p:cNvPr>
          <p:cNvSpPr/>
          <p:nvPr/>
        </p:nvSpPr>
        <p:spPr>
          <a:xfrm>
            <a:off x="6656609" y="6403734"/>
            <a:ext cx="1549106" cy="369331"/>
          </a:xfrm>
          <a:prstGeom prst="curved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480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CA4E4D1-2B48-77B5-6590-27659B238A56}"/>
              </a:ext>
            </a:extLst>
          </p:cNvPr>
          <p:cNvSpPr txBox="1"/>
          <p:nvPr/>
        </p:nvSpPr>
        <p:spPr>
          <a:xfrm>
            <a:off x="0" y="-29497"/>
            <a:ext cx="12192000" cy="12130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Moteur de recommendation: Score </a:t>
            </a:r>
          </a:p>
          <a:p>
            <a:pPr>
              <a:lnSpc>
                <a:spcPct val="150000"/>
              </a:lnSpc>
            </a:pPr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31BF35-E94F-1D47-51FB-9F0CB63893A0}"/>
              </a:ext>
            </a:extLst>
          </p:cNvPr>
          <p:cNvSpPr txBox="1"/>
          <p:nvPr/>
        </p:nvSpPr>
        <p:spPr>
          <a:xfrm>
            <a:off x="0" y="1153765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3" name="Image 2" descr="Une image contenant ligne, Tracé, capture d’écran">
            <a:extLst>
              <a:ext uri="{FF2B5EF4-FFF2-40B4-BE49-F238E27FC236}">
                <a16:creationId xmlns:a16="http://schemas.microsoft.com/office/drawing/2014/main" id="{69F390A5-7ED8-D61A-F5A5-C7DE45482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369" y="1785441"/>
            <a:ext cx="6400504" cy="2697225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4B9076E-4AD2-E2C4-7EA4-FF57AB942417}"/>
              </a:ext>
            </a:extLst>
          </p:cNvPr>
          <p:cNvSpPr/>
          <p:nvPr/>
        </p:nvSpPr>
        <p:spPr>
          <a:xfrm>
            <a:off x="88490" y="1966452"/>
            <a:ext cx="5486400" cy="639096"/>
          </a:xfrm>
          <a:prstGeom prst="roundRect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Sélection des variables de scoring: </a:t>
            </a:r>
            <a:r>
              <a:rPr lang="fr-FR" sz="1400" i="0" dirty="0">
                <a:solidFill>
                  <a:srgbClr val="000000"/>
                </a:solidFill>
                <a:effectLst/>
                <a:latin typeface="Helvetica Neue"/>
              </a:rPr>
              <a:t>proteins_100g, fat_100g, carbohydrates_100g, fiber_100g, salt_100g</a:t>
            </a:r>
            <a:endParaRPr lang="fr-FR" sz="1400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37F5B93-DF62-0832-006B-A604F8C53741}"/>
              </a:ext>
            </a:extLst>
          </p:cNvPr>
          <p:cNvSpPr/>
          <p:nvPr/>
        </p:nvSpPr>
        <p:spPr>
          <a:xfrm>
            <a:off x="88490" y="3290155"/>
            <a:ext cx="5486400" cy="639096"/>
          </a:xfrm>
          <a:prstGeom prst="roundRect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Mise à l’échelle:  </a:t>
            </a:r>
            <a:r>
              <a:rPr lang="fr-FR" sz="1600" dirty="0"/>
              <a:t>StandardScaler()</a:t>
            </a:r>
            <a:endParaRPr lang="fr-FR" sz="1600" b="1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473DEBD-B058-E657-90C1-DEEFEE758DA5}"/>
              </a:ext>
            </a:extLst>
          </p:cNvPr>
          <p:cNvSpPr/>
          <p:nvPr/>
        </p:nvSpPr>
        <p:spPr>
          <a:xfrm>
            <a:off x="88490" y="4655575"/>
            <a:ext cx="5486400" cy="639096"/>
          </a:xfrm>
          <a:prstGeom prst="roundRect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Scoring de pondération: </a:t>
            </a:r>
            <a:r>
              <a:rPr lang="fr-FR" sz="1600" dirty="0"/>
              <a:t>Protéines: 50, gras: 2, carbohydrates: 3</a:t>
            </a:r>
            <a:r>
              <a:rPr lang="fr-FR" dirty="0"/>
              <a:t>, </a:t>
            </a:r>
            <a:r>
              <a:rPr lang="fr-FR" sz="1600" dirty="0"/>
              <a:t>fibres: 5, sel: 7 </a:t>
            </a:r>
            <a:endParaRPr lang="fr-FR" sz="1600" b="1" dirty="0"/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877D61D7-7B21-893E-214A-E686CFFA1FCE}"/>
              </a:ext>
            </a:extLst>
          </p:cNvPr>
          <p:cNvSpPr/>
          <p:nvPr/>
        </p:nvSpPr>
        <p:spPr>
          <a:xfrm>
            <a:off x="2733367" y="2706359"/>
            <a:ext cx="196646" cy="4029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094E07EF-41D6-04B9-BA5D-6E2A8C1472C9}"/>
              </a:ext>
            </a:extLst>
          </p:cNvPr>
          <p:cNvSpPr/>
          <p:nvPr/>
        </p:nvSpPr>
        <p:spPr>
          <a:xfrm>
            <a:off x="2733367" y="4079752"/>
            <a:ext cx="196646" cy="4029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898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CA4E4D1-2B48-77B5-6590-27659B238A56}"/>
              </a:ext>
            </a:extLst>
          </p:cNvPr>
          <p:cNvSpPr txBox="1"/>
          <p:nvPr/>
        </p:nvSpPr>
        <p:spPr>
          <a:xfrm>
            <a:off x="0" y="-29497"/>
            <a:ext cx="12192000" cy="12130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Moteur de recommendation </a:t>
            </a:r>
          </a:p>
          <a:p>
            <a:pPr>
              <a:lnSpc>
                <a:spcPct val="150000"/>
              </a:lnSpc>
            </a:pPr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31BF35-E94F-1D47-51FB-9F0CB63893A0}"/>
              </a:ext>
            </a:extLst>
          </p:cNvPr>
          <p:cNvSpPr txBox="1"/>
          <p:nvPr/>
        </p:nvSpPr>
        <p:spPr>
          <a:xfrm>
            <a:off x="0" y="1153765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7615929D-43D5-00C9-42EE-4937E90F63C4}"/>
              </a:ext>
            </a:extLst>
          </p:cNvPr>
          <p:cNvSpPr/>
          <p:nvPr/>
        </p:nvSpPr>
        <p:spPr>
          <a:xfrm>
            <a:off x="127820" y="1681316"/>
            <a:ext cx="4463845" cy="825910"/>
          </a:xfrm>
          <a:prstGeom prst="roundRect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/>
              <a:t>Pré-traitement des noms de produit: </a:t>
            </a:r>
          </a:p>
          <a:p>
            <a:r>
              <a:rPr lang="fr-FR" sz="1400" dirty="0"/>
              <a:t>Pré-processing: clean() de texthero</a:t>
            </a:r>
          </a:p>
          <a:p>
            <a:r>
              <a:rPr lang="fr-FR" sz="1400" dirty="0"/>
              <a:t>Suppression de stopwords français: NLTK 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1CDCC786-02D1-AA29-DD33-BAC3FA41B2FF}"/>
              </a:ext>
            </a:extLst>
          </p:cNvPr>
          <p:cNvSpPr/>
          <p:nvPr/>
        </p:nvSpPr>
        <p:spPr>
          <a:xfrm>
            <a:off x="988142" y="2919277"/>
            <a:ext cx="2743200" cy="651418"/>
          </a:xfrm>
          <a:prstGeom prst="roundRect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/>
              <a:t>Vectorisation:</a:t>
            </a:r>
          </a:p>
          <a:p>
            <a:r>
              <a:rPr lang="fr-FR" sz="1400" dirty="0"/>
              <a:t>TfidfVectorizer de scikit-learn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C49691C-7F89-9AC3-36CA-5A76EE4AC2F6}"/>
              </a:ext>
            </a:extLst>
          </p:cNvPr>
          <p:cNvSpPr/>
          <p:nvPr/>
        </p:nvSpPr>
        <p:spPr>
          <a:xfrm>
            <a:off x="285135" y="3937819"/>
            <a:ext cx="4100052" cy="825911"/>
          </a:xfrm>
          <a:prstGeom prst="roundRect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Dataset de comparaison:</a:t>
            </a:r>
          </a:p>
          <a:p>
            <a:pPr algn="ctr"/>
            <a:r>
              <a:rPr lang="fr-FR" sz="1400" dirty="0"/>
              <a:t>Renommage des variables, ajout de variables, ajout de variables L_G_Su_Se 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6C184E1-4FEA-B116-F727-0B36D7B9BAAD}"/>
              </a:ext>
            </a:extLst>
          </p:cNvPr>
          <p:cNvSpPr/>
          <p:nvPr/>
        </p:nvSpPr>
        <p:spPr>
          <a:xfrm>
            <a:off x="103239" y="5176684"/>
            <a:ext cx="4463845" cy="1366684"/>
          </a:xfrm>
          <a:prstGeom prst="roundRect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recommendation:</a:t>
            </a:r>
          </a:p>
          <a:p>
            <a:pPr algn="ctr"/>
            <a:r>
              <a:rPr lang="fr-FR" sz="1400" dirty="0"/>
              <a:t>Vérification de la saisie, suppression des ponctuations, suppression des stopwords, similarité des cosinus par KNN (distance des caractéristiques nutritionnelles des produits), tri de la similarité des recommendations des n produits </a:t>
            </a:r>
          </a:p>
        </p:txBody>
      </p:sp>
      <p:pic>
        <p:nvPicPr>
          <p:cNvPr id="9" name="Image 8" descr="Une image contenant texte, capture d’écran, nombre, logiciel">
            <a:extLst>
              <a:ext uri="{FF2B5EF4-FFF2-40B4-BE49-F238E27FC236}">
                <a16:creationId xmlns:a16="http://schemas.microsoft.com/office/drawing/2014/main" id="{84B113AE-CF14-DDF8-3F7F-1A13EC386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587" y="1568556"/>
            <a:ext cx="6764593" cy="4974812"/>
          </a:xfrm>
          <a:prstGeom prst="rect">
            <a:avLst/>
          </a:prstGeom>
        </p:spPr>
      </p:pic>
      <p:sp>
        <p:nvSpPr>
          <p:cNvPr id="11" name="Flèche : bas 10">
            <a:extLst>
              <a:ext uri="{FF2B5EF4-FFF2-40B4-BE49-F238E27FC236}">
                <a16:creationId xmlns:a16="http://schemas.microsoft.com/office/drawing/2014/main" id="{DD557CD5-4667-E684-2FE8-78981AE541D6}"/>
              </a:ext>
            </a:extLst>
          </p:cNvPr>
          <p:cNvSpPr/>
          <p:nvPr/>
        </p:nvSpPr>
        <p:spPr>
          <a:xfrm>
            <a:off x="2212258" y="2585884"/>
            <a:ext cx="147484" cy="28846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42EC1666-7653-CD12-D270-D199B7F22295}"/>
              </a:ext>
            </a:extLst>
          </p:cNvPr>
          <p:cNvSpPr/>
          <p:nvPr/>
        </p:nvSpPr>
        <p:spPr>
          <a:xfrm>
            <a:off x="2212258" y="3613355"/>
            <a:ext cx="147484" cy="28846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3FB049F8-F167-B80F-C3E4-DBFC988A6B11}"/>
              </a:ext>
            </a:extLst>
          </p:cNvPr>
          <p:cNvSpPr/>
          <p:nvPr/>
        </p:nvSpPr>
        <p:spPr>
          <a:xfrm>
            <a:off x="2212258" y="4825974"/>
            <a:ext cx="147484" cy="28846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155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3C3322-C45C-8125-BDDF-ADDC040AF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29" y="1839687"/>
            <a:ext cx="10537371" cy="4337276"/>
          </a:xfrm>
        </p:spPr>
        <p:txBody>
          <a:bodyPr/>
          <a:lstStyle/>
          <a:p>
            <a:pPr marL="0" indent="0">
              <a:buNone/>
            </a:pPr>
            <a:r>
              <a:rPr lang="fr-FR" sz="3600" dirty="0"/>
              <a:t>             I - Objectif de l’application</a:t>
            </a:r>
          </a:p>
          <a:p>
            <a:pPr marL="0" indent="0">
              <a:buNone/>
            </a:pPr>
            <a:r>
              <a:rPr lang="fr-FR" sz="3600" dirty="0"/>
              <a:t>             II - Nettoyage des données </a:t>
            </a:r>
          </a:p>
          <a:p>
            <a:pPr marL="0" indent="0">
              <a:buNone/>
            </a:pPr>
            <a:r>
              <a:rPr lang="fr-FR" sz="3600" b="1" dirty="0"/>
              <a:t>             </a:t>
            </a:r>
            <a:r>
              <a:rPr lang="fr-FR" sz="3600" dirty="0"/>
              <a:t>III - Analyse des données</a:t>
            </a:r>
          </a:p>
          <a:p>
            <a:pPr marL="0" indent="0">
              <a:buNone/>
            </a:pPr>
            <a:r>
              <a:rPr lang="fr-FR" sz="3600" dirty="0"/>
              <a:t>             IV - Conception de l’application</a:t>
            </a:r>
          </a:p>
          <a:p>
            <a:pPr marL="0" indent="0">
              <a:buNone/>
            </a:pPr>
            <a:r>
              <a:rPr lang="fr-FR" sz="3600" dirty="0"/>
              <a:t>             </a:t>
            </a:r>
            <a:r>
              <a:rPr lang="fr-FR" sz="3600" b="1" dirty="0"/>
              <a:t>V - Conclusion 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A4E4D1-2B48-77B5-6590-27659B238A56}"/>
              </a:ext>
            </a:extLst>
          </p:cNvPr>
          <p:cNvSpPr txBox="1"/>
          <p:nvPr/>
        </p:nvSpPr>
        <p:spPr>
          <a:xfrm>
            <a:off x="0" y="14992"/>
            <a:ext cx="12192000" cy="11387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Sommaire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31BF35-E94F-1D47-51FB-9F0CB63893A0}"/>
              </a:ext>
            </a:extLst>
          </p:cNvPr>
          <p:cNvSpPr txBox="1"/>
          <p:nvPr/>
        </p:nvSpPr>
        <p:spPr>
          <a:xfrm>
            <a:off x="0" y="1153765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6233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CA4E4D1-2B48-77B5-6590-27659B238A56}"/>
              </a:ext>
            </a:extLst>
          </p:cNvPr>
          <p:cNvSpPr txBox="1"/>
          <p:nvPr/>
        </p:nvSpPr>
        <p:spPr>
          <a:xfrm>
            <a:off x="0" y="-29497"/>
            <a:ext cx="12192000" cy="12130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Conclusion</a:t>
            </a:r>
          </a:p>
          <a:p>
            <a:pPr>
              <a:lnSpc>
                <a:spcPct val="150000"/>
              </a:lnSpc>
            </a:pPr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31BF35-E94F-1D47-51FB-9F0CB63893A0}"/>
              </a:ext>
            </a:extLst>
          </p:cNvPr>
          <p:cNvSpPr txBox="1"/>
          <p:nvPr/>
        </p:nvSpPr>
        <p:spPr>
          <a:xfrm>
            <a:off x="0" y="1153765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2" name="Image 1" descr="Une image contenant texte, fruit, orange, logo&#10;&#10;Description générée automatiquement">
            <a:extLst>
              <a:ext uri="{FF2B5EF4-FFF2-40B4-BE49-F238E27FC236}">
                <a16:creationId xmlns:a16="http://schemas.microsoft.com/office/drawing/2014/main" id="{0EE9396E-C3D4-EC7C-0F7E-2D3D62678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53" y="1827316"/>
            <a:ext cx="1382624" cy="1382624"/>
          </a:xfrm>
          <a:prstGeom prst="rect">
            <a:avLst/>
          </a:prstGeom>
        </p:spPr>
      </p:pic>
      <p:sp>
        <p:nvSpPr>
          <p:cNvPr id="3" name="Flèche : courbe vers le haut 2">
            <a:extLst>
              <a:ext uri="{FF2B5EF4-FFF2-40B4-BE49-F238E27FC236}">
                <a16:creationId xmlns:a16="http://schemas.microsoft.com/office/drawing/2014/main" id="{53D519CE-185E-F5D9-6D04-033FD6A977BD}"/>
              </a:ext>
            </a:extLst>
          </p:cNvPr>
          <p:cNvSpPr/>
          <p:nvPr/>
        </p:nvSpPr>
        <p:spPr>
          <a:xfrm rot="2858890">
            <a:off x="-186812" y="3569404"/>
            <a:ext cx="1514168" cy="737126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4031FFF-4D1F-AA37-DE8F-13797BAC6999}"/>
              </a:ext>
            </a:extLst>
          </p:cNvPr>
          <p:cNvSpPr/>
          <p:nvPr/>
        </p:nvSpPr>
        <p:spPr>
          <a:xfrm>
            <a:off x="1630777" y="4080387"/>
            <a:ext cx="2392048" cy="27072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2000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B653BAF-2D68-B13D-79D6-910B6545EF2A}"/>
              </a:ext>
            </a:extLst>
          </p:cNvPr>
          <p:cNvSpPr txBox="1"/>
          <p:nvPr/>
        </p:nvSpPr>
        <p:spPr>
          <a:xfrm>
            <a:off x="61340" y="4503906"/>
            <a:ext cx="1194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Données imputées, et analysées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291F669-FD45-1EB8-31E9-07C0FDF179A5}"/>
              </a:ext>
            </a:extLst>
          </p:cNvPr>
          <p:cNvSpPr txBox="1"/>
          <p:nvPr/>
        </p:nvSpPr>
        <p:spPr>
          <a:xfrm>
            <a:off x="4134925" y="5278075"/>
            <a:ext cx="31333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Basées sur les caractéristiques nutritionnelles: protéines, sucres, matières grasses, carbohydrates, nutri-score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AD2935F-B2E4-6BFB-8325-17F1DB916960}"/>
              </a:ext>
            </a:extLst>
          </p:cNvPr>
          <p:cNvSpPr/>
          <p:nvPr/>
        </p:nvSpPr>
        <p:spPr>
          <a:xfrm>
            <a:off x="4581803" y="2102264"/>
            <a:ext cx="2772697" cy="634107"/>
          </a:xfrm>
          <a:prstGeom prst="roundRect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Limites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8CB1EB20-40A1-CB40-4B2D-93A9F7C67F52}"/>
              </a:ext>
            </a:extLst>
          </p:cNvPr>
          <p:cNvSpPr/>
          <p:nvPr/>
        </p:nvSpPr>
        <p:spPr>
          <a:xfrm>
            <a:off x="4587151" y="4406761"/>
            <a:ext cx="2772697" cy="634107"/>
          </a:xfrm>
          <a:prstGeom prst="roundRect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Prolongement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80C34BD-EB93-54EA-AC18-855B34305749}"/>
              </a:ext>
            </a:extLst>
          </p:cNvPr>
          <p:cNvSpPr/>
          <p:nvPr/>
        </p:nvSpPr>
        <p:spPr>
          <a:xfrm>
            <a:off x="4581802" y="3254512"/>
            <a:ext cx="2772697" cy="634107"/>
          </a:xfrm>
          <a:prstGeom prst="roundRect">
            <a:avLst>
              <a:gd name="adj" fmla="val 15116"/>
            </a:avLst>
          </a:prstGeom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Amélioration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7296FF4-4F4D-AE47-5A26-B590A4500214}"/>
              </a:ext>
            </a:extLst>
          </p:cNvPr>
          <p:cNvSpPr txBox="1"/>
          <p:nvPr/>
        </p:nvSpPr>
        <p:spPr>
          <a:xfrm>
            <a:off x="2448259" y="4161807"/>
            <a:ext cx="7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Santé</a:t>
            </a:r>
            <a:r>
              <a:rPr lang="fr-FR" dirty="0"/>
              <a:t> 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ECB0C33A-FAC3-BE01-6C94-CBD7BD66B5E7}"/>
              </a:ext>
            </a:extLst>
          </p:cNvPr>
          <p:cNvSpPr/>
          <p:nvPr/>
        </p:nvSpPr>
        <p:spPr>
          <a:xfrm>
            <a:off x="7388914" y="1868573"/>
            <a:ext cx="4709652" cy="1057334"/>
          </a:xfrm>
          <a:prstGeom prst="roundRect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b="1" dirty="0"/>
          </a:p>
          <a:p>
            <a:r>
              <a:rPr lang="fr-FR" sz="1400" b="1" dirty="0"/>
              <a:t>Pondération</a:t>
            </a:r>
            <a:r>
              <a:rPr lang="fr-FR" sz="1400" dirty="0"/>
              <a:t> des caractéristiques nutritionnelles</a:t>
            </a:r>
          </a:p>
          <a:p>
            <a:r>
              <a:rPr lang="fr-FR" sz="1400" b="1" dirty="0"/>
              <a:t>Moteur de recommendation: </a:t>
            </a:r>
            <a:r>
              <a:rPr lang="fr-FR" sz="1400" dirty="0"/>
              <a:t>fiabilité de la similarité sur l’ensemble des produits </a:t>
            </a:r>
            <a:endParaRPr lang="fr-FR" sz="1400" b="1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C5F43CF0-DB5E-3C05-2262-E434899EFB72}"/>
              </a:ext>
            </a:extLst>
          </p:cNvPr>
          <p:cNvSpPr/>
          <p:nvPr/>
        </p:nvSpPr>
        <p:spPr>
          <a:xfrm>
            <a:off x="7388914" y="3073633"/>
            <a:ext cx="4744066" cy="1057334"/>
          </a:xfrm>
          <a:prstGeom prst="roundRect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b="1" dirty="0"/>
              <a:t>Ajout</a:t>
            </a:r>
            <a:r>
              <a:rPr lang="fr-FR" sz="1400" dirty="0"/>
              <a:t> des liens photo manquants</a:t>
            </a:r>
          </a:p>
          <a:p>
            <a:r>
              <a:rPr lang="fr-FR" sz="1400" b="1" dirty="0"/>
              <a:t>Produits</a:t>
            </a:r>
            <a:r>
              <a:rPr lang="fr-FR" sz="1400" dirty="0"/>
              <a:t> vendus hors de France</a:t>
            </a:r>
          </a:p>
          <a:p>
            <a:endParaRPr lang="fr-FR" sz="1400" dirty="0"/>
          </a:p>
          <a:p>
            <a:endParaRPr lang="fr-FR" sz="1400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485BF484-A7E8-DBDF-7C2A-1BB772196977}"/>
              </a:ext>
            </a:extLst>
          </p:cNvPr>
          <p:cNvSpPr/>
          <p:nvPr/>
        </p:nvSpPr>
        <p:spPr>
          <a:xfrm>
            <a:off x="7371707" y="4220741"/>
            <a:ext cx="4778479" cy="1057334"/>
          </a:xfrm>
          <a:prstGeom prst="roundRect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b="1" dirty="0"/>
          </a:p>
          <a:p>
            <a:r>
              <a:rPr lang="fr-FR" sz="1400" b="1" dirty="0"/>
              <a:t>Scan</a:t>
            </a:r>
            <a:r>
              <a:rPr lang="fr-FR" sz="1400" dirty="0"/>
              <a:t> pour l’identification des produits, afin de détecter les produits interdits, ou non consommables pour les mineures. </a:t>
            </a:r>
          </a:p>
          <a:p>
            <a:r>
              <a:rPr lang="fr-FR" sz="1400" b="1" dirty="0"/>
              <a:t>Bilan protéinique </a:t>
            </a:r>
            <a:r>
              <a:rPr lang="fr-FR" sz="1400" dirty="0"/>
              <a:t>journalier/mensuel, calcul des parts 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</p:txBody>
      </p:sp>
      <p:pic>
        <p:nvPicPr>
          <p:cNvPr id="22" name="Image 21" descr="Une image contenant texte, capture d’écran, nombre, logiciel&#10;&#10;Description générée automatiquement">
            <a:extLst>
              <a:ext uri="{FF2B5EF4-FFF2-40B4-BE49-F238E27FC236}">
                <a16:creationId xmlns:a16="http://schemas.microsoft.com/office/drawing/2014/main" id="{0FE7EEF1-65CB-145C-5065-359AE51E9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495" y="4599806"/>
            <a:ext cx="1894612" cy="199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0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3C3322-C45C-8125-BDDF-ADDC040AF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29" y="1839687"/>
            <a:ext cx="10537371" cy="4337276"/>
          </a:xfrm>
        </p:spPr>
        <p:txBody>
          <a:bodyPr/>
          <a:lstStyle/>
          <a:p>
            <a:pPr marL="0" indent="0">
              <a:buNone/>
            </a:pPr>
            <a:r>
              <a:rPr lang="fr-FR" sz="3600" dirty="0"/>
              <a:t>             </a:t>
            </a:r>
            <a:r>
              <a:rPr lang="fr-FR" sz="3600" b="1" dirty="0"/>
              <a:t>I - Objectif de l’application</a:t>
            </a:r>
          </a:p>
          <a:p>
            <a:pPr marL="0" indent="0">
              <a:buNone/>
            </a:pPr>
            <a:r>
              <a:rPr lang="fr-FR" sz="3600" dirty="0"/>
              <a:t>             II - Nettoyage des données </a:t>
            </a:r>
          </a:p>
          <a:p>
            <a:pPr marL="0" indent="0">
              <a:buNone/>
            </a:pPr>
            <a:r>
              <a:rPr lang="fr-FR" sz="3600" dirty="0"/>
              <a:t>             III - Analyse des données</a:t>
            </a:r>
          </a:p>
          <a:p>
            <a:pPr marL="0" indent="0">
              <a:buNone/>
            </a:pPr>
            <a:r>
              <a:rPr lang="fr-FR" sz="3600" dirty="0"/>
              <a:t>             IV - Conception de l’application</a:t>
            </a:r>
          </a:p>
          <a:p>
            <a:pPr marL="0" indent="0">
              <a:buNone/>
            </a:pPr>
            <a:r>
              <a:rPr lang="fr-FR" sz="3600" dirty="0"/>
              <a:t>             V - Conclusion 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A4E4D1-2B48-77B5-6590-27659B238A56}"/>
              </a:ext>
            </a:extLst>
          </p:cNvPr>
          <p:cNvSpPr txBox="1"/>
          <p:nvPr/>
        </p:nvSpPr>
        <p:spPr>
          <a:xfrm>
            <a:off x="0" y="14992"/>
            <a:ext cx="12192000" cy="11387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Sommaire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31BF35-E94F-1D47-51FB-9F0CB63893A0}"/>
              </a:ext>
            </a:extLst>
          </p:cNvPr>
          <p:cNvSpPr txBox="1"/>
          <p:nvPr/>
        </p:nvSpPr>
        <p:spPr>
          <a:xfrm>
            <a:off x="0" y="1153765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449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CA4E4D1-2B48-77B5-6590-27659B238A56}"/>
              </a:ext>
            </a:extLst>
          </p:cNvPr>
          <p:cNvSpPr txBox="1"/>
          <p:nvPr/>
        </p:nvSpPr>
        <p:spPr>
          <a:xfrm>
            <a:off x="0" y="14992"/>
            <a:ext cx="12192000" cy="11387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</a:t>
            </a:r>
            <a:r>
              <a:rPr lang="fr-FR" sz="3600" b="1" dirty="0"/>
              <a:t>I - Objectif de l’application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31BF35-E94F-1D47-51FB-9F0CB63893A0}"/>
              </a:ext>
            </a:extLst>
          </p:cNvPr>
          <p:cNvSpPr txBox="1"/>
          <p:nvPr/>
        </p:nvSpPr>
        <p:spPr>
          <a:xfrm>
            <a:off x="0" y="1153765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1BC36AE-1928-C8CC-45B5-DA334C0AA516}"/>
              </a:ext>
            </a:extLst>
          </p:cNvPr>
          <p:cNvSpPr/>
          <p:nvPr/>
        </p:nvSpPr>
        <p:spPr>
          <a:xfrm>
            <a:off x="348341" y="1915886"/>
            <a:ext cx="2710545" cy="1959307"/>
          </a:xfrm>
          <a:prstGeom prst="roundRect">
            <a:avLst/>
          </a:prstGeom>
          <a:blipFill dpi="0" rotWithShape="1">
            <a:blip r:embed="rId2"/>
            <a:srcRect/>
            <a:stretch>
              <a:fillRect l="10673" t="12000" r="33911" b="45000"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81DA765-78B5-4669-1178-6ABA064EB3DD}"/>
              </a:ext>
            </a:extLst>
          </p:cNvPr>
          <p:cNvSpPr txBox="1"/>
          <p:nvPr/>
        </p:nvSpPr>
        <p:spPr>
          <a:xfrm>
            <a:off x="838199" y="3070163"/>
            <a:ext cx="134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Utilisateurs</a:t>
            </a:r>
          </a:p>
        </p:txBody>
      </p:sp>
      <p:sp>
        <p:nvSpPr>
          <p:cNvPr id="14" name="Flèche : courbe vers le bas 13">
            <a:extLst>
              <a:ext uri="{FF2B5EF4-FFF2-40B4-BE49-F238E27FC236}">
                <a16:creationId xmlns:a16="http://schemas.microsoft.com/office/drawing/2014/main" id="{E2624B30-9B29-C683-CEED-F62177B4403A}"/>
              </a:ext>
            </a:extLst>
          </p:cNvPr>
          <p:cNvSpPr/>
          <p:nvPr/>
        </p:nvSpPr>
        <p:spPr>
          <a:xfrm>
            <a:off x="3208914" y="2518378"/>
            <a:ext cx="1284515" cy="46808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732A9F-39DD-3676-6F15-2E5DD4B7D920}"/>
              </a:ext>
            </a:extLst>
          </p:cNvPr>
          <p:cNvSpPr txBox="1"/>
          <p:nvPr/>
        </p:nvSpPr>
        <p:spPr>
          <a:xfrm>
            <a:off x="3031670" y="1790796"/>
            <a:ext cx="301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Souhaitent trouver du  soja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DF96326A-308C-2B43-42EB-F7EE5C75EF03}"/>
              </a:ext>
            </a:extLst>
          </p:cNvPr>
          <p:cNvSpPr/>
          <p:nvPr/>
        </p:nvSpPr>
        <p:spPr>
          <a:xfrm>
            <a:off x="4871357" y="2160129"/>
            <a:ext cx="3488872" cy="45128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 descr="Une image contenant logo, Graphique, cercle&#10;&#10;Description générée automatiquement">
            <a:extLst>
              <a:ext uri="{FF2B5EF4-FFF2-40B4-BE49-F238E27FC236}">
                <a16:creationId xmlns:a16="http://schemas.microsoft.com/office/drawing/2014/main" id="{08AF602D-6655-2AAA-C8EE-360228ADA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429" y="2196522"/>
            <a:ext cx="524885" cy="524885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D8F6B8FB-8CC4-5BEB-DA85-4E1E8B69C817}"/>
              </a:ext>
            </a:extLst>
          </p:cNvPr>
          <p:cNvSpPr txBox="1"/>
          <p:nvPr/>
        </p:nvSpPr>
        <p:spPr>
          <a:xfrm>
            <a:off x="5780314" y="2227536"/>
            <a:ext cx="1404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B050"/>
                </a:solidFill>
              </a:rPr>
              <a:t>1</a:t>
            </a:r>
            <a:r>
              <a:rPr lang="fr-FR" sz="2000" b="1" baseline="30000" dirty="0">
                <a:solidFill>
                  <a:srgbClr val="00B050"/>
                </a:solidFill>
              </a:rPr>
              <a:t>ère</a:t>
            </a:r>
            <a:r>
              <a:rPr lang="fr-FR" sz="2000" b="1" dirty="0">
                <a:solidFill>
                  <a:srgbClr val="00B050"/>
                </a:solidFill>
              </a:rPr>
              <a:t> étape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2B36950-1BC6-CC3F-A304-1EE1022798E0}"/>
              </a:ext>
            </a:extLst>
          </p:cNvPr>
          <p:cNvSpPr/>
          <p:nvPr/>
        </p:nvSpPr>
        <p:spPr>
          <a:xfrm>
            <a:off x="5163911" y="2693388"/>
            <a:ext cx="2924175" cy="172748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fr-FR" b="1" dirty="0"/>
              <a:t>Produit adapté</a:t>
            </a:r>
          </a:p>
          <a:p>
            <a:r>
              <a:rPr lang="fr-FR" b="1" dirty="0"/>
              <a:t>       </a:t>
            </a:r>
            <a:r>
              <a:rPr lang="fr-FR" sz="1400" dirty="0"/>
              <a:t>Soja cuisine bio</a:t>
            </a:r>
            <a:r>
              <a:rPr lang="fr-FR" sz="1400" b="1" dirty="0"/>
              <a:t> </a:t>
            </a:r>
          </a:p>
          <a:p>
            <a:r>
              <a:rPr lang="fr-FR" sz="1400" dirty="0"/>
              <a:t>Protéines: 2.7 g</a:t>
            </a:r>
            <a:r>
              <a:rPr lang="fr-FR" sz="1400" b="1" dirty="0"/>
              <a:t>           </a:t>
            </a:r>
          </a:p>
          <a:p>
            <a:r>
              <a:rPr lang="fr-FR" b="1" dirty="0"/>
              <a:t>       </a:t>
            </a:r>
            <a:r>
              <a:rPr lang="fr-FR" sz="1400" dirty="0"/>
              <a:t>Steak de soja</a:t>
            </a:r>
            <a:endParaRPr lang="fr-FR" b="1" dirty="0"/>
          </a:p>
          <a:p>
            <a:r>
              <a:rPr lang="fr-FR" sz="1400" dirty="0"/>
              <a:t>Protéines: 16 g</a:t>
            </a:r>
          </a:p>
          <a:p>
            <a:endParaRPr lang="fr-FR" b="1" dirty="0"/>
          </a:p>
        </p:txBody>
      </p:sp>
      <p:pic>
        <p:nvPicPr>
          <p:cNvPr id="22" name="Image 21" descr="Une image contenant Graphique, logo, symbole, clipart&#10;&#10;Description générée automatiquement">
            <a:extLst>
              <a:ext uri="{FF2B5EF4-FFF2-40B4-BE49-F238E27FC236}">
                <a16:creationId xmlns:a16="http://schemas.microsoft.com/office/drawing/2014/main" id="{051CE220-6A4D-5499-2356-20982EE5C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429" y="3070163"/>
            <a:ext cx="454127" cy="283030"/>
          </a:xfrm>
          <a:prstGeom prst="rect">
            <a:avLst/>
          </a:prstGeom>
        </p:spPr>
      </p:pic>
      <p:pic>
        <p:nvPicPr>
          <p:cNvPr id="24" name="Image 23" descr="Une image contenant symbole, logo, cercle, Police&#10;&#10;Description générée automatiquement">
            <a:extLst>
              <a:ext uri="{FF2B5EF4-FFF2-40B4-BE49-F238E27FC236}">
                <a16:creationId xmlns:a16="http://schemas.microsoft.com/office/drawing/2014/main" id="{3511B285-C0DE-FB6D-0442-2CC683E53D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13" y="3600247"/>
            <a:ext cx="244558" cy="244558"/>
          </a:xfrm>
          <a:prstGeom prst="rect">
            <a:avLst/>
          </a:prstGeom>
        </p:spPr>
      </p:pic>
      <p:pic>
        <p:nvPicPr>
          <p:cNvPr id="28" name="Image 27" descr="Une image contenant texte, logo, Police, Graphique&#10;&#10;Description générée automatiquement">
            <a:extLst>
              <a:ext uri="{FF2B5EF4-FFF2-40B4-BE49-F238E27FC236}">
                <a16:creationId xmlns:a16="http://schemas.microsoft.com/office/drawing/2014/main" id="{4BA9CB68-153A-9FCB-9E7A-0A42468358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745" y="3052439"/>
            <a:ext cx="538824" cy="482550"/>
          </a:xfrm>
          <a:prstGeom prst="rect">
            <a:avLst/>
          </a:prstGeom>
        </p:spPr>
      </p:pic>
      <p:pic>
        <p:nvPicPr>
          <p:cNvPr id="32" name="Image 31" descr="Une image contenant logo, Graphique, Police, symbole&#10;&#10;Description générée automatiquement">
            <a:extLst>
              <a:ext uri="{FF2B5EF4-FFF2-40B4-BE49-F238E27FC236}">
                <a16:creationId xmlns:a16="http://schemas.microsoft.com/office/drawing/2014/main" id="{B82D9CD6-0B28-41E0-5C13-02EC0D5F26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510" y="3650926"/>
            <a:ext cx="561293" cy="280647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DD80C446-8AF9-1F0B-074D-59BA5A20E0EB}"/>
              </a:ext>
            </a:extLst>
          </p:cNvPr>
          <p:cNvSpPr txBox="1"/>
          <p:nvPr/>
        </p:nvSpPr>
        <p:spPr>
          <a:xfrm>
            <a:off x="5736787" y="4452622"/>
            <a:ext cx="2579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2</a:t>
            </a:r>
            <a:r>
              <a:rPr lang="fr-FR" sz="2000" b="1" baseline="30000" dirty="0">
                <a:solidFill>
                  <a:srgbClr val="FF0000"/>
                </a:solidFill>
              </a:rPr>
              <a:t>ème</a:t>
            </a:r>
            <a:r>
              <a:rPr lang="fr-FR" sz="2000" b="1" dirty="0">
                <a:solidFill>
                  <a:srgbClr val="FF0000"/>
                </a:solidFill>
              </a:rPr>
              <a:t> étape</a:t>
            </a:r>
          </a:p>
        </p:txBody>
      </p:sp>
      <p:pic>
        <p:nvPicPr>
          <p:cNvPr id="35" name="Image 34" descr="Une image contenant logo, capture d’écran, symbole, Graphique&#10;&#10;Description générée automatiquement">
            <a:extLst>
              <a:ext uri="{FF2B5EF4-FFF2-40B4-BE49-F238E27FC236}">
                <a16:creationId xmlns:a16="http://schemas.microsoft.com/office/drawing/2014/main" id="{5BC7E7F7-B02D-F40E-D9AB-867EEFB712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240" y="4452622"/>
            <a:ext cx="441760" cy="472296"/>
          </a:xfrm>
          <a:prstGeom prst="rect">
            <a:avLst/>
          </a:prstGeom>
        </p:spPr>
      </p:pic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5885FB6B-117F-9A68-C52F-BB70D6CBE74F}"/>
              </a:ext>
            </a:extLst>
          </p:cNvPr>
          <p:cNvSpPr/>
          <p:nvPr/>
        </p:nvSpPr>
        <p:spPr>
          <a:xfrm>
            <a:off x="5163927" y="4884480"/>
            <a:ext cx="2837073" cy="108089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/>
              <a:t>1.Scan rapide</a:t>
            </a:r>
          </a:p>
          <a:p>
            <a:r>
              <a:rPr lang="fr-FR" sz="1400" dirty="0"/>
              <a:t>     Steak de soja 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pic>
        <p:nvPicPr>
          <p:cNvPr id="40" name="Image 39" descr="Une image contenant capture d’écran, Graphique, logo, Police&#10;&#10;Description générée automatiquement">
            <a:extLst>
              <a:ext uri="{FF2B5EF4-FFF2-40B4-BE49-F238E27FC236}">
                <a16:creationId xmlns:a16="http://schemas.microsoft.com/office/drawing/2014/main" id="{8008E8FC-2949-0847-367C-6E5AEE44AF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373" y="5151309"/>
            <a:ext cx="516436" cy="547232"/>
          </a:xfrm>
          <a:prstGeom prst="rect">
            <a:avLst/>
          </a:prstGeom>
        </p:spPr>
      </p:pic>
      <p:pic>
        <p:nvPicPr>
          <p:cNvPr id="42" name="Image 41" descr="Une image contenant créativité, conception&#10;&#10;Description générée automatiquement avec une confiance faible">
            <a:extLst>
              <a:ext uri="{FF2B5EF4-FFF2-40B4-BE49-F238E27FC236}">
                <a16:creationId xmlns:a16="http://schemas.microsoft.com/office/drawing/2014/main" id="{D36481E4-34FD-55C2-EF24-BE193F64A6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908" y="3491696"/>
            <a:ext cx="599105" cy="599105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EE4DDB8A-A5F7-5F33-7ABE-25F8901D6192}"/>
              </a:ext>
            </a:extLst>
          </p:cNvPr>
          <p:cNvSpPr txBox="1"/>
          <p:nvPr/>
        </p:nvSpPr>
        <p:spPr>
          <a:xfrm>
            <a:off x="8380640" y="3244727"/>
            <a:ext cx="1132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</a:rPr>
              <a:t>Recherche</a:t>
            </a:r>
          </a:p>
        </p:txBody>
      </p:sp>
      <p:pic>
        <p:nvPicPr>
          <p:cNvPr id="45" name="Image 44" descr="Une image contenant créativité, conception&#10;&#10;Description générée automatiquement avec une confiance faible">
            <a:extLst>
              <a:ext uri="{FF2B5EF4-FFF2-40B4-BE49-F238E27FC236}">
                <a16:creationId xmlns:a16="http://schemas.microsoft.com/office/drawing/2014/main" id="{59791567-872D-599F-749E-B53BAC7212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908" y="4611595"/>
            <a:ext cx="626646" cy="626646"/>
          </a:xfrm>
          <a:prstGeom prst="rect">
            <a:avLst/>
          </a:prstGeom>
        </p:spPr>
      </p:pic>
      <p:sp>
        <p:nvSpPr>
          <p:cNvPr id="46" name="ZoneTexte 45">
            <a:extLst>
              <a:ext uri="{FF2B5EF4-FFF2-40B4-BE49-F238E27FC236}">
                <a16:creationId xmlns:a16="http://schemas.microsoft.com/office/drawing/2014/main" id="{5488087C-C7CD-4177-0AC3-0E09E88D9D68}"/>
              </a:ext>
            </a:extLst>
          </p:cNvPr>
          <p:cNvSpPr txBox="1"/>
          <p:nvPr/>
        </p:nvSpPr>
        <p:spPr>
          <a:xfrm>
            <a:off x="8428908" y="4337770"/>
            <a:ext cx="133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Score, Tri</a:t>
            </a:r>
          </a:p>
        </p:txBody>
      </p:sp>
      <p:sp>
        <p:nvSpPr>
          <p:cNvPr id="47" name="Flèche : courbe vers le bas 46">
            <a:extLst>
              <a:ext uri="{FF2B5EF4-FFF2-40B4-BE49-F238E27FC236}">
                <a16:creationId xmlns:a16="http://schemas.microsoft.com/office/drawing/2014/main" id="{AAB4547C-C94F-8837-B6E4-4F1E7A46874D}"/>
              </a:ext>
            </a:extLst>
          </p:cNvPr>
          <p:cNvSpPr/>
          <p:nvPr/>
        </p:nvSpPr>
        <p:spPr>
          <a:xfrm rot="20401851">
            <a:off x="8817428" y="2700829"/>
            <a:ext cx="1335661" cy="36933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50" name="Image 49" descr="Une image contenant texte, fruit, orange, logo&#10;&#10;Description générée automatiquement">
            <a:extLst>
              <a:ext uri="{FF2B5EF4-FFF2-40B4-BE49-F238E27FC236}">
                <a16:creationId xmlns:a16="http://schemas.microsoft.com/office/drawing/2014/main" id="{2C150401-48F7-326D-12B9-B174D53ADD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321" y="2160129"/>
            <a:ext cx="1600338" cy="1600338"/>
          </a:xfrm>
          <a:prstGeom prst="rect">
            <a:avLst/>
          </a:prstGeom>
        </p:spPr>
      </p:pic>
      <p:sp>
        <p:nvSpPr>
          <p:cNvPr id="51" name="Flèche : courbe vers le bas 50">
            <a:extLst>
              <a:ext uri="{FF2B5EF4-FFF2-40B4-BE49-F238E27FC236}">
                <a16:creationId xmlns:a16="http://schemas.microsoft.com/office/drawing/2014/main" id="{B81E91FC-218C-B169-12FE-CF478AA71299}"/>
              </a:ext>
            </a:extLst>
          </p:cNvPr>
          <p:cNvSpPr/>
          <p:nvPr/>
        </p:nvSpPr>
        <p:spPr>
          <a:xfrm rot="9044816">
            <a:off x="9665447" y="4622482"/>
            <a:ext cx="1677468" cy="62664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1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A8472CBE-4D28-284F-640A-3BA272DB0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39" y="3241497"/>
            <a:ext cx="2314575" cy="1981200"/>
          </a:xfr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CA4E4D1-2B48-77B5-6590-27659B238A56}"/>
              </a:ext>
            </a:extLst>
          </p:cNvPr>
          <p:cNvSpPr txBox="1"/>
          <p:nvPr/>
        </p:nvSpPr>
        <p:spPr>
          <a:xfrm>
            <a:off x="0" y="-185057"/>
            <a:ext cx="12192000" cy="11387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</a:t>
            </a:r>
            <a:r>
              <a:rPr lang="fr-FR" sz="3600" b="1" dirty="0"/>
              <a:t>I - Objectif de l’application – Alimentation ?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31BF35-E94F-1D47-51FB-9F0CB63893A0}"/>
              </a:ext>
            </a:extLst>
          </p:cNvPr>
          <p:cNvSpPr txBox="1"/>
          <p:nvPr/>
        </p:nvSpPr>
        <p:spPr>
          <a:xfrm>
            <a:off x="0" y="953716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0116E2C-B03A-1F12-7B03-29473EEE2826}"/>
              </a:ext>
            </a:extLst>
          </p:cNvPr>
          <p:cNvSpPr txBox="1"/>
          <p:nvPr/>
        </p:nvSpPr>
        <p:spPr>
          <a:xfrm>
            <a:off x="269353" y="1635303"/>
            <a:ext cx="509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Alimentation, </a:t>
            </a:r>
            <a:r>
              <a:rPr lang="fr-FR" dirty="0">
                <a:solidFill>
                  <a:srgbClr val="FF0000"/>
                </a:solidFill>
              </a:rPr>
              <a:t>S</a:t>
            </a:r>
            <a:r>
              <a:rPr lang="fr-FR" dirty="0"/>
              <a:t>aine, et </a:t>
            </a:r>
            <a:r>
              <a:rPr lang="fr-FR" dirty="0">
                <a:solidFill>
                  <a:srgbClr val="92D050"/>
                </a:solidFill>
              </a:rPr>
              <a:t>E</a:t>
            </a:r>
            <a:r>
              <a:rPr lang="fr-FR" dirty="0"/>
              <a:t>quilibrée</a:t>
            </a:r>
          </a:p>
        </p:txBody>
      </p:sp>
      <p:pic>
        <p:nvPicPr>
          <p:cNvPr id="11" name="Image 10" descr="Une image contenant texte, capture d’écran, Police, Caractère coloré">
            <a:extLst>
              <a:ext uri="{FF2B5EF4-FFF2-40B4-BE49-F238E27FC236}">
                <a16:creationId xmlns:a16="http://schemas.microsoft.com/office/drawing/2014/main" id="{B48ED494-25EA-5EDA-21A5-18FDAF0B0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6" y="2047606"/>
            <a:ext cx="4659086" cy="1193891"/>
          </a:xfrm>
          <a:prstGeom prst="rect">
            <a:avLst/>
          </a:prstGeom>
        </p:spPr>
      </p:pic>
      <p:pic>
        <p:nvPicPr>
          <p:cNvPr id="18" name="Image 17" descr="Une image contenant texte, nourriture, Snack, machine à sous">
            <a:extLst>
              <a:ext uri="{FF2B5EF4-FFF2-40B4-BE49-F238E27FC236}">
                <a16:creationId xmlns:a16="http://schemas.microsoft.com/office/drawing/2014/main" id="{80562222-17EB-45F2-D5E8-E78C2903FA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06" y="2287663"/>
            <a:ext cx="4848022" cy="4348961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3ACF05ED-C577-77FE-F5F9-D170991C40A3}"/>
              </a:ext>
            </a:extLst>
          </p:cNvPr>
          <p:cNvSpPr txBox="1"/>
          <p:nvPr/>
        </p:nvSpPr>
        <p:spPr>
          <a:xfrm>
            <a:off x="7381932" y="1548999"/>
            <a:ext cx="131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4"/>
                </a:solidFill>
              </a:rPr>
              <a:t>A contrôler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DD9B14F-1F5D-7DAB-3F0E-615F9D3DE639}"/>
              </a:ext>
            </a:extLst>
          </p:cNvPr>
          <p:cNvSpPr txBox="1"/>
          <p:nvPr/>
        </p:nvSpPr>
        <p:spPr>
          <a:xfrm>
            <a:off x="8926285" y="1559320"/>
            <a:ext cx="19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Non recommandé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D2EE540-D5CE-C81B-1947-F798A7DDCC82}"/>
              </a:ext>
            </a:extLst>
          </p:cNvPr>
          <p:cNvSpPr txBox="1"/>
          <p:nvPr/>
        </p:nvSpPr>
        <p:spPr>
          <a:xfrm>
            <a:off x="5861270" y="1559320"/>
            <a:ext cx="109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92D050"/>
                </a:solidFill>
              </a:rPr>
              <a:t>Autorisé</a:t>
            </a:r>
          </a:p>
        </p:txBody>
      </p:sp>
      <p:sp>
        <p:nvSpPr>
          <p:cNvPr id="29" name="Flèche : bas 28">
            <a:extLst>
              <a:ext uri="{FF2B5EF4-FFF2-40B4-BE49-F238E27FC236}">
                <a16:creationId xmlns:a16="http://schemas.microsoft.com/office/drawing/2014/main" id="{E9856AFE-B17D-35BA-7082-06AD659B8CC0}"/>
              </a:ext>
            </a:extLst>
          </p:cNvPr>
          <p:cNvSpPr/>
          <p:nvPr/>
        </p:nvSpPr>
        <p:spPr>
          <a:xfrm>
            <a:off x="9688286" y="1907823"/>
            <a:ext cx="208120" cy="3693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 : bas 29">
            <a:extLst>
              <a:ext uri="{FF2B5EF4-FFF2-40B4-BE49-F238E27FC236}">
                <a16:creationId xmlns:a16="http://schemas.microsoft.com/office/drawing/2014/main" id="{6B5C6979-7693-3524-21B7-4A1DB1E52832}"/>
              </a:ext>
            </a:extLst>
          </p:cNvPr>
          <p:cNvSpPr/>
          <p:nvPr/>
        </p:nvSpPr>
        <p:spPr>
          <a:xfrm>
            <a:off x="7892143" y="1918331"/>
            <a:ext cx="152400" cy="359011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FB303B8E-F0C4-6770-A808-20D3D96034F8}"/>
              </a:ext>
            </a:extLst>
          </p:cNvPr>
          <p:cNvSpPr/>
          <p:nvPr/>
        </p:nvSpPr>
        <p:spPr>
          <a:xfrm rot="19231895">
            <a:off x="8634943" y="1948706"/>
            <a:ext cx="152400" cy="359011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53CB238E-96E2-FC2B-9A66-2CDA3B3E5C17}"/>
              </a:ext>
            </a:extLst>
          </p:cNvPr>
          <p:cNvSpPr/>
          <p:nvPr/>
        </p:nvSpPr>
        <p:spPr>
          <a:xfrm>
            <a:off x="6168082" y="1941200"/>
            <a:ext cx="152400" cy="33391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6D53D9CB-AB2B-1295-4174-27CB3EDF47AF}"/>
              </a:ext>
            </a:extLst>
          </p:cNvPr>
          <p:cNvSpPr/>
          <p:nvPr/>
        </p:nvSpPr>
        <p:spPr>
          <a:xfrm rot="18971365">
            <a:off x="6727373" y="1928652"/>
            <a:ext cx="152400" cy="33391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38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CA4E4D1-2B48-77B5-6590-27659B238A56}"/>
              </a:ext>
            </a:extLst>
          </p:cNvPr>
          <p:cNvSpPr txBox="1"/>
          <p:nvPr/>
        </p:nvSpPr>
        <p:spPr>
          <a:xfrm>
            <a:off x="0" y="0"/>
            <a:ext cx="12192000" cy="11387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</a:t>
            </a:r>
            <a:r>
              <a:rPr lang="fr-FR" sz="3600" b="1" dirty="0"/>
              <a:t>I - Objectif de l’application – Informations retenues</a:t>
            </a:r>
            <a:endParaRPr lang="fr-FR" sz="1400" dirty="0"/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31BF35-E94F-1D47-51FB-9F0CB63893A0}"/>
              </a:ext>
            </a:extLst>
          </p:cNvPr>
          <p:cNvSpPr txBox="1"/>
          <p:nvPr/>
        </p:nvSpPr>
        <p:spPr>
          <a:xfrm>
            <a:off x="0" y="1153765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2" name="Tableau 5">
            <a:extLst>
              <a:ext uri="{FF2B5EF4-FFF2-40B4-BE49-F238E27FC236}">
                <a16:creationId xmlns:a16="http://schemas.microsoft.com/office/drawing/2014/main" id="{BB6E28FC-6365-216E-6160-EC3CA2931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252041"/>
              </p:ext>
            </p:extLst>
          </p:nvPr>
        </p:nvGraphicFramePr>
        <p:xfrm>
          <a:off x="703943" y="2102942"/>
          <a:ext cx="2681514" cy="3601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514">
                  <a:extLst>
                    <a:ext uri="{9D8B030D-6E8A-4147-A177-3AD203B41FA5}">
                      <a16:colId xmlns:a16="http://schemas.microsoft.com/office/drawing/2014/main" val="2024674075"/>
                    </a:ext>
                  </a:extLst>
                </a:gridCol>
              </a:tblGrid>
              <a:tr h="576943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Alimentation saine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932583"/>
                  </a:ext>
                </a:extLst>
              </a:tr>
              <a:tr h="302435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2400" b="1" dirty="0">
                          <a:solidFill>
                            <a:schemeClr val="tx1"/>
                          </a:solidFill>
                        </a:rPr>
                        <a:t> Nutriscore faible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2400" b="1" dirty="0">
                          <a:solidFill>
                            <a:schemeClr val="tx1"/>
                          </a:solidFill>
                        </a:rPr>
                        <a:t>Peu de sel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2400" b="1" dirty="0">
                          <a:solidFill>
                            <a:schemeClr val="tx1"/>
                          </a:solidFill>
                        </a:rPr>
                        <a:t>Peu de sucre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2400" b="1" dirty="0">
                          <a:solidFill>
                            <a:schemeClr val="tx1"/>
                          </a:solidFill>
                        </a:rPr>
                        <a:t>Peu calorique </a:t>
                      </a:r>
                    </a:p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0440"/>
                  </a:ext>
                </a:extLst>
              </a:tr>
            </a:tbl>
          </a:graphicData>
        </a:graphic>
      </p:graphicFrame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E886E23F-4904-3FF1-E324-4F6C4BF97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017495"/>
              </p:ext>
            </p:extLst>
          </p:nvPr>
        </p:nvGraphicFramePr>
        <p:xfrm>
          <a:off x="3958771" y="2013857"/>
          <a:ext cx="3073399" cy="37427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73399">
                  <a:extLst>
                    <a:ext uri="{9D8B030D-6E8A-4147-A177-3AD203B41FA5}">
                      <a16:colId xmlns:a16="http://schemas.microsoft.com/office/drawing/2014/main" val="4249331929"/>
                    </a:ext>
                  </a:extLst>
                </a:gridCol>
              </a:tblGrid>
              <a:tr h="578976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Alimentation équilibrée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195646"/>
                  </a:ext>
                </a:extLst>
              </a:tr>
              <a:tr h="291981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400" b="1" dirty="0">
                          <a:solidFill>
                            <a:schemeClr val="tx1"/>
                          </a:solidFill>
                        </a:rPr>
                        <a:t>Macro-nutriments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2400" b="1" dirty="0">
                          <a:solidFill>
                            <a:schemeClr val="tx1"/>
                          </a:solidFill>
                        </a:rPr>
                        <a:t>Lipides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2400" b="1" dirty="0">
                          <a:solidFill>
                            <a:schemeClr val="tx1"/>
                          </a:solidFill>
                        </a:rPr>
                        <a:t>Glucides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400" b="1" dirty="0">
                          <a:solidFill>
                            <a:schemeClr val="tx1"/>
                          </a:solidFill>
                        </a:rPr>
                        <a:t>Micro-nutriments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2400" b="1" dirty="0">
                          <a:solidFill>
                            <a:schemeClr val="tx1"/>
                          </a:solidFill>
                        </a:rPr>
                        <a:t>Vitamines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2400" b="1" dirty="0">
                          <a:solidFill>
                            <a:schemeClr val="tx1"/>
                          </a:solidFill>
                        </a:rPr>
                        <a:t>Minéraux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55196"/>
                  </a:ext>
                </a:extLst>
              </a:tr>
            </a:tbl>
          </a:graphicData>
        </a:graphic>
      </p:graphicFrame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72B57537-F280-CF47-68F1-09A7AF477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865574"/>
              </p:ext>
            </p:extLst>
          </p:nvPr>
        </p:nvGraphicFramePr>
        <p:xfrm>
          <a:off x="8066313" y="2013857"/>
          <a:ext cx="2797630" cy="374277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97630">
                  <a:extLst>
                    <a:ext uri="{9D8B030D-6E8A-4147-A177-3AD203B41FA5}">
                      <a16:colId xmlns:a16="http://schemas.microsoft.com/office/drawing/2014/main" val="2847100058"/>
                    </a:ext>
                  </a:extLst>
                </a:gridCol>
              </a:tblGrid>
              <a:tr h="8414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Produits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Disponibles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238612"/>
                  </a:ext>
                </a:extLst>
              </a:tr>
              <a:tr h="290135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400" b="1" dirty="0"/>
                        <a:t>Nom du produit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400" b="1" dirty="0"/>
                        <a:t>Photo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400" b="1" dirty="0"/>
                        <a:t>Catégorie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400" b="1" dirty="0"/>
                        <a:t>Vendus en France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647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422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CA4E4D1-2B48-77B5-6590-27659B238A56}"/>
              </a:ext>
            </a:extLst>
          </p:cNvPr>
          <p:cNvSpPr txBox="1"/>
          <p:nvPr/>
        </p:nvSpPr>
        <p:spPr>
          <a:xfrm>
            <a:off x="0" y="0"/>
            <a:ext cx="12192000" cy="11387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</a:t>
            </a:r>
            <a:r>
              <a:rPr lang="fr-FR" sz="3200" b="1" dirty="0"/>
              <a:t>Sommaire 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31BF35-E94F-1D47-51FB-9F0CB63893A0}"/>
              </a:ext>
            </a:extLst>
          </p:cNvPr>
          <p:cNvSpPr txBox="1"/>
          <p:nvPr/>
        </p:nvSpPr>
        <p:spPr>
          <a:xfrm>
            <a:off x="0" y="1153765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1465F52-015F-D71A-9FFC-08C336CDF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29" y="1839687"/>
            <a:ext cx="10537371" cy="4337276"/>
          </a:xfrm>
        </p:spPr>
        <p:txBody>
          <a:bodyPr/>
          <a:lstStyle/>
          <a:p>
            <a:pPr marL="0" indent="0">
              <a:buNone/>
            </a:pPr>
            <a:r>
              <a:rPr lang="fr-FR" sz="3600" dirty="0"/>
              <a:t>             I - Objectif de l’application</a:t>
            </a:r>
          </a:p>
          <a:p>
            <a:pPr marL="0" indent="0">
              <a:buNone/>
            </a:pPr>
            <a:r>
              <a:rPr lang="fr-FR" sz="3600" dirty="0"/>
              <a:t>             </a:t>
            </a:r>
            <a:r>
              <a:rPr lang="fr-FR" sz="3600" b="1" dirty="0"/>
              <a:t>II - Nettoyage des données </a:t>
            </a:r>
          </a:p>
          <a:p>
            <a:pPr marL="0" indent="0">
              <a:buNone/>
            </a:pPr>
            <a:r>
              <a:rPr lang="fr-FR" sz="3600" dirty="0"/>
              <a:t>             III - Analyse des données</a:t>
            </a:r>
          </a:p>
          <a:p>
            <a:pPr marL="0" indent="0">
              <a:buNone/>
            </a:pPr>
            <a:r>
              <a:rPr lang="fr-FR" sz="3600" dirty="0"/>
              <a:t>             IV - Conception de l’application</a:t>
            </a:r>
          </a:p>
          <a:p>
            <a:pPr marL="0" indent="0">
              <a:buNone/>
            </a:pPr>
            <a:r>
              <a:rPr lang="fr-FR" sz="3600" dirty="0"/>
              <a:t>             V - Conclusion  </a:t>
            </a:r>
          </a:p>
        </p:txBody>
      </p:sp>
    </p:spTree>
    <p:extLst>
      <p:ext uri="{BB962C8B-B14F-4D97-AF65-F5344CB8AC3E}">
        <p14:creationId xmlns:p14="http://schemas.microsoft.com/office/powerpoint/2010/main" val="58563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CA4E4D1-2B48-77B5-6590-27659B238A56}"/>
              </a:ext>
            </a:extLst>
          </p:cNvPr>
          <p:cNvSpPr txBox="1"/>
          <p:nvPr/>
        </p:nvSpPr>
        <p:spPr>
          <a:xfrm>
            <a:off x="0" y="0"/>
            <a:ext cx="12192000" cy="11387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</a:t>
            </a:r>
            <a:r>
              <a:rPr lang="fr-FR" sz="3200" b="1" dirty="0"/>
              <a:t>Dataset 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31BF35-E94F-1D47-51FB-9F0CB63893A0}"/>
              </a:ext>
            </a:extLst>
          </p:cNvPr>
          <p:cNvSpPr txBox="1"/>
          <p:nvPr/>
        </p:nvSpPr>
        <p:spPr>
          <a:xfrm>
            <a:off x="0" y="1153765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7" name="Image 6" descr="Une image contenant texte, fruit, orange, logo&#10;&#10;Description générée automatiquement">
            <a:extLst>
              <a:ext uri="{FF2B5EF4-FFF2-40B4-BE49-F238E27FC236}">
                <a16:creationId xmlns:a16="http://schemas.microsoft.com/office/drawing/2014/main" id="{5AC96200-7905-8F84-5FF6-EF7A5D58D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24" y="1828662"/>
            <a:ext cx="1382624" cy="1382624"/>
          </a:xfrm>
          <a:prstGeom prst="rect">
            <a:avLst/>
          </a:prstGeom>
        </p:spPr>
      </p:pic>
      <p:pic>
        <p:nvPicPr>
          <p:cNvPr id="9" name="Image 8" descr="Une image contenant texte, croquis, noir et blanc, Parallèle">
            <a:extLst>
              <a:ext uri="{FF2B5EF4-FFF2-40B4-BE49-F238E27FC236}">
                <a16:creationId xmlns:a16="http://schemas.microsoft.com/office/drawing/2014/main" id="{CA2AD254-E869-3319-4F8E-14DB71BCE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436" y="2090057"/>
            <a:ext cx="6683307" cy="3614178"/>
          </a:xfrm>
          <a:prstGeom prst="rect">
            <a:avLst/>
          </a:prstGeom>
        </p:spPr>
      </p:pic>
      <p:sp>
        <p:nvSpPr>
          <p:cNvPr id="10" name="Flèche : double flèche verticale 9">
            <a:extLst>
              <a:ext uri="{FF2B5EF4-FFF2-40B4-BE49-F238E27FC236}">
                <a16:creationId xmlns:a16="http://schemas.microsoft.com/office/drawing/2014/main" id="{37B2F68C-DC92-D2EB-B4D1-4305DA7917BA}"/>
              </a:ext>
            </a:extLst>
          </p:cNvPr>
          <p:cNvSpPr/>
          <p:nvPr/>
        </p:nvSpPr>
        <p:spPr>
          <a:xfrm flipH="1">
            <a:off x="2210843" y="2090057"/>
            <a:ext cx="205949" cy="339634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06BADDC-E2B6-5029-AF7C-8C8F77548675}"/>
              </a:ext>
            </a:extLst>
          </p:cNvPr>
          <p:cNvSpPr txBox="1"/>
          <p:nvPr/>
        </p:nvSpPr>
        <p:spPr>
          <a:xfrm rot="16200000">
            <a:off x="1323750" y="3603561"/>
            <a:ext cx="160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320772 lignes</a:t>
            </a:r>
          </a:p>
        </p:txBody>
      </p:sp>
      <p:sp>
        <p:nvSpPr>
          <p:cNvPr id="12" name="Flèche : double flèche horizontale 11">
            <a:extLst>
              <a:ext uri="{FF2B5EF4-FFF2-40B4-BE49-F238E27FC236}">
                <a16:creationId xmlns:a16="http://schemas.microsoft.com/office/drawing/2014/main" id="{56B7C790-4310-37D6-A6AD-22D2B462ADDA}"/>
              </a:ext>
            </a:extLst>
          </p:cNvPr>
          <p:cNvSpPr/>
          <p:nvPr/>
        </p:nvSpPr>
        <p:spPr>
          <a:xfrm>
            <a:off x="2601686" y="5704235"/>
            <a:ext cx="6030685" cy="141394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89DC6C8-B991-45CC-D0BD-39B36E60C2C4}"/>
              </a:ext>
            </a:extLst>
          </p:cNvPr>
          <p:cNvSpPr txBox="1"/>
          <p:nvPr/>
        </p:nvSpPr>
        <p:spPr>
          <a:xfrm>
            <a:off x="4844142" y="5774932"/>
            <a:ext cx="200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162 variables</a:t>
            </a:r>
          </a:p>
        </p:txBody>
      </p:sp>
      <p:sp>
        <p:nvSpPr>
          <p:cNvPr id="14" name="Organigramme : Connecteur 13">
            <a:extLst>
              <a:ext uri="{FF2B5EF4-FFF2-40B4-BE49-F238E27FC236}">
                <a16:creationId xmlns:a16="http://schemas.microsoft.com/office/drawing/2014/main" id="{5889B03A-475A-4C7D-F062-A31AA2D13FEA}"/>
              </a:ext>
            </a:extLst>
          </p:cNvPr>
          <p:cNvSpPr/>
          <p:nvPr/>
        </p:nvSpPr>
        <p:spPr>
          <a:xfrm>
            <a:off x="7565571" y="2367703"/>
            <a:ext cx="326572" cy="370114"/>
          </a:xfrm>
          <a:prstGeom prst="flowChartConnector">
            <a:avLst/>
          </a:prstGeom>
          <a:ln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courbe vers le bas 14">
            <a:extLst>
              <a:ext uri="{FF2B5EF4-FFF2-40B4-BE49-F238E27FC236}">
                <a16:creationId xmlns:a16="http://schemas.microsoft.com/office/drawing/2014/main" id="{1C7BB421-9B76-4FBF-5831-E382A51ED9D3}"/>
              </a:ext>
            </a:extLst>
          </p:cNvPr>
          <p:cNvSpPr/>
          <p:nvPr/>
        </p:nvSpPr>
        <p:spPr>
          <a:xfrm rot="20079436">
            <a:off x="7547951" y="1894386"/>
            <a:ext cx="740229" cy="2790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3B6249D-655E-4C4E-82CE-FD250BAEC1BE}"/>
              </a:ext>
            </a:extLst>
          </p:cNvPr>
          <p:cNvSpPr txBox="1"/>
          <p:nvPr/>
        </p:nvSpPr>
        <p:spPr>
          <a:xfrm>
            <a:off x="8498225" y="1566950"/>
            <a:ext cx="2917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Plus de 76 % de valeurs manquantes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C552DDF5-B888-7B1F-E0B1-AFDCA426473C}"/>
              </a:ext>
            </a:extLst>
          </p:cNvPr>
          <p:cNvSpPr/>
          <p:nvPr/>
        </p:nvSpPr>
        <p:spPr>
          <a:xfrm>
            <a:off x="9064283" y="2208924"/>
            <a:ext cx="1785257" cy="4463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5 sections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6F09E4B4-493F-A8A2-E73A-6DFF2E68D177}"/>
              </a:ext>
            </a:extLst>
          </p:cNvPr>
          <p:cNvSpPr/>
          <p:nvPr/>
        </p:nvSpPr>
        <p:spPr>
          <a:xfrm>
            <a:off x="9992564" y="2902899"/>
            <a:ext cx="1785257" cy="562884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Informations générales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D3DE4B7-FCF3-900E-0BBA-154F0D7B6472}"/>
              </a:ext>
            </a:extLst>
          </p:cNvPr>
          <p:cNvSpPr/>
          <p:nvPr/>
        </p:nvSpPr>
        <p:spPr>
          <a:xfrm>
            <a:off x="9981156" y="3674945"/>
            <a:ext cx="1785257" cy="576943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6"/>
                </a:solidFill>
              </a:rPr>
              <a:t>Tag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B5CB93CC-ADF9-5906-23CE-B883D31BA3C8}"/>
              </a:ext>
            </a:extLst>
          </p:cNvPr>
          <p:cNvSpPr/>
          <p:nvPr/>
        </p:nvSpPr>
        <p:spPr>
          <a:xfrm>
            <a:off x="9981157" y="4461051"/>
            <a:ext cx="1785257" cy="576943"/>
          </a:xfrm>
          <a:prstGeom prst="roundRect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4"/>
                </a:solidFill>
              </a:rPr>
              <a:t>Ingrédients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5A74B1BC-A12E-B007-69C5-20D124DD22F0}"/>
              </a:ext>
            </a:extLst>
          </p:cNvPr>
          <p:cNvSpPr/>
          <p:nvPr/>
        </p:nvSpPr>
        <p:spPr>
          <a:xfrm>
            <a:off x="9992564" y="5252320"/>
            <a:ext cx="1785257" cy="576943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Données nutritionnelles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69BE85C7-3FC6-6233-904B-B20A37FC25BA}"/>
              </a:ext>
            </a:extLst>
          </p:cNvPr>
          <p:cNvSpPr/>
          <p:nvPr/>
        </p:nvSpPr>
        <p:spPr>
          <a:xfrm>
            <a:off x="9992564" y="6043589"/>
            <a:ext cx="1796664" cy="562884"/>
          </a:xfrm>
          <a:prstGeom prst="roundRect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Autres Données</a:t>
            </a:r>
            <a:r>
              <a:rPr lang="fr-FR" dirty="0"/>
              <a:t> </a:t>
            </a:r>
          </a:p>
        </p:txBody>
      </p: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0A3EEED5-B287-8A0E-05B0-3C7B180D4A6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11665" y="4481065"/>
            <a:ext cx="3687929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74F3C78A-DAFB-A507-9FDD-3E638DE0BC6D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9655629" y="3183055"/>
            <a:ext cx="336935" cy="1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0BA1EAB2-EEAB-FD45-0B41-8700C6B6581F}"/>
              </a:ext>
            </a:extLst>
          </p:cNvPr>
          <p:cNvCxnSpPr>
            <a:cxnSpLocks/>
          </p:cNvCxnSpPr>
          <p:nvPr/>
        </p:nvCxnSpPr>
        <p:spPr>
          <a:xfrm flipH="1">
            <a:off x="9655629" y="3982747"/>
            <a:ext cx="3018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C5A6F50-0F5B-9DE0-8706-91DBE68B08A8}"/>
              </a:ext>
            </a:extLst>
          </p:cNvPr>
          <p:cNvCxnSpPr>
            <a:cxnSpLocks/>
          </p:cNvCxnSpPr>
          <p:nvPr/>
        </p:nvCxnSpPr>
        <p:spPr>
          <a:xfrm flipH="1">
            <a:off x="9655629" y="4783576"/>
            <a:ext cx="3255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F615DF6-7C5E-3C13-EBC8-AB0F49A8BB3F}"/>
              </a:ext>
            </a:extLst>
          </p:cNvPr>
          <p:cNvCxnSpPr>
            <a:cxnSpLocks/>
          </p:cNvCxnSpPr>
          <p:nvPr/>
        </p:nvCxnSpPr>
        <p:spPr>
          <a:xfrm flipH="1">
            <a:off x="9655629" y="5545196"/>
            <a:ext cx="357209" cy="8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2ED9A87A-8248-8002-D2F9-93800BAD72D9}"/>
              </a:ext>
            </a:extLst>
          </p:cNvPr>
          <p:cNvCxnSpPr>
            <a:cxnSpLocks/>
          </p:cNvCxnSpPr>
          <p:nvPr/>
        </p:nvCxnSpPr>
        <p:spPr>
          <a:xfrm flipH="1" flipV="1">
            <a:off x="9655629" y="6325031"/>
            <a:ext cx="301283" cy="1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87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5">
            <a:extLst>
              <a:ext uri="{FF2B5EF4-FFF2-40B4-BE49-F238E27FC236}">
                <a16:creationId xmlns:a16="http://schemas.microsoft.com/office/drawing/2014/main" id="{75AD2466-4C78-A349-6491-31CD2657DD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62195"/>
              </p:ext>
            </p:extLst>
          </p:nvPr>
        </p:nvGraphicFramePr>
        <p:xfrm>
          <a:off x="3821380" y="2118046"/>
          <a:ext cx="3327566" cy="25821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27566">
                  <a:extLst>
                    <a:ext uri="{9D8B030D-6E8A-4147-A177-3AD203B41FA5}">
                      <a16:colId xmlns:a16="http://schemas.microsoft.com/office/drawing/2014/main" val="4172951022"/>
                    </a:ext>
                  </a:extLst>
                </a:gridCol>
              </a:tblGrid>
              <a:tr h="141308"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Alimentation équilibrée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376452"/>
                  </a:ext>
                </a:extLst>
              </a:tr>
              <a:tr h="212496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800" b="1" dirty="0">
                          <a:solidFill>
                            <a:schemeClr val="accent1"/>
                          </a:solidFill>
                        </a:rPr>
                        <a:t>fat_100g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800" b="1" dirty="0">
                          <a:solidFill>
                            <a:schemeClr val="accent1"/>
                          </a:solidFill>
                        </a:rPr>
                        <a:t>carbohydrates_100g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800" b="1" dirty="0">
                          <a:solidFill>
                            <a:schemeClr val="accent1"/>
                          </a:solidFill>
                        </a:rPr>
                        <a:t>saturated-fat_100g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800" b="1" dirty="0">
                          <a:solidFill>
                            <a:schemeClr val="accent1"/>
                          </a:solidFill>
                        </a:rPr>
                        <a:t>fiber_100g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942693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1CA4E4D1-2B48-77B5-6590-27659B238A56}"/>
              </a:ext>
            </a:extLst>
          </p:cNvPr>
          <p:cNvSpPr txBox="1"/>
          <p:nvPr/>
        </p:nvSpPr>
        <p:spPr>
          <a:xfrm>
            <a:off x="0" y="-185057"/>
            <a:ext cx="12192000" cy="15856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   </a:t>
            </a:r>
            <a:r>
              <a:rPr lang="fr-FR" sz="3200" b="1" dirty="0"/>
              <a:t>Nettoyage des données:</a:t>
            </a:r>
            <a:r>
              <a:rPr lang="fr-FR" sz="3600" dirty="0"/>
              <a:t> </a:t>
            </a:r>
            <a:r>
              <a:rPr lang="fr-FR" sz="3200" b="1" dirty="0"/>
              <a:t>Dataset – Variables Utiles</a:t>
            </a:r>
          </a:p>
          <a:p>
            <a:pPr>
              <a:lnSpc>
                <a:spcPct val="150000"/>
              </a:lnSpc>
            </a:pPr>
            <a:r>
              <a:rPr lang="fr-FR" sz="3200" b="1" dirty="0"/>
              <a:t> </a:t>
            </a:r>
            <a:endParaRPr lang="fr-FR" sz="3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31BF35-E94F-1D47-51FB-9F0CB63893A0}"/>
              </a:ext>
            </a:extLst>
          </p:cNvPr>
          <p:cNvSpPr txBox="1"/>
          <p:nvPr/>
        </p:nvSpPr>
        <p:spPr>
          <a:xfrm>
            <a:off x="0" y="1031301"/>
            <a:ext cx="12192000" cy="369332"/>
          </a:xfrm>
          <a:prstGeom prst="rect">
            <a:avLst/>
          </a:prstGeom>
          <a:gradFill>
            <a:gsLst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9FE828C4-8FD9-972E-7FBF-3DB9B5907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77770"/>
              </p:ext>
            </p:extLst>
          </p:nvPr>
        </p:nvGraphicFramePr>
        <p:xfrm>
          <a:off x="7686800" y="2118046"/>
          <a:ext cx="2930237" cy="258216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30237">
                  <a:extLst>
                    <a:ext uri="{9D8B030D-6E8A-4147-A177-3AD203B41FA5}">
                      <a16:colId xmlns:a16="http://schemas.microsoft.com/office/drawing/2014/main" val="1145001811"/>
                    </a:ext>
                  </a:extLst>
                </a:gridCol>
              </a:tblGrid>
              <a:tr h="458446">
                <a:tc>
                  <a:txBody>
                    <a:bodyPr/>
                    <a:lstStyle/>
                    <a:p>
                      <a:r>
                        <a:rPr lang="fr-FR" sz="2400" dirty="0"/>
                        <a:t>Produits disponibles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013865"/>
                  </a:ext>
                </a:extLst>
              </a:tr>
              <a:tr h="212371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url</a:t>
                      </a:r>
                      <a:r>
                        <a:rPr lang="en-US" b="1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product_name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image_small_url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main_category_fr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categories_tags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687102"/>
                  </a:ext>
                </a:extLst>
              </a:tr>
            </a:tbl>
          </a:graphicData>
        </a:graphic>
      </p:graphicFrame>
      <p:graphicFrame>
        <p:nvGraphicFramePr>
          <p:cNvPr id="9" name="Tableau 5">
            <a:extLst>
              <a:ext uri="{FF2B5EF4-FFF2-40B4-BE49-F238E27FC236}">
                <a16:creationId xmlns:a16="http://schemas.microsoft.com/office/drawing/2014/main" id="{9D47A71F-AE8B-F8A7-4C0F-EFF5DDE55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417626"/>
              </p:ext>
            </p:extLst>
          </p:nvPr>
        </p:nvGraphicFramePr>
        <p:xfrm>
          <a:off x="353289" y="2118046"/>
          <a:ext cx="2930237" cy="2596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237">
                  <a:extLst>
                    <a:ext uri="{9D8B030D-6E8A-4147-A177-3AD203B41FA5}">
                      <a16:colId xmlns:a16="http://schemas.microsoft.com/office/drawing/2014/main" val="2024674075"/>
                    </a:ext>
                  </a:extLst>
                </a:gridCol>
              </a:tblGrid>
              <a:tr h="44319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Alimentation saine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932583"/>
                  </a:ext>
                </a:extLst>
              </a:tr>
              <a:tr h="213897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800" b="1" dirty="0">
                          <a:solidFill>
                            <a:schemeClr val="accent1"/>
                          </a:solidFill>
                        </a:rPr>
                        <a:t>nutrition_score_fr_100g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800" b="1" dirty="0">
                          <a:solidFill>
                            <a:schemeClr val="accent1"/>
                          </a:solidFill>
                        </a:rPr>
                        <a:t>nutrition_grade_fr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800" b="1" dirty="0">
                          <a:solidFill>
                            <a:srgbClr val="00B050"/>
                          </a:solidFill>
                        </a:rPr>
                        <a:t>energy_100g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b="1" dirty="0">
                          <a:solidFill>
                            <a:schemeClr val="accent1"/>
                          </a:solidFill>
                        </a:rPr>
                        <a:t>sugars_100g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800" b="1" dirty="0">
                          <a:solidFill>
                            <a:srgbClr val="00B050"/>
                          </a:solidFill>
                        </a:rPr>
                        <a:t>proteins_100g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800" b="1" dirty="0">
                          <a:solidFill>
                            <a:schemeClr val="accent1"/>
                          </a:solidFill>
                        </a:rPr>
                        <a:t>salt_100g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0440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3D28B668-3391-5B25-0D53-02F51AD2F490}"/>
              </a:ext>
            </a:extLst>
          </p:cNvPr>
          <p:cNvSpPr txBox="1"/>
          <p:nvPr/>
        </p:nvSpPr>
        <p:spPr>
          <a:xfrm flipH="1">
            <a:off x="222364" y="5457202"/>
            <a:ext cx="23504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Légende: </a:t>
            </a:r>
          </a:p>
          <a:p>
            <a:r>
              <a:rPr lang="fr-FR" sz="1400" i="1" dirty="0"/>
              <a:t>   - </a:t>
            </a:r>
            <a:r>
              <a:rPr lang="fr-FR" sz="1400" i="1" dirty="0">
                <a:solidFill>
                  <a:srgbClr val="00B050"/>
                </a:solidFill>
              </a:rPr>
              <a:t>en vert:   </a:t>
            </a:r>
            <a:r>
              <a:rPr lang="fr-FR" sz="1400" i="1" dirty="0"/>
              <a:t>&lt;=</a:t>
            </a:r>
            <a:r>
              <a:rPr lang="fr-FR" sz="1400" i="1" dirty="0">
                <a:solidFill>
                  <a:srgbClr val="00B050"/>
                </a:solidFill>
              </a:rPr>
              <a:t> </a:t>
            </a:r>
            <a:r>
              <a:rPr lang="fr-FR" sz="1400" i="1" dirty="0"/>
              <a:t>20 % NaN</a:t>
            </a:r>
          </a:p>
          <a:p>
            <a:r>
              <a:rPr lang="fr-FR" sz="1400" i="1" dirty="0">
                <a:solidFill>
                  <a:srgbClr val="00B050"/>
                </a:solidFill>
              </a:rPr>
              <a:t>   </a:t>
            </a:r>
            <a:r>
              <a:rPr lang="fr-FR" sz="1400" i="1" dirty="0"/>
              <a:t>- </a:t>
            </a:r>
            <a:r>
              <a:rPr lang="fr-FR" sz="1400" i="1" dirty="0">
                <a:solidFill>
                  <a:schemeClr val="accent1"/>
                </a:solidFill>
              </a:rPr>
              <a:t>en bleu: &lt;</a:t>
            </a:r>
            <a:r>
              <a:rPr lang="fr-FR" sz="1400" i="1" dirty="0"/>
              <a:t>= 40 % NaN </a:t>
            </a:r>
          </a:p>
          <a:p>
            <a:r>
              <a:rPr lang="fr-FR" sz="1400" i="1" dirty="0"/>
              <a:t>   - </a:t>
            </a:r>
            <a:r>
              <a:rPr lang="fr-FR" sz="1400" i="1" dirty="0">
                <a:solidFill>
                  <a:srgbClr val="FF0000"/>
                </a:solidFill>
              </a:rPr>
              <a:t>en rouge: </a:t>
            </a:r>
            <a:r>
              <a:rPr lang="fr-FR" sz="1400" i="1" dirty="0"/>
              <a:t>&lt;= 80 % NaN</a:t>
            </a:r>
          </a:p>
          <a:p>
            <a:endParaRPr lang="fr-FR" sz="14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7618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1133</Words>
  <Application>Microsoft Office PowerPoint</Application>
  <PresentationFormat>Grand écran</PresentationFormat>
  <Paragraphs>234</Paragraphs>
  <Slides>26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Helvetica Neue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Yannick Querin</dc:creator>
  <cp:lastModifiedBy>Yannick Querin</cp:lastModifiedBy>
  <cp:revision>17</cp:revision>
  <dcterms:created xsi:type="dcterms:W3CDTF">2023-06-17T09:29:21Z</dcterms:created>
  <dcterms:modified xsi:type="dcterms:W3CDTF">2023-06-24T17:51:53Z</dcterms:modified>
</cp:coreProperties>
</file>