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7" r:id="rId30"/>
    <p:sldId id="288" r:id="rId31"/>
    <p:sldId id="292" r:id="rId32"/>
    <p:sldId id="289" r:id="rId33"/>
    <p:sldId id="290" r:id="rId34"/>
    <p:sldId id="291" r:id="rId35"/>
    <p:sldId id="293" r:id="rId36"/>
    <p:sldId id="294" r:id="rId37"/>
    <p:sldId id="295" r:id="rId38"/>
    <p:sldId id="28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A800"/>
    <a:srgbClr val="ECA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78470-19FD-570D-B6FF-800A2484D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8123B8-63D3-7A41-3FAF-2BC08D5B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C2D48-07FC-23D2-B46C-6C6E646F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13C8E-2FEA-FC6F-E42E-8DBA813F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4CEEB-3A21-EF3E-4F39-769FB7F1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2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847B5-9A88-6B44-CE8E-B6B1719F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BA9E69-E75A-0B31-514B-B208AA9E1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FC27E-15E2-E157-5D9E-059532AD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C95B7-CBE8-BFCD-DA90-C6EB3130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94F12-48E3-CC78-CE53-4EAF3F24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66C692-987C-9653-1B72-C4313754F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804185-CD94-A2A6-91CB-84042776D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4BF75-85BC-76C5-1EF1-A53ACC2E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62E0C-DC21-8213-BF58-DC6504CD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9DA07-6D8A-43ED-C168-B806538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1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D7ADC-F8A9-8C70-9466-1FA16371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251ED-A6D0-F470-FF15-36BF2A23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D8891-258E-09DC-A451-C2107DF6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2DA58-E513-F2D1-E17F-40FD2CDD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0055C-0782-DFF1-DDB8-8955FC4C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5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B59D0-991B-CF08-4147-84DBB9F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6F1D00-12A1-BE95-8068-A7D20641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F67B1A-D459-3B55-A800-2A636ABA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F663D-E6CA-560C-2C7B-1251F4EE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ED8B9-3FF4-6E67-07D2-5DDBE9E6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9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AF624-039A-26B1-DF59-C4C409B4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1FAD4-52B3-0C86-49D1-52E54A1A9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26408-F9BE-35C7-A9AA-3DDE538F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EB727-982D-83E5-C064-F996C28F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8F5FEF-1E6C-B1D4-2DBA-22381C0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F6D485-86A8-5BA1-12E5-BB776851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54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624D3-ACE6-7F1B-4069-E469DC36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E1F67-BEF1-70E5-36C4-A2BE8F4F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A94A8-BB54-F544-E122-5FF3DAC5D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E1CC-F142-0508-2079-2FCEC8436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602E3B-9397-7BFA-7479-15AEA958B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A63B24-8EE9-06D3-E52F-7520495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6E4BC1-9043-75E0-5C32-6BBF0C8E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F518FF-97BF-C2EB-601E-EC1FCCC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5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65AB5-55C6-1C1A-6EB6-BB9ADAD4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1DA9E-6551-1853-F300-203C63AD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FDE307-DAB6-3ECE-F1C9-B3E34926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04196B-C53A-E224-5031-2442781F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724367-9643-2BB5-9E92-8C54EB2D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1F4BFF-DE24-57AC-56EE-DD3D199D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0F2097-FE12-390E-4E20-53CF2100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73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E69AB-DB64-691B-CAFF-D95ACF7F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99ADA-F612-7606-2871-6211F663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6580DF-13EE-2D2E-68D7-8FEBABB6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6111AD-CC20-AB8C-DC1B-2EE9BC63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DC7DF-8345-DCD6-34A9-E3137B62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CCC284-99E7-94DC-A588-D7A9C7A9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591D3-A467-3E6A-DF6F-9B8FB6F7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774743-F880-0C80-8152-21AB6B934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8A9692-42A7-85B6-4295-16701C38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E8701-D1FC-F913-8926-1306903A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AFD2B-1DA4-41D5-75FC-1D95AF0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494AE-726E-FA8D-34BD-9C8C41C4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7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218F06-785E-C7E8-AD03-8B7E9B20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63000-97B1-7464-3BCD-06996C9D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C0B91-80B9-7B80-FF93-49DFDDB10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FF164-91CF-4492-89EC-EA7A938844F0}" type="datetimeFigureOut">
              <a:rPr lang="fr-FR" smtClean="0"/>
              <a:t>25/08/2023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A7E72-7822-5A4C-40B4-BFAD608EA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62A8E-24FD-62B9-5E1E-C84D9FA81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1C0B-8E00-4B9F-AD8B-AFF7CA07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3EFE4AE-05E5-FC0C-EE5C-B2DA747CEC4E}"/>
              </a:ext>
            </a:extLst>
          </p:cNvPr>
          <p:cNvSpPr/>
          <p:nvPr/>
        </p:nvSpPr>
        <p:spPr>
          <a:xfrm>
            <a:off x="1524000" y="1309254"/>
            <a:ext cx="9036627" cy="1655762"/>
          </a:xfrm>
          <a:prstGeom prst="roundRect">
            <a:avLst/>
          </a:prstGeom>
          <a:ln w="381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Anticiper les besoins en consommation électrique des bâtiments</a:t>
            </a:r>
          </a:p>
        </p:txBody>
      </p:sp>
      <p:pic>
        <p:nvPicPr>
          <p:cNvPr id="6" name="Image 5" descr="Une image contenant texte, logo, Police, Graphique">
            <a:extLst>
              <a:ext uri="{FF2B5EF4-FFF2-40B4-BE49-F238E27FC236}">
                <a16:creationId xmlns:a16="http://schemas.microsoft.com/office/drawing/2014/main" id="{88C33BC4-C78D-3653-2099-6AC054E8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3250949"/>
            <a:ext cx="4017818" cy="18401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BCE03F3-FD7D-C15C-0CB0-87C4405C71B9}"/>
              </a:ext>
            </a:extLst>
          </p:cNvPr>
          <p:cNvSpPr txBox="1"/>
          <p:nvPr/>
        </p:nvSpPr>
        <p:spPr>
          <a:xfrm>
            <a:off x="6452754" y="3632420"/>
            <a:ext cx="3834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Neutralité Carbone 2050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306861-FCA4-7B2A-33AD-D7B0434DF5BC}"/>
              </a:ext>
            </a:extLst>
          </p:cNvPr>
          <p:cNvSpPr txBox="1"/>
          <p:nvPr/>
        </p:nvSpPr>
        <p:spPr>
          <a:xfrm>
            <a:off x="238991" y="6324599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>
                <a:solidFill>
                  <a:schemeClr val="bg1"/>
                </a:solidFill>
              </a:rPr>
              <a:t>Soutenance Projet  4           - Quérin Yannick - 25/08/2023</a:t>
            </a:r>
            <a:r>
              <a:rPr lang="fr-FR" dirty="0"/>
              <a:t> </a:t>
            </a:r>
          </a:p>
        </p:txBody>
      </p:sp>
      <p:pic>
        <p:nvPicPr>
          <p:cNvPr id="9" name="Image 8" descr="Une image contenant Graphique, symbole, logo, Bleu électrique&#10;&#10;Description générée automatiquement">
            <a:extLst>
              <a:ext uri="{FF2B5EF4-FFF2-40B4-BE49-F238E27FC236}">
                <a16:creationId xmlns:a16="http://schemas.microsoft.com/office/drawing/2014/main" id="{C2924317-BF80-8C96-D1A1-3A15735D3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95946" y="6366854"/>
            <a:ext cx="327077" cy="3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9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Données - Nettoyage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14484FB-2950-3076-C0F8-9BF8DF862858}"/>
              </a:ext>
            </a:extLst>
          </p:cNvPr>
          <p:cNvSpPr/>
          <p:nvPr/>
        </p:nvSpPr>
        <p:spPr>
          <a:xfrm>
            <a:off x="3158837" y="1792464"/>
            <a:ext cx="6587836" cy="290946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Fusion des données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FD1C3B-193B-9EA4-4C9E-5B7F9D7A2066}"/>
              </a:ext>
            </a:extLst>
          </p:cNvPr>
          <p:cNvSpPr/>
          <p:nvPr/>
        </p:nvSpPr>
        <p:spPr>
          <a:xfrm>
            <a:off x="3158837" y="2271563"/>
            <a:ext cx="6587836" cy="290946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Suppression variables inutiles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AE99480-2E2D-7B65-2517-813430A7334A}"/>
              </a:ext>
            </a:extLst>
          </p:cNvPr>
          <p:cNvSpPr/>
          <p:nvPr/>
        </p:nvSpPr>
        <p:spPr>
          <a:xfrm>
            <a:off x="3158837" y="2737489"/>
            <a:ext cx="6587836" cy="509157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Homogénéisation du contenu des variables catégorielles: Minuscules, majuscules,</a:t>
            </a:r>
          </a:p>
          <a:p>
            <a:pPr algn="ctr"/>
            <a:r>
              <a:rPr lang="fr-FR" sz="1400" dirty="0"/>
              <a:t>Suppression des accents </a:t>
            </a:r>
            <a:r>
              <a:rPr lang="fr-FR" sz="1400" b="1" dirty="0"/>
              <a:t>-&gt;</a:t>
            </a:r>
            <a:r>
              <a:rPr lang="fr-FR" sz="1400" dirty="0"/>
              <a:t> Doublons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8EEDAF5-E738-F67C-D1A1-7D06A3EDA480}"/>
              </a:ext>
            </a:extLst>
          </p:cNvPr>
          <p:cNvSpPr/>
          <p:nvPr/>
        </p:nvSpPr>
        <p:spPr>
          <a:xfrm>
            <a:off x="3158837" y="3412530"/>
            <a:ext cx="6587836" cy="396593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Réduction des modalités des variables catégorielles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B34287-CBA5-2335-2792-B6EA74F9A704}"/>
              </a:ext>
            </a:extLst>
          </p:cNvPr>
          <p:cNvSpPr/>
          <p:nvPr/>
        </p:nvSpPr>
        <p:spPr>
          <a:xfrm>
            <a:off x="3158837" y="3941612"/>
            <a:ext cx="6587836" cy="290946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Filtre des bâtiments (2016 + sup 2015 + var &gt; 100 %)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34EAAF5-E283-526F-934B-38EC3320FCDD}"/>
              </a:ext>
            </a:extLst>
          </p:cNvPr>
          <p:cNvSpPr/>
          <p:nvPr/>
        </p:nvSpPr>
        <p:spPr>
          <a:xfrm>
            <a:off x="3158837" y="4386666"/>
            <a:ext cx="6587836" cy="290946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Filtre des bâtiments non résidentiels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F26F50B-62BC-7C63-8C44-09612CF476FD}"/>
              </a:ext>
            </a:extLst>
          </p:cNvPr>
          <p:cNvSpPr/>
          <p:nvPr/>
        </p:nvSpPr>
        <p:spPr>
          <a:xfrm>
            <a:off x="3158837" y="4812689"/>
            <a:ext cx="6587836" cy="290946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Gestion des valeurs manquantes - imputation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615E2A4-C85A-FBF7-5BFF-DCC57EFA640F}"/>
              </a:ext>
            </a:extLst>
          </p:cNvPr>
          <p:cNvSpPr/>
          <p:nvPr/>
        </p:nvSpPr>
        <p:spPr>
          <a:xfrm>
            <a:off x="3158837" y="5283231"/>
            <a:ext cx="6587836" cy="290946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Gestion des valeurs aberrantes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A6A4B3B-F2CC-2B75-51C4-63AED165A7F7}"/>
              </a:ext>
            </a:extLst>
          </p:cNvPr>
          <p:cNvSpPr/>
          <p:nvPr/>
        </p:nvSpPr>
        <p:spPr>
          <a:xfrm>
            <a:off x="3158837" y="5747356"/>
            <a:ext cx="6587836" cy="290946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Feature engineering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4C213E-CFA3-C296-D69E-9E55C5207C20}"/>
              </a:ext>
            </a:extLst>
          </p:cNvPr>
          <p:cNvSpPr/>
          <p:nvPr/>
        </p:nvSpPr>
        <p:spPr>
          <a:xfrm>
            <a:off x="3158837" y="6211481"/>
            <a:ext cx="6587836" cy="290946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Type ( catégorielle en object, float/int 64 en 32)</a:t>
            </a:r>
            <a:r>
              <a:rPr lang="fr-FR" dirty="0"/>
              <a:t> </a:t>
            </a:r>
          </a:p>
        </p:txBody>
      </p: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80CE9897-2F40-2065-B46A-9D1BADAD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87493"/>
              </p:ext>
            </p:extLst>
          </p:nvPr>
        </p:nvGraphicFramePr>
        <p:xfrm>
          <a:off x="10338955" y="1818354"/>
          <a:ext cx="1732970" cy="349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85">
                  <a:extLst>
                    <a:ext uri="{9D8B030D-6E8A-4147-A177-3AD203B41FA5}">
                      <a16:colId xmlns:a16="http://schemas.microsoft.com/office/drawing/2014/main" val="213383279"/>
                    </a:ext>
                  </a:extLst>
                </a:gridCol>
                <a:gridCol w="866485">
                  <a:extLst>
                    <a:ext uri="{9D8B030D-6E8A-4147-A177-3AD203B41FA5}">
                      <a16:colId xmlns:a16="http://schemas.microsoft.com/office/drawing/2014/main" val="1744987431"/>
                    </a:ext>
                  </a:extLst>
                </a:gridCol>
              </a:tblGrid>
              <a:tr h="514318">
                <a:tc>
                  <a:txBody>
                    <a:bodyPr/>
                    <a:lstStyle/>
                    <a:p>
                      <a:r>
                        <a:rPr lang="fr-FR" dirty="0"/>
                        <a:t>Nb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30106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r>
                        <a:rPr lang="fr-FR" b="1" dirty="0"/>
                        <a:t>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11062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r>
                        <a:rPr lang="fr-FR" dirty="0"/>
                        <a:t>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21578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fr-FR" dirty="0"/>
                        <a:t>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69025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fr-FR" dirty="0"/>
                        <a:t>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37914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r>
                        <a:rPr lang="fr-FR" dirty="0"/>
                        <a:t>3511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05086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r>
                        <a:rPr lang="fr-FR" dirty="0"/>
                        <a:t>1760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92223"/>
                  </a:ext>
                </a:extLst>
              </a:tr>
              <a:tr h="480314">
                <a:tc>
                  <a:txBody>
                    <a:bodyPr/>
                    <a:lstStyle/>
                    <a:p>
                      <a:r>
                        <a:rPr lang="fr-FR" dirty="0"/>
                        <a:t>1755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14423"/>
                  </a:ext>
                </a:extLst>
              </a:tr>
            </a:tbl>
          </a:graphicData>
        </a:graphic>
      </p:graphicFrame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76567FE2-2529-9336-18DC-E2DB5E9EC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40603"/>
              </p:ext>
            </p:extLst>
          </p:nvPr>
        </p:nvGraphicFramePr>
        <p:xfrm>
          <a:off x="10338955" y="5309953"/>
          <a:ext cx="1732970" cy="93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85">
                  <a:extLst>
                    <a:ext uri="{9D8B030D-6E8A-4147-A177-3AD203B41FA5}">
                      <a16:colId xmlns:a16="http://schemas.microsoft.com/office/drawing/2014/main" val="4192913143"/>
                    </a:ext>
                  </a:extLst>
                </a:gridCol>
                <a:gridCol w="866485">
                  <a:extLst>
                    <a:ext uri="{9D8B030D-6E8A-4147-A177-3AD203B41FA5}">
                      <a16:colId xmlns:a16="http://schemas.microsoft.com/office/drawing/2014/main" val="2389966852"/>
                    </a:ext>
                  </a:extLst>
                </a:gridCol>
              </a:tblGrid>
              <a:tr h="468654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1755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7218"/>
                  </a:ext>
                </a:extLst>
              </a:tr>
              <a:tr h="468654">
                <a:tc>
                  <a:txBody>
                    <a:bodyPr/>
                    <a:lstStyle/>
                    <a:p>
                      <a:r>
                        <a:rPr lang="fr-FR" dirty="0"/>
                        <a:t>1755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3289"/>
                  </a:ext>
                </a:extLst>
              </a:tr>
            </a:tbl>
          </a:graphicData>
        </a:graphic>
      </p:graphicFrame>
      <p:pic>
        <p:nvPicPr>
          <p:cNvPr id="19" name="Image 18" descr="Une image contenant texte, capture d’écran, Rectangle, conception">
            <a:extLst>
              <a:ext uri="{FF2B5EF4-FFF2-40B4-BE49-F238E27FC236}">
                <a16:creationId xmlns:a16="http://schemas.microsoft.com/office/drawing/2014/main" id="{10CB0478-D9A3-5609-9CCA-3B810AB3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4" y="5151056"/>
            <a:ext cx="2479964" cy="1332288"/>
          </a:xfrm>
          <a:prstGeom prst="rect">
            <a:avLst/>
          </a:prstGeom>
        </p:spPr>
      </p:pic>
      <p:pic>
        <p:nvPicPr>
          <p:cNvPr id="21" name="Image 20" descr="Une image contenant texte, conception">
            <a:extLst>
              <a:ext uri="{FF2B5EF4-FFF2-40B4-BE49-F238E27FC236}">
                <a16:creationId xmlns:a16="http://schemas.microsoft.com/office/drawing/2014/main" id="{03197EE9-795A-C7FC-3ECB-3A58A9775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4" y="2278856"/>
            <a:ext cx="2586237" cy="142750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EBD1169-A865-354C-BD65-79EA8C86BB6C}"/>
              </a:ext>
            </a:extLst>
          </p:cNvPr>
          <p:cNvSpPr txBox="1"/>
          <p:nvPr/>
        </p:nvSpPr>
        <p:spPr>
          <a:xfrm>
            <a:off x="120075" y="1634044"/>
            <a:ext cx="24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De 6716 lignes, 45 variables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A2B68E4-865E-9984-10FF-B86D36CA71FD}"/>
              </a:ext>
            </a:extLst>
          </p:cNvPr>
          <p:cNvSpPr txBox="1"/>
          <p:nvPr/>
        </p:nvSpPr>
        <p:spPr>
          <a:xfrm>
            <a:off x="185854" y="4232558"/>
            <a:ext cx="247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A 1755 lignes, et 34 variables</a:t>
            </a:r>
          </a:p>
        </p:txBody>
      </p:sp>
    </p:spTree>
    <p:extLst>
      <p:ext uri="{BB962C8B-B14F-4D97-AF65-F5344CB8AC3E}">
        <p14:creationId xmlns:p14="http://schemas.microsoft.com/office/powerpoint/2010/main" val="309668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4FB9FCD0-94BA-383F-A546-D454FC173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641967"/>
              </p:ext>
            </p:extLst>
          </p:nvPr>
        </p:nvGraphicFramePr>
        <p:xfrm>
          <a:off x="1170709" y="1634044"/>
          <a:ext cx="9012382" cy="386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309">
                  <a:extLst>
                    <a:ext uri="{9D8B030D-6E8A-4147-A177-3AD203B41FA5}">
                      <a16:colId xmlns:a16="http://schemas.microsoft.com/office/drawing/2014/main" val="445919814"/>
                    </a:ext>
                  </a:extLst>
                </a:gridCol>
                <a:gridCol w="3803073">
                  <a:extLst>
                    <a:ext uri="{9D8B030D-6E8A-4147-A177-3AD203B41FA5}">
                      <a16:colId xmlns:a16="http://schemas.microsoft.com/office/drawing/2014/main" val="1737797970"/>
                    </a:ext>
                  </a:extLst>
                </a:gridCol>
              </a:tblGrid>
              <a:tr h="324613">
                <a:tc>
                  <a:txBody>
                    <a:bodyPr/>
                    <a:lstStyle/>
                    <a:p>
                      <a:r>
                        <a:rPr lang="fr-FR" dirty="0"/>
                        <a:t>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07796"/>
                  </a:ext>
                </a:extLst>
              </a:tr>
              <a:tr h="459869">
                <a:tc>
                  <a:txBody>
                    <a:bodyPr/>
                    <a:lstStyle/>
                    <a:p>
                      <a:r>
                        <a:rPr lang="en-US" sz="1400" dirty="0"/>
                        <a:t>City Council Districts, Zip Codes, 2010 Census Tracts, Seattle Police Department Micro Community Policing Plan Areas, SPD Beats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Seulement en 2015, abandonnées avant 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14116"/>
                  </a:ext>
                </a:extLst>
              </a:tr>
              <a:tr h="459869">
                <a:tc>
                  <a:txBody>
                    <a:bodyPr/>
                    <a:lstStyle/>
                    <a:p>
                      <a:r>
                        <a:rPr lang="fr-FR" sz="1400" dirty="0"/>
                        <a:t>PropertyName, TaxParcelIdentificationNumber, OSEBuildingID, YearsENERGYSTARCertified, DefaultData, ComplianceStatus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Inutiles pour notre problématique ou trop de valeurs manquantes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95930"/>
                  </a:ext>
                </a:extLst>
              </a:tr>
              <a:tr h="513971">
                <a:tc>
                  <a:txBody>
                    <a:bodyPr/>
                    <a:lstStyle/>
                    <a:p>
                      <a:r>
                        <a:rPr lang="fr-FR" sz="1400" dirty="0"/>
                        <a:t>Electricity(kWh), NaturalGas(therms)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Autres unités de mesure d’énergie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93595"/>
                  </a:ext>
                </a:extLst>
              </a:tr>
              <a:tr h="459869">
                <a:tc>
                  <a:txBody>
                    <a:bodyPr/>
                    <a:lstStyle/>
                    <a:p>
                      <a:r>
                        <a:rPr lang="fr-FR" sz="1400" dirty="0"/>
                        <a:t>SiteEUI(kBtu/sf), SiteEUIWN(kBtu/sf), SourceEUI(kBtu/sf), SourceEUIWN(kBtu/sf)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Unités en fonction de la surface en pieds carrés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44775"/>
                  </a:ext>
                </a:extLst>
              </a:tr>
              <a:tr h="315356">
                <a:tc>
                  <a:txBody>
                    <a:bodyPr/>
                    <a:lstStyle/>
                    <a:p>
                      <a:r>
                        <a:rPr lang="fr-FR" sz="1400" dirty="0"/>
                        <a:t>SiteEnergyUse(kBtu), GHGEmissionsIntensity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Redondantes avec les cibles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96463"/>
                  </a:ext>
                </a:extLst>
              </a:tr>
              <a:tr h="649226">
                <a:tc>
                  <a:txBody>
                    <a:bodyPr/>
                    <a:lstStyle/>
                    <a:p>
                      <a:r>
                        <a:rPr lang="fr-FR" sz="1400" dirty="0"/>
                        <a:t>DataYear, YearBuilt, PropertyGFAParking, LargestPropertyUseTypeGFA, SecondLargestPropertyUseTypeGFA, ThirdLargestPropertyUseTypeGFA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Après Feature engineering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19489"/>
                  </a:ext>
                </a:extLst>
              </a:tr>
              <a:tr h="315356">
                <a:tc>
                  <a:txBody>
                    <a:bodyPr/>
                    <a:lstStyle/>
                    <a:p>
                      <a:r>
                        <a:rPr lang="fr-FR" sz="1400" dirty="0"/>
                        <a:t>ListOfAllPropertyUseTypes, PropertyGFATotal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Après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5667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Données – Nettoyage – Suppression des variables 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76688D66-0C12-0917-6245-BFE260977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29104"/>
              </p:ext>
            </p:extLst>
          </p:nvPr>
        </p:nvGraphicFramePr>
        <p:xfrm>
          <a:off x="1170709" y="5501242"/>
          <a:ext cx="9012382" cy="34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309">
                  <a:extLst>
                    <a:ext uri="{9D8B030D-6E8A-4147-A177-3AD203B41FA5}">
                      <a16:colId xmlns:a16="http://schemas.microsoft.com/office/drawing/2014/main" val="2941935240"/>
                    </a:ext>
                  </a:extLst>
                </a:gridCol>
                <a:gridCol w="3803073">
                  <a:extLst>
                    <a:ext uri="{9D8B030D-6E8A-4147-A177-3AD203B41FA5}">
                      <a16:colId xmlns:a16="http://schemas.microsoft.com/office/drawing/2014/main" val="2378937964"/>
                    </a:ext>
                  </a:extLst>
                </a:gridCol>
              </a:tblGrid>
              <a:tr h="346993"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City (SEATTLE), State (WA)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1 seule valeur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46517"/>
                  </a:ext>
                </a:extLst>
              </a:tr>
            </a:tbl>
          </a:graphicData>
        </a:graphic>
      </p:graphicFrame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56EBA0B3-3A90-34C9-5782-FF7BA3CB8310}"/>
              </a:ext>
            </a:extLst>
          </p:cNvPr>
          <p:cNvSpPr/>
          <p:nvPr/>
        </p:nvSpPr>
        <p:spPr>
          <a:xfrm>
            <a:off x="1714499" y="5995554"/>
            <a:ext cx="1839191" cy="602672"/>
          </a:xfrm>
          <a:prstGeom prst="round2Diag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INUTILES</a:t>
            </a:r>
          </a:p>
        </p:txBody>
      </p:sp>
      <p:sp>
        <p:nvSpPr>
          <p:cNvPr id="9" name="Rectangle : avec coins arrondis en diagonale 8">
            <a:extLst>
              <a:ext uri="{FF2B5EF4-FFF2-40B4-BE49-F238E27FC236}">
                <a16:creationId xmlns:a16="http://schemas.microsoft.com/office/drawing/2014/main" id="{A0FD2F40-3863-296D-45D2-62387A152EAC}"/>
              </a:ext>
            </a:extLst>
          </p:cNvPr>
          <p:cNvSpPr/>
          <p:nvPr/>
        </p:nvSpPr>
        <p:spPr>
          <a:xfrm>
            <a:off x="4757304" y="5995554"/>
            <a:ext cx="1839191" cy="602672"/>
          </a:xfrm>
          <a:prstGeom prst="round2Diag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DOUBLONS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EC007040-83CA-3B42-A999-9914DB7C1803}"/>
              </a:ext>
            </a:extLst>
          </p:cNvPr>
          <p:cNvSpPr/>
          <p:nvPr/>
        </p:nvSpPr>
        <p:spPr>
          <a:xfrm>
            <a:off x="7671954" y="5995554"/>
            <a:ext cx="2095501" cy="602672"/>
          </a:xfrm>
          <a:prstGeom prst="round2Diag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198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73" y="1634044"/>
            <a:ext cx="10965873" cy="7974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Plusieurs modalités avec répétitions, espace en plus, minuscules, majuscules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             groupement des modalités redondantes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Données – Nettoyage - Modalités 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281939D-A2F2-475B-5016-9AB799EC8934}"/>
              </a:ext>
            </a:extLst>
          </p:cNvPr>
          <p:cNvCxnSpPr>
            <a:cxnSpLocks/>
          </p:cNvCxnSpPr>
          <p:nvPr/>
        </p:nvCxnSpPr>
        <p:spPr>
          <a:xfrm>
            <a:off x="654626" y="2218004"/>
            <a:ext cx="6026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0AAE0E5-332A-9D77-EA63-86B622495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0" y="2431473"/>
            <a:ext cx="8208820" cy="656303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EA0A9DF-CDA4-5E96-2F59-EA4993E7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03015"/>
              </p:ext>
            </p:extLst>
          </p:nvPr>
        </p:nvGraphicFramePr>
        <p:xfrm>
          <a:off x="1007916" y="3087776"/>
          <a:ext cx="7065819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1223831342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204077207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1345612283"/>
                    </a:ext>
                  </a:extLst>
                </a:gridCol>
              </a:tblGrid>
              <a:tr h="326973"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Aggrégation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00168"/>
                  </a:ext>
                </a:extLst>
              </a:tr>
              <a:tr h="272477">
                <a:tc>
                  <a:txBody>
                    <a:bodyPr/>
                    <a:lstStyle/>
                    <a:p>
                      <a:r>
                        <a:rPr lang="fr-FR" sz="1400" dirty="0"/>
                        <a:t>BuildingType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86"/>
                  </a:ext>
                </a:extLst>
              </a:tr>
              <a:tr h="272477">
                <a:tc>
                  <a:txBody>
                    <a:bodyPr/>
                    <a:lstStyle/>
                    <a:p>
                      <a:r>
                        <a:rPr lang="fr-FR" sz="1400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92673"/>
                  </a:ext>
                </a:extLst>
              </a:tr>
              <a:tr h="272477">
                <a:tc>
                  <a:txBody>
                    <a:bodyPr/>
                    <a:lstStyle/>
                    <a:p>
                      <a:r>
                        <a:rPr lang="fr-FR" sz="1400" dirty="0"/>
                        <a:t>PrimaryPropertyType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80776"/>
                  </a:ext>
                </a:extLst>
              </a:tr>
              <a:tr h="272477">
                <a:tc>
                  <a:txBody>
                    <a:bodyPr/>
                    <a:lstStyle/>
                    <a:p>
                      <a:r>
                        <a:rPr lang="fr-FR" sz="1400" dirty="0"/>
                        <a:t>LargestPropertyUseType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33624"/>
                  </a:ext>
                </a:extLst>
              </a:tr>
              <a:tr h="463211">
                <a:tc>
                  <a:txBody>
                    <a:bodyPr/>
                    <a:lstStyle/>
                    <a:p>
                      <a:r>
                        <a:rPr lang="fr-FR" sz="1400" dirty="0"/>
                        <a:t>SecondLargestPropertyUseType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95220"/>
                  </a:ext>
                </a:extLst>
              </a:tr>
              <a:tr h="272477">
                <a:tc>
                  <a:txBody>
                    <a:bodyPr/>
                    <a:lstStyle/>
                    <a:p>
                      <a:r>
                        <a:rPr lang="fr-FR" sz="1400" dirty="0"/>
                        <a:t>ThirdLargestPropertyUseType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7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7942BC4E-B3D0-F206-5803-3877B6337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87111"/>
              </p:ext>
            </p:extLst>
          </p:nvPr>
        </p:nvGraphicFramePr>
        <p:xfrm>
          <a:off x="1465006" y="1634044"/>
          <a:ext cx="604237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839">
                  <a:extLst>
                    <a:ext uri="{9D8B030D-6E8A-4147-A177-3AD203B41FA5}">
                      <a16:colId xmlns:a16="http://schemas.microsoft.com/office/drawing/2014/main" val="713534237"/>
                    </a:ext>
                  </a:extLst>
                </a:gridCol>
                <a:gridCol w="3043531">
                  <a:extLst>
                    <a:ext uri="{9D8B030D-6E8A-4147-A177-3AD203B41FA5}">
                      <a16:colId xmlns:a16="http://schemas.microsoft.com/office/drawing/2014/main" val="3081740868"/>
                    </a:ext>
                  </a:extLst>
                </a:gridCol>
              </a:tblGrid>
              <a:tr h="264588">
                <a:tc>
                  <a:txBody>
                    <a:bodyPr/>
                    <a:lstStyle/>
                    <a:p>
                      <a:r>
                        <a:rPr lang="fr-FR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05191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r>
                        <a:rPr lang="fr-FR" sz="1200" dirty="0"/>
                        <a:t>ZipCode (17,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 la main en cherchant l’adresse dans Google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3641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r>
                        <a:rPr lang="fr-FR" sz="1200" dirty="0"/>
                        <a:t>NumberofBuildings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 la main, 1 au lieu de 0 après recherche dans Google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29791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r>
                        <a:rPr lang="fr-FR" sz="1400" dirty="0"/>
                        <a:t>NumberofFloors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 la main, 2 au lieu de 99 : église moderne de 2 étages maximum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76473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r>
                        <a:rPr lang="fr-FR" sz="1200" dirty="0"/>
                        <a:t>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fillna('not’), 'low outlier’ =&gt; 'low', 'high outlier': 'high'}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2173"/>
                  </a:ext>
                </a:extLst>
              </a:tr>
              <a:tr h="529177">
                <a:tc>
                  <a:txBody>
                    <a:bodyPr/>
                    <a:lstStyle/>
                    <a:p>
                      <a:r>
                        <a:rPr lang="fr-FR" sz="1200" dirty="0"/>
                        <a:t>SecondLargestPropertyUseTypeGFA ThirdLargestPropertyUseTypeGFA OtherFuelUse(kBtu)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fillna(0)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56117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r>
                        <a:rPr lang="fr-FR" sz="1200" dirty="0"/>
                        <a:t>SecondLargestPropertyUseType ThirdLargestPropertyUseType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fillna('Pas utilisation')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21244"/>
                  </a:ext>
                </a:extLst>
              </a:tr>
              <a:tr h="220863">
                <a:tc>
                  <a:txBody>
                    <a:bodyPr/>
                    <a:lstStyle/>
                    <a:p>
                      <a:r>
                        <a:rPr lang="fr-FR" sz="12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fillna('Sans commentaire')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10101"/>
                  </a:ext>
                </a:extLst>
              </a:tr>
              <a:tr h="220863">
                <a:tc>
                  <a:txBody>
                    <a:bodyPr/>
                    <a:lstStyle/>
                    <a:p>
                      <a:r>
                        <a:rPr lang="fr-FR" sz="1200" dirty="0"/>
                        <a:t>LargestPropertyUseTypeGFA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Récupération donnée de PropertyGFATotal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20728"/>
                  </a:ext>
                </a:extLst>
              </a:tr>
              <a:tr h="220863">
                <a:tc>
                  <a:txBody>
                    <a:bodyPr/>
                    <a:lstStyle/>
                    <a:p>
                      <a:r>
                        <a:rPr lang="fr-FR" sz="1200" dirty="0"/>
                        <a:t>LargestPropertyUseType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 partir de PrimaryPropertyType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82998"/>
                  </a:ext>
                </a:extLst>
              </a:tr>
              <a:tr h="220863">
                <a:tc>
                  <a:txBody>
                    <a:bodyPr/>
                    <a:lstStyle/>
                    <a:p>
                      <a:r>
                        <a:rPr lang="fr-FR" sz="1200" dirty="0"/>
                        <a:t>ENERGYSTARScore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Non imputée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18449"/>
                  </a:ext>
                </a:extLst>
              </a:tr>
              <a:tr h="220863">
                <a:tc>
                  <a:txBody>
                    <a:bodyPr/>
                    <a:lstStyle/>
                    <a:p>
                      <a:r>
                        <a:rPr lang="fr-FR" sz="1200" dirty="0"/>
                        <a:t>SiteEnergyUseWN(kBtu) </a:t>
                      </a:r>
                    </a:p>
                    <a:p>
                      <a:r>
                        <a:rPr lang="fr-FR" sz="1200" dirty="0"/>
                        <a:t>TotalGHGEmissions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Suppression sans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9513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</a:t>
            </a:r>
            <a:r>
              <a:rPr lang="fr-FR" sz="3600" dirty="0">
                <a:solidFill>
                  <a:schemeClr val="bg1"/>
                </a:solidFill>
              </a:rPr>
              <a:t>Données – Nettoyage – Valeurs manquantes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FDB5D9CA-8145-DC19-3B26-91084DADCD12}"/>
              </a:ext>
            </a:extLst>
          </p:cNvPr>
          <p:cNvSpPr/>
          <p:nvPr/>
        </p:nvSpPr>
        <p:spPr>
          <a:xfrm>
            <a:off x="894735" y="2064773"/>
            <a:ext cx="393291" cy="1790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094350-43B5-3827-C96C-DA5F570ACAD3}"/>
              </a:ext>
            </a:extLst>
          </p:cNvPr>
          <p:cNvSpPr txBox="1"/>
          <p:nvPr/>
        </p:nvSpPr>
        <p:spPr>
          <a:xfrm>
            <a:off x="88490" y="2636794"/>
            <a:ext cx="80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A la main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22B73E2-F63D-7799-2776-BE329EC9C7EC}"/>
              </a:ext>
            </a:extLst>
          </p:cNvPr>
          <p:cNvSpPr/>
          <p:nvPr/>
        </p:nvSpPr>
        <p:spPr>
          <a:xfrm>
            <a:off x="914400" y="3855148"/>
            <a:ext cx="373626" cy="6185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47D470-E54C-492C-5C8C-0DF641FE9ADC}"/>
              </a:ext>
            </a:extLst>
          </p:cNvPr>
          <p:cNvSpPr txBox="1"/>
          <p:nvPr/>
        </p:nvSpPr>
        <p:spPr>
          <a:xfrm>
            <a:off x="-29498" y="3960984"/>
            <a:ext cx="104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Fillna(0)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1B7A1330-D00E-F3BF-2008-ADB19DCAEA9F}"/>
              </a:ext>
            </a:extLst>
          </p:cNvPr>
          <p:cNvSpPr/>
          <p:nvPr/>
        </p:nvSpPr>
        <p:spPr>
          <a:xfrm>
            <a:off x="1061880" y="4473677"/>
            <a:ext cx="393291" cy="677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1E1588-DFA9-636E-77FF-501F5EB86FCB}"/>
              </a:ext>
            </a:extLst>
          </p:cNvPr>
          <p:cNvSpPr txBox="1"/>
          <p:nvPr/>
        </p:nvSpPr>
        <p:spPr>
          <a:xfrm>
            <a:off x="157312" y="5139114"/>
            <a:ext cx="101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1"/>
                </a:solidFill>
              </a:rPr>
              <a:t>Autre variable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43DCAC-8CBB-C707-E05D-69E942BE5F9F}"/>
              </a:ext>
            </a:extLst>
          </p:cNvPr>
          <p:cNvSpPr txBox="1"/>
          <p:nvPr/>
        </p:nvSpPr>
        <p:spPr>
          <a:xfrm>
            <a:off x="-68827" y="4533007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Fillna(constante)</a:t>
            </a: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BD6A445F-67D3-1E7F-7FC1-019C3E63AFF5}"/>
              </a:ext>
            </a:extLst>
          </p:cNvPr>
          <p:cNvSpPr/>
          <p:nvPr/>
        </p:nvSpPr>
        <p:spPr>
          <a:xfrm>
            <a:off x="1140534" y="5176111"/>
            <a:ext cx="235981" cy="5232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F67EF52A-F3D9-88D2-9B61-43DB21E18ECC}"/>
              </a:ext>
            </a:extLst>
          </p:cNvPr>
          <p:cNvSpPr/>
          <p:nvPr/>
        </p:nvSpPr>
        <p:spPr>
          <a:xfrm>
            <a:off x="1081540" y="5723889"/>
            <a:ext cx="334298" cy="756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CACB24-E3D6-78B0-FA38-3CB3C5792446}"/>
              </a:ext>
            </a:extLst>
          </p:cNvPr>
          <p:cNvSpPr txBox="1"/>
          <p:nvPr/>
        </p:nvSpPr>
        <p:spPr>
          <a:xfrm>
            <a:off x="98322" y="5779117"/>
            <a:ext cx="101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1"/>
                </a:solidFill>
              </a:rPr>
              <a:t>Non imputé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7E9D11-0665-AC01-7498-883231AE428F}"/>
              </a:ext>
            </a:extLst>
          </p:cNvPr>
          <p:cNvSpPr txBox="1"/>
          <p:nvPr/>
        </p:nvSpPr>
        <p:spPr>
          <a:xfrm>
            <a:off x="8731045" y="1722792"/>
            <a:ext cx="22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Valeurs manquantes</a:t>
            </a:r>
          </a:p>
        </p:txBody>
      </p:sp>
      <p:pic>
        <p:nvPicPr>
          <p:cNvPr id="18" name="Image 17" descr="Une image contenant texte, capture d’écran, Police, nombre">
            <a:extLst>
              <a:ext uri="{FF2B5EF4-FFF2-40B4-BE49-F238E27FC236}">
                <a16:creationId xmlns:a16="http://schemas.microsoft.com/office/drawing/2014/main" id="{4359F89E-3156-E9FC-D712-93AFFC76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91" y="2182521"/>
            <a:ext cx="381179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capture d’écran, nombre, logiciel">
            <a:extLst>
              <a:ext uri="{FF2B5EF4-FFF2-40B4-BE49-F238E27FC236}">
                <a16:creationId xmlns:a16="http://schemas.microsoft.com/office/drawing/2014/main" id="{3644539B-1C22-762F-4EC2-C89BE4DA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4" y="1761131"/>
            <a:ext cx="5571606" cy="2486404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21308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</a:t>
            </a:r>
            <a:r>
              <a:rPr lang="fr-FR" sz="3600" dirty="0">
                <a:solidFill>
                  <a:schemeClr val="bg1"/>
                </a:solidFill>
              </a:rPr>
              <a:t>Données – Nettoyage – Valeurs aberrantes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9" name="Image 8" descr="Une image contenant texte, capture d’écran, nombre, Police">
            <a:extLst>
              <a:ext uri="{FF2B5EF4-FFF2-40B4-BE49-F238E27FC236}">
                <a16:creationId xmlns:a16="http://schemas.microsoft.com/office/drawing/2014/main" id="{62084F51-936B-C967-37CA-15F0E1DDA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9471"/>
            <a:ext cx="3254477" cy="2252504"/>
          </a:xfrm>
          <a:prstGeom prst="rect">
            <a:avLst/>
          </a:prstGeom>
        </p:spPr>
      </p:pic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76DD27B-3056-6389-059D-332A7142B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77" y="1761132"/>
            <a:ext cx="2110923" cy="2280844"/>
          </a:xfrm>
          <a:prstGeom prst="rect">
            <a:avLst/>
          </a:prstGeom>
        </p:spPr>
      </p:pic>
      <p:pic>
        <p:nvPicPr>
          <p:cNvPr id="13" name="Image 12" descr="Une image contenant capture d’écran, ligne, Police, texte&#10;&#10;Description générée automatiquement">
            <a:extLst>
              <a:ext uri="{FF2B5EF4-FFF2-40B4-BE49-F238E27FC236}">
                <a16:creationId xmlns:a16="http://schemas.microsoft.com/office/drawing/2014/main" id="{E37C54FB-FFAE-8D82-3B56-EA650E6CC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8" y="1761131"/>
            <a:ext cx="419136" cy="22313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692FF72-34A3-539B-BB1D-E3D066A49ECF}"/>
              </a:ext>
            </a:extLst>
          </p:cNvPr>
          <p:cNvSpPr txBox="1"/>
          <p:nvPr/>
        </p:nvSpPr>
        <p:spPr>
          <a:xfrm>
            <a:off x="2037736" y="3672642"/>
            <a:ext cx="107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👉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B7C2FD30-E14A-D4B3-3D9F-6B6ABF4A8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12822"/>
              </p:ext>
            </p:extLst>
          </p:nvPr>
        </p:nvGraphicFramePr>
        <p:xfrm>
          <a:off x="2436761" y="4484413"/>
          <a:ext cx="8128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02186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88215493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Aberrante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NumberofFloors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 la main, 2 au lieu de 99 : église moderne de 2 étages maximum (google street), tour la plus haute 93 étages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TotalGHGEmissions, PropertyGFABuilding(s)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Max aberrant? Non, les bâtiments = hôpitaux, campus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82162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2912B483-2853-634E-428C-1E7F4DDD72C5}"/>
              </a:ext>
            </a:extLst>
          </p:cNvPr>
          <p:cNvSpPr txBox="1"/>
          <p:nvPr/>
        </p:nvSpPr>
        <p:spPr>
          <a:xfrm>
            <a:off x="9485671" y="3673558"/>
            <a:ext cx="107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👉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91BF12B-0DE3-2E69-A5BB-121280A6DD4B}"/>
              </a:ext>
            </a:extLst>
          </p:cNvPr>
          <p:cNvSpPr txBox="1"/>
          <p:nvPr/>
        </p:nvSpPr>
        <p:spPr>
          <a:xfrm>
            <a:off x="3962678" y="3672642"/>
            <a:ext cx="107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👉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AB72AAB6-414F-FC4D-A810-D503E2E7194B}"/>
              </a:ext>
            </a:extLst>
          </p:cNvPr>
          <p:cNvSpPr/>
          <p:nvPr/>
        </p:nvSpPr>
        <p:spPr>
          <a:xfrm>
            <a:off x="1708351" y="5322293"/>
            <a:ext cx="658770" cy="503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4EF0409E-306F-A63B-FC4D-B211BB15E2EB}"/>
              </a:ext>
            </a:extLst>
          </p:cNvPr>
          <p:cNvSpPr/>
          <p:nvPr/>
        </p:nvSpPr>
        <p:spPr>
          <a:xfrm>
            <a:off x="1743171" y="4819053"/>
            <a:ext cx="658770" cy="503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64A52C4-58CA-E5B3-0313-5ACBDFD1BD10}"/>
              </a:ext>
            </a:extLst>
          </p:cNvPr>
          <p:cNvSpPr txBox="1"/>
          <p:nvPr/>
        </p:nvSpPr>
        <p:spPr>
          <a:xfrm>
            <a:off x="510019" y="4868524"/>
            <a:ext cx="15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Aberrante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844D91-A92C-20B6-61A1-633ADE1D9BB0}"/>
              </a:ext>
            </a:extLst>
          </p:cNvPr>
          <p:cNvSpPr txBox="1"/>
          <p:nvPr/>
        </p:nvSpPr>
        <p:spPr>
          <a:xfrm>
            <a:off x="600955" y="5389247"/>
            <a:ext cx="15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Outliers ?</a:t>
            </a:r>
          </a:p>
        </p:txBody>
      </p:sp>
    </p:spTree>
    <p:extLst>
      <p:ext uri="{BB962C8B-B14F-4D97-AF65-F5344CB8AC3E}">
        <p14:creationId xmlns:p14="http://schemas.microsoft.com/office/powerpoint/2010/main" val="212227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Données – Analyse univariée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Une image contenant texte, capture d’écran, diagramme, ligne">
            <a:extLst>
              <a:ext uri="{FF2B5EF4-FFF2-40B4-BE49-F238E27FC236}">
                <a16:creationId xmlns:a16="http://schemas.microsoft.com/office/drawing/2014/main" id="{C7F3DD7D-DEAB-4A29-E114-C445D666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" y="1552593"/>
            <a:ext cx="5043948" cy="3452026"/>
          </a:xfrm>
          <a:prstGeom prst="rect">
            <a:avLst/>
          </a:prstGeom>
        </p:spPr>
      </p:pic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D64F1A0-314E-77B8-6F7F-D94318C0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6" y="1921925"/>
            <a:ext cx="1946789" cy="2266617"/>
          </a:xfrm>
          <a:prstGeom prst="rect">
            <a:avLst/>
          </a:prstGeom>
        </p:spPr>
      </p:pic>
      <p:pic>
        <p:nvPicPr>
          <p:cNvPr id="11" name="Image 10" descr="Une image contenant texte, capture d’écran, diagramme, ligne">
            <a:extLst>
              <a:ext uri="{FF2B5EF4-FFF2-40B4-BE49-F238E27FC236}">
                <a16:creationId xmlns:a16="http://schemas.microsoft.com/office/drawing/2014/main" id="{7A4A3A46-6AF0-E111-5CF0-D9216FDB9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95" y="1552593"/>
            <a:ext cx="5122605" cy="3377199"/>
          </a:xfrm>
          <a:prstGeom prst="rect">
            <a:avLst/>
          </a:prstGeom>
        </p:spPr>
      </p:pic>
      <p:pic>
        <p:nvPicPr>
          <p:cNvPr id="13" name="Image 1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3C4A3DE-5B55-4A69-66D3-1450E0777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5" y="4188542"/>
            <a:ext cx="1931948" cy="2546555"/>
          </a:xfrm>
          <a:prstGeom prst="rect">
            <a:avLst/>
          </a:prstGeom>
        </p:spPr>
      </p:pic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F003A992-315D-53DB-BA45-D2C3DFAA47FF}"/>
              </a:ext>
            </a:extLst>
          </p:cNvPr>
          <p:cNvSpPr/>
          <p:nvPr/>
        </p:nvSpPr>
        <p:spPr>
          <a:xfrm>
            <a:off x="491613" y="5505393"/>
            <a:ext cx="4218039" cy="602672"/>
          </a:xfrm>
          <a:prstGeom prst="round2Diag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SKEWNESS &gt; 1              transformation logarithmique </a:t>
            </a:r>
          </a:p>
        </p:txBody>
      </p:sp>
      <p:sp>
        <p:nvSpPr>
          <p:cNvPr id="15" name="Flèche : droite à entaille 14">
            <a:extLst>
              <a:ext uri="{FF2B5EF4-FFF2-40B4-BE49-F238E27FC236}">
                <a16:creationId xmlns:a16="http://schemas.microsoft.com/office/drawing/2014/main" id="{EFDBF71E-E84C-9FA7-AF4A-BEE66B0E7C8D}"/>
              </a:ext>
            </a:extLst>
          </p:cNvPr>
          <p:cNvSpPr/>
          <p:nvPr/>
        </p:nvSpPr>
        <p:spPr>
          <a:xfrm>
            <a:off x="2099186" y="5541258"/>
            <a:ext cx="501446" cy="265471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5FFC58A-166A-A59B-D5C5-F1E84F683041}"/>
              </a:ext>
            </a:extLst>
          </p:cNvPr>
          <p:cNvSpPr txBox="1"/>
          <p:nvPr/>
        </p:nvSpPr>
        <p:spPr>
          <a:xfrm>
            <a:off x="6119351" y="2383237"/>
            <a:ext cx="107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👉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0E6BB-C38D-F4B0-AAC0-19660F0B59EA}"/>
              </a:ext>
            </a:extLst>
          </p:cNvPr>
          <p:cNvSpPr txBox="1"/>
          <p:nvPr/>
        </p:nvSpPr>
        <p:spPr>
          <a:xfrm>
            <a:off x="6096000" y="4745126"/>
            <a:ext cx="675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73155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</a:t>
            </a:r>
            <a:r>
              <a:rPr lang="fr-FR" sz="3600" dirty="0">
                <a:solidFill>
                  <a:schemeClr val="bg1"/>
                </a:solidFill>
              </a:rPr>
              <a:t>Données – Analyse multivariée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2" name="Image 1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BC10D678-0D0A-D504-79B0-4F255306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93"/>
            <a:ext cx="6520704" cy="53054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D55359-6B3C-46BB-8640-3721B51A3E45}"/>
              </a:ext>
            </a:extLst>
          </p:cNvPr>
          <p:cNvSpPr/>
          <p:nvPr/>
        </p:nvSpPr>
        <p:spPr>
          <a:xfrm>
            <a:off x="2080481" y="2330245"/>
            <a:ext cx="1380474" cy="1124563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75156-ECF6-466C-F15B-26B45F60AC33}"/>
              </a:ext>
            </a:extLst>
          </p:cNvPr>
          <p:cNvSpPr/>
          <p:nvPr/>
        </p:nvSpPr>
        <p:spPr>
          <a:xfrm>
            <a:off x="3972232" y="3569111"/>
            <a:ext cx="550607" cy="422786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FBF93-E3A4-6C85-9888-13891AD2D68C}"/>
              </a:ext>
            </a:extLst>
          </p:cNvPr>
          <p:cNvSpPr/>
          <p:nvPr/>
        </p:nvSpPr>
        <p:spPr>
          <a:xfrm>
            <a:off x="4640826" y="3569111"/>
            <a:ext cx="314632" cy="422786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48C84AB3-7128-BBFB-B15E-E4D932F84417}"/>
              </a:ext>
            </a:extLst>
          </p:cNvPr>
          <p:cNvSpPr/>
          <p:nvPr/>
        </p:nvSpPr>
        <p:spPr>
          <a:xfrm>
            <a:off x="1972326" y="1916727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3471B7DC-7CBF-38A5-848E-878AECB6414B}"/>
              </a:ext>
            </a:extLst>
          </p:cNvPr>
          <p:cNvSpPr/>
          <p:nvPr/>
        </p:nvSpPr>
        <p:spPr>
          <a:xfrm>
            <a:off x="4027268" y="3122969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A04461B0-CDC8-DC11-FC41-99C6EC0C60B8}"/>
              </a:ext>
            </a:extLst>
          </p:cNvPr>
          <p:cNvSpPr/>
          <p:nvPr/>
        </p:nvSpPr>
        <p:spPr>
          <a:xfrm>
            <a:off x="5015410" y="3569111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F7472971-F166-A115-88BC-1025C55C78F5}"/>
              </a:ext>
            </a:extLst>
          </p:cNvPr>
          <p:cNvSpPr/>
          <p:nvPr/>
        </p:nvSpPr>
        <p:spPr>
          <a:xfrm>
            <a:off x="7571797" y="1944149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9A15EF84-94D2-14AC-E10B-9FEB6AB3EE8B}"/>
              </a:ext>
            </a:extLst>
          </p:cNvPr>
          <p:cNvSpPr/>
          <p:nvPr/>
        </p:nvSpPr>
        <p:spPr>
          <a:xfrm>
            <a:off x="7571797" y="2957049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BFC19CE9-D379-204F-11F9-95012772B310}"/>
              </a:ext>
            </a:extLst>
          </p:cNvPr>
          <p:cNvSpPr/>
          <p:nvPr/>
        </p:nvSpPr>
        <p:spPr>
          <a:xfrm>
            <a:off x="7571797" y="4051051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2925125-89A4-DAB8-22A7-D2001214EE18}"/>
              </a:ext>
            </a:extLst>
          </p:cNvPr>
          <p:cNvSpPr txBox="1"/>
          <p:nvPr/>
        </p:nvSpPr>
        <p:spPr>
          <a:xfrm>
            <a:off x="8159816" y="1893195"/>
            <a:ext cx="390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Features engineering(variables caractéristiques): nouvelles variables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2D2632-6EBD-97AF-0BFF-DC68B18C89DD}"/>
              </a:ext>
            </a:extLst>
          </p:cNvPr>
          <p:cNvSpPr txBox="1"/>
          <p:nvPr/>
        </p:nvSpPr>
        <p:spPr>
          <a:xfrm>
            <a:off x="8159816" y="2880128"/>
            <a:ext cx="390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Features Engineering : Seule information dans Le permis de construire : les sources d’énergie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5152CA-ADB7-207A-90B6-BE93EBFD8618}"/>
              </a:ext>
            </a:extLst>
          </p:cNvPr>
          <p:cNvSpPr txBox="1"/>
          <p:nvPr/>
        </p:nvSpPr>
        <p:spPr>
          <a:xfrm>
            <a:off x="8159816" y="4051051"/>
            <a:ext cx="295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Cibles fortement corrélées</a:t>
            </a:r>
          </a:p>
        </p:txBody>
      </p:sp>
    </p:spTree>
    <p:extLst>
      <p:ext uri="{BB962C8B-B14F-4D97-AF65-F5344CB8AC3E}">
        <p14:creationId xmlns:p14="http://schemas.microsoft.com/office/powerpoint/2010/main" val="132503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Données – Nettoyage – Feature Engineering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D1F48697-909E-07D2-59B4-727316F3F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74000"/>
              </p:ext>
            </p:extLst>
          </p:nvPr>
        </p:nvGraphicFramePr>
        <p:xfrm>
          <a:off x="5515897" y="1634044"/>
          <a:ext cx="6561394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697">
                  <a:extLst>
                    <a:ext uri="{9D8B030D-6E8A-4147-A177-3AD203B41FA5}">
                      <a16:colId xmlns:a16="http://schemas.microsoft.com/office/drawing/2014/main" val="2088843034"/>
                    </a:ext>
                  </a:extLst>
                </a:gridCol>
                <a:gridCol w="3280697">
                  <a:extLst>
                    <a:ext uri="{9D8B030D-6E8A-4147-A177-3AD203B41FA5}">
                      <a16:colId xmlns:a16="http://schemas.microsoft.com/office/drawing/2014/main" val="2173998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3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ListOfAllPropertyUseTypes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Compte le nombre de type de propriété pour chaque bâtiment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2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Latitude/Longitude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Cartographie des bâtiments avec la transformation en variable binaire de la latitude et la longitude et en faisant la somme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9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Influence si le bâtiment est dans une rue, avenue, chemin? ➔ WAY, AVENUE ou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9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DataYear, YearBuilt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L'âge du bâtiment, ou rénovation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05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PropertyGFAParking PropertyGFATotal LargestPropertyUseTypeGFA SecondLargestPropertyUseTypeGFA ThirdLargestPropertyUseTypeGFA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Ratio de la surface du parking sur la surface totale Ratio de la surface de la première (2nde , 3ième) sur la surface totale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SteamUse(kBtu), Electricity(kBtu), NaturalGas(kBtu), OtherFuelUse(kBtu)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 : n'utilise pas cette énergie, 1 : utilise cette énergie.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6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SiteEnergyUseWN(kBtu)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Transformation en log10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TotalGHGEmissions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Transformation en log10 + 1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3450"/>
                  </a:ext>
                </a:extLst>
              </a:tr>
            </a:tbl>
          </a:graphicData>
        </a:graphic>
      </p:graphicFrame>
      <p:pic>
        <p:nvPicPr>
          <p:cNvPr id="8" name="Image 7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D1384540-9C15-474F-E497-5453EDFCE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" y="1697014"/>
            <a:ext cx="3662029" cy="2109571"/>
          </a:xfrm>
          <a:prstGeom prst="rect">
            <a:avLst/>
          </a:prstGeom>
        </p:spPr>
      </p:pic>
      <p:pic>
        <p:nvPicPr>
          <p:cNvPr id="10" name="Image 9" descr="Une image contenant texte, capture d’écran, Tracé, diagramme">
            <a:extLst>
              <a:ext uri="{FF2B5EF4-FFF2-40B4-BE49-F238E27FC236}">
                <a16:creationId xmlns:a16="http://schemas.microsoft.com/office/drawing/2014/main" id="{EA3937F6-C6B6-0002-93DE-9100FA456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" y="4208207"/>
            <a:ext cx="3738186" cy="24437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72AED48-714B-8A5B-90ED-0F4C346808FB}"/>
              </a:ext>
            </a:extLst>
          </p:cNvPr>
          <p:cNvSpPr txBox="1"/>
          <p:nvPr/>
        </p:nvSpPr>
        <p:spPr>
          <a:xfrm>
            <a:off x="1445342" y="2104103"/>
            <a:ext cx="196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Log 10+1 Energy conso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972CCA-FE58-B835-0F48-F08C2A4C9A98}"/>
              </a:ext>
            </a:extLst>
          </p:cNvPr>
          <p:cNvSpPr txBox="1"/>
          <p:nvPr/>
        </p:nvSpPr>
        <p:spPr>
          <a:xfrm>
            <a:off x="1445341" y="4783749"/>
            <a:ext cx="196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Log 10+1 Emissions Co2</a:t>
            </a: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60BD8036-1EC4-F43A-023F-2B41B7AEB239}"/>
              </a:ext>
            </a:extLst>
          </p:cNvPr>
          <p:cNvSpPr/>
          <p:nvPr/>
        </p:nvSpPr>
        <p:spPr>
          <a:xfrm>
            <a:off x="5070456" y="3659918"/>
            <a:ext cx="373626" cy="1199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150ED784-6D90-3EB3-45BE-F456D8A62B61}"/>
              </a:ext>
            </a:extLst>
          </p:cNvPr>
          <p:cNvSpPr/>
          <p:nvPr/>
        </p:nvSpPr>
        <p:spPr>
          <a:xfrm>
            <a:off x="5070456" y="2104103"/>
            <a:ext cx="373626" cy="1514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E73345D4-77FC-5D77-EE0D-C1554B68BD0F}"/>
              </a:ext>
            </a:extLst>
          </p:cNvPr>
          <p:cNvSpPr/>
          <p:nvPr/>
        </p:nvSpPr>
        <p:spPr>
          <a:xfrm>
            <a:off x="5070456" y="4917655"/>
            <a:ext cx="373626" cy="1486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8BC38F6-4A45-B686-685B-CF87798C4ECE}"/>
              </a:ext>
            </a:extLst>
          </p:cNvPr>
          <p:cNvSpPr txBox="1"/>
          <p:nvPr/>
        </p:nvSpPr>
        <p:spPr>
          <a:xfrm>
            <a:off x="3942735" y="2461175"/>
            <a:ext cx="131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Localisation bâtiments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4C0AE3-45AF-1D46-FE43-98BA3B791526}"/>
              </a:ext>
            </a:extLst>
          </p:cNvPr>
          <p:cNvSpPr txBox="1"/>
          <p:nvPr/>
        </p:nvSpPr>
        <p:spPr>
          <a:xfrm>
            <a:off x="3840072" y="3936590"/>
            <a:ext cx="148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Construction bâtiments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0BA2516-0B06-CD9A-FFE8-65101AB62346}"/>
              </a:ext>
            </a:extLst>
          </p:cNvPr>
          <p:cNvSpPr txBox="1"/>
          <p:nvPr/>
        </p:nvSpPr>
        <p:spPr>
          <a:xfrm>
            <a:off x="3840072" y="5337743"/>
            <a:ext cx="131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Variables d’énergie, émission </a:t>
            </a:r>
          </a:p>
        </p:txBody>
      </p:sp>
    </p:spTree>
    <p:extLst>
      <p:ext uri="{BB962C8B-B14F-4D97-AF65-F5344CB8AC3E}">
        <p14:creationId xmlns:p14="http://schemas.microsoft.com/office/powerpoint/2010/main" val="362743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Données – Analyse multivariée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Une image contenant texte, capture d’écran, diagramme, ligne">
            <a:extLst>
              <a:ext uri="{FF2B5EF4-FFF2-40B4-BE49-F238E27FC236}">
                <a16:creationId xmlns:a16="http://schemas.microsoft.com/office/drawing/2014/main" id="{CF135705-ABC6-1F60-8469-5CEC7785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044"/>
            <a:ext cx="5692484" cy="5223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74968-7784-1CC7-B80F-D5F5D301179D}"/>
              </a:ext>
            </a:extLst>
          </p:cNvPr>
          <p:cNvSpPr/>
          <p:nvPr/>
        </p:nvSpPr>
        <p:spPr>
          <a:xfrm>
            <a:off x="3649211" y="2122415"/>
            <a:ext cx="637564" cy="763398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8696C-B21C-B9A9-033C-E175810A1F62}"/>
              </a:ext>
            </a:extLst>
          </p:cNvPr>
          <p:cNvSpPr/>
          <p:nvPr/>
        </p:nvSpPr>
        <p:spPr>
          <a:xfrm>
            <a:off x="3465577" y="3086507"/>
            <a:ext cx="267524" cy="428479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B1638D83-DB8F-EF91-087E-F530D997F607}"/>
              </a:ext>
            </a:extLst>
          </p:cNvPr>
          <p:cNvSpPr/>
          <p:nvPr/>
        </p:nvSpPr>
        <p:spPr>
          <a:xfrm>
            <a:off x="3967993" y="1712310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D32216E6-181D-36B6-FD16-70DA2060AFE9}"/>
              </a:ext>
            </a:extLst>
          </p:cNvPr>
          <p:cNvSpPr/>
          <p:nvPr/>
        </p:nvSpPr>
        <p:spPr>
          <a:xfrm>
            <a:off x="3776264" y="3342815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A8B35-E5A2-EE00-0EC9-EBD0DA22CE1B}"/>
              </a:ext>
            </a:extLst>
          </p:cNvPr>
          <p:cNvSpPr/>
          <p:nvPr/>
        </p:nvSpPr>
        <p:spPr>
          <a:xfrm>
            <a:off x="4083927" y="4443426"/>
            <a:ext cx="383458" cy="447356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02DCB695-FAB4-2A46-5BB1-C95A8FDF5617}"/>
              </a:ext>
            </a:extLst>
          </p:cNvPr>
          <p:cNvSpPr/>
          <p:nvPr/>
        </p:nvSpPr>
        <p:spPr>
          <a:xfrm>
            <a:off x="4608172" y="4436229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61F43-7D23-B019-4522-234DA2176B4B}"/>
              </a:ext>
            </a:extLst>
          </p:cNvPr>
          <p:cNvSpPr/>
          <p:nvPr/>
        </p:nvSpPr>
        <p:spPr>
          <a:xfrm>
            <a:off x="1797667" y="2885813"/>
            <a:ext cx="637564" cy="763398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0A844E43-15C6-AEED-BB0B-821A8F383417}"/>
              </a:ext>
            </a:extLst>
          </p:cNvPr>
          <p:cNvSpPr/>
          <p:nvPr/>
        </p:nvSpPr>
        <p:spPr>
          <a:xfrm>
            <a:off x="1605938" y="3730662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F8D5B7-D82E-CDB6-1C37-E4FDC5BF5B53}"/>
              </a:ext>
            </a:extLst>
          </p:cNvPr>
          <p:cNvSpPr txBox="1"/>
          <p:nvPr/>
        </p:nvSpPr>
        <p:spPr>
          <a:xfrm>
            <a:off x="7206144" y="1878229"/>
            <a:ext cx="313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APRES FEATURE ENGINEERING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95D2B28E-35A3-5C0F-DA1E-CA5C5B524959}"/>
              </a:ext>
            </a:extLst>
          </p:cNvPr>
          <p:cNvSpPr/>
          <p:nvPr/>
        </p:nvSpPr>
        <p:spPr>
          <a:xfrm>
            <a:off x="6881298" y="2653275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857111F-4D9A-8F05-D2B6-B5CB4E5D7D1A}"/>
              </a:ext>
            </a:extLst>
          </p:cNvPr>
          <p:cNvSpPr txBox="1"/>
          <p:nvPr/>
        </p:nvSpPr>
        <p:spPr>
          <a:xfrm>
            <a:off x="7490151" y="2615782"/>
            <a:ext cx="313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Corrélation fortement réduite</a:t>
            </a:r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2C4B337F-4274-7F27-DEB8-D7268B74FE0B}"/>
              </a:ext>
            </a:extLst>
          </p:cNvPr>
          <p:cNvSpPr/>
          <p:nvPr/>
        </p:nvSpPr>
        <p:spPr>
          <a:xfrm>
            <a:off x="6881298" y="3483291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A03C1E-CDE8-1A7F-92F2-78D16CE687D0}"/>
              </a:ext>
            </a:extLst>
          </p:cNvPr>
          <p:cNvSpPr txBox="1"/>
          <p:nvPr/>
        </p:nvSpPr>
        <p:spPr>
          <a:xfrm>
            <a:off x="7490151" y="3410253"/>
            <a:ext cx="313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Corrélation fortement réduite</a:t>
            </a:r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74BC2557-97D5-1066-652C-55FE5A7AC62C}"/>
              </a:ext>
            </a:extLst>
          </p:cNvPr>
          <p:cNvSpPr/>
          <p:nvPr/>
        </p:nvSpPr>
        <p:spPr>
          <a:xfrm>
            <a:off x="6881298" y="4335265"/>
            <a:ext cx="383458" cy="33183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2D2CDA1-4D28-A2C2-7108-B66C0C626C81}"/>
              </a:ext>
            </a:extLst>
          </p:cNvPr>
          <p:cNvSpPr txBox="1"/>
          <p:nvPr/>
        </p:nvSpPr>
        <p:spPr>
          <a:xfrm>
            <a:off x="7509365" y="4316518"/>
            <a:ext cx="313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cibles fortement corrélées</a:t>
            </a:r>
          </a:p>
        </p:txBody>
      </p:sp>
    </p:spTree>
    <p:extLst>
      <p:ext uri="{BB962C8B-B14F-4D97-AF65-F5344CB8AC3E}">
        <p14:creationId xmlns:p14="http://schemas.microsoft.com/office/powerpoint/2010/main" val="7510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922318"/>
            <a:ext cx="10418618" cy="4306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Problématique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Données</a:t>
            </a:r>
          </a:p>
          <a:p>
            <a:pPr marL="514350" indent="-514350">
              <a:buAutoNum type="arabicPeriod"/>
            </a:pPr>
            <a:r>
              <a:rPr lang="fr-FR" b="1" dirty="0">
                <a:solidFill>
                  <a:schemeClr val="accent1"/>
                </a:solidFill>
              </a:rPr>
              <a:t>Modélisation            Consommation Totale d’électricité           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08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922318"/>
            <a:ext cx="10418618" cy="4306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b="1" dirty="0">
                <a:solidFill>
                  <a:schemeClr val="accent1"/>
                </a:solidFill>
              </a:rPr>
              <a:t>Problématique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Données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Modélisation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066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 –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3" name="Espace réservé du contenu 12" descr="Une image contenant cercle, Bleu électrique, Caractère coloré, bleu&#10;&#10;Description générée automatiquement">
            <a:extLst>
              <a:ext uri="{FF2B5EF4-FFF2-40B4-BE49-F238E27FC236}">
                <a16:creationId xmlns:a16="http://schemas.microsoft.com/office/drawing/2014/main" id="{40D1D054-AB44-0F0B-1FAC-9F498ADA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9"/>
          <a:stretch/>
        </p:blipFill>
        <p:spPr>
          <a:xfrm>
            <a:off x="906210" y="3972717"/>
            <a:ext cx="964537" cy="843419"/>
          </a:xfrm>
          <a:noFill/>
        </p:spPr>
      </p:pic>
      <p:pic>
        <p:nvPicPr>
          <p:cNvPr id="15" name="Image 14" descr="Une image contenant orange, Ambré, cercle">
            <a:extLst>
              <a:ext uri="{FF2B5EF4-FFF2-40B4-BE49-F238E27FC236}">
                <a16:creationId xmlns:a16="http://schemas.microsoft.com/office/drawing/2014/main" id="{A50168B5-EDD9-00F5-168D-CBA3367E8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0" y="3321898"/>
            <a:ext cx="964537" cy="1229033"/>
          </a:xfrm>
          <a:prstGeom prst="rect">
            <a:avLst/>
          </a:prstGeom>
        </p:spPr>
      </p:pic>
      <p:pic>
        <p:nvPicPr>
          <p:cNvPr id="17" name="Image 16" descr="Une image contenant jaune">
            <a:extLst>
              <a:ext uri="{FF2B5EF4-FFF2-40B4-BE49-F238E27FC236}">
                <a16:creationId xmlns:a16="http://schemas.microsoft.com/office/drawing/2014/main" id="{2F15D63E-D946-7DD5-594F-92EC52661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9"/>
          <a:stretch/>
        </p:blipFill>
        <p:spPr>
          <a:xfrm>
            <a:off x="906210" y="4771230"/>
            <a:ext cx="964537" cy="30946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AAB0060-C51C-8BDE-7405-D03EDB2B25D9}"/>
              </a:ext>
            </a:extLst>
          </p:cNvPr>
          <p:cNvSpPr txBox="1"/>
          <p:nvPr/>
        </p:nvSpPr>
        <p:spPr>
          <a:xfrm>
            <a:off x="480839" y="2157098"/>
            <a:ext cx="181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DONNEES NETTOYEES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24FB6AE-0718-2F09-D759-EDCF36B100C9}"/>
              </a:ext>
            </a:extLst>
          </p:cNvPr>
          <p:cNvSpPr txBox="1"/>
          <p:nvPr/>
        </p:nvSpPr>
        <p:spPr>
          <a:xfrm>
            <a:off x="238484" y="1604806"/>
            <a:ext cx="953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4"/>
                </a:solidFill>
              </a:rPr>
              <a:t>SPLIT - ENCODAGE/STANDARDISATION : </a:t>
            </a:r>
            <a:r>
              <a:rPr lang="fr-FR" dirty="0"/>
              <a:t>préparation des données au Machine Learning</a:t>
            </a:r>
          </a:p>
        </p:txBody>
      </p:sp>
      <p:pic>
        <p:nvPicPr>
          <p:cNvPr id="22" name="Espace réservé du contenu 12" descr="Une image contenant cercle, Bleu électrique, Caractère coloré, bleu&#10;&#10;Description générée automatiquement">
            <a:extLst>
              <a:ext uri="{FF2B5EF4-FFF2-40B4-BE49-F238E27FC236}">
                <a16:creationId xmlns:a16="http://schemas.microsoft.com/office/drawing/2014/main" id="{62DD3F99-8E1C-2B86-ADBA-CAC267D21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9"/>
          <a:stretch/>
        </p:blipFill>
        <p:spPr>
          <a:xfrm>
            <a:off x="3293805" y="3403653"/>
            <a:ext cx="813783" cy="704905"/>
          </a:xfrm>
          <a:prstGeom prst="rect">
            <a:avLst/>
          </a:prstGeom>
          <a:noFill/>
        </p:spPr>
      </p:pic>
      <p:pic>
        <p:nvPicPr>
          <p:cNvPr id="21" name="Image 20" descr="Une image contenant orange, Ambré, cercle">
            <a:extLst>
              <a:ext uri="{FF2B5EF4-FFF2-40B4-BE49-F238E27FC236}">
                <a16:creationId xmlns:a16="http://schemas.microsoft.com/office/drawing/2014/main" id="{B2A147DC-04F4-648C-5E40-459A4AAE6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05" y="2851732"/>
            <a:ext cx="813782" cy="1036938"/>
          </a:xfrm>
          <a:prstGeom prst="rect">
            <a:avLst/>
          </a:prstGeom>
        </p:spPr>
      </p:pic>
      <p:pic>
        <p:nvPicPr>
          <p:cNvPr id="24" name="Image 23" descr="Une image contenant jaune">
            <a:extLst>
              <a:ext uri="{FF2B5EF4-FFF2-40B4-BE49-F238E27FC236}">
                <a16:creationId xmlns:a16="http://schemas.microsoft.com/office/drawing/2014/main" id="{BC80F788-C8FB-9F89-F931-592D70BA23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-3823" b="61320"/>
          <a:stretch/>
        </p:blipFill>
        <p:spPr>
          <a:xfrm>
            <a:off x="3197873" y="5253194"/>
            <a:ext cx="909714" cy="297820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</p:pic>
      <p:pic>
        <p:nvPicPr>
          <p:cNvPr id="29" name="Image 28" descr="Une image contenant orange, Ambré, cercle">
            <a:extLst>
              <a:ext uri="{FF2B5EF4-FFF2-40B4-BE49-F238E27FC236}">
                <a16:creationId xmlns:a16="http://schemas.microsoft.com/office/drawing/2014/main" id="{73C87D72-2F00-E5AE-52A1-39771D000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21" y="2166455"/>
            <a:ext cx="813782" cy="1036938"/>
          </a:xfrm>
          <a:prstGeom prst="rect">
            <a:avLst/>
          </a:prstGeom>
        </p:spPr>
      </p:pic>
      <p:pic>
        <p:nvPicPr>
          <p:cNvPr id="31" name="Image 30" descr="Une image contenant cercle, Bleu électrique, Caractère coloré, bleu">
            <a:extLst>
              <a:ext uri="{FF2B5EF4-FFF2-40B4-BE49-F238E27FC236}">
                <a16:creationId xmlns:a16="http://schemas.microsoft.com/office/drawing/2014/main" id="{BCBE7537-56AD-A421-5793-14195061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1" t="-3363" r="-1290" b="61326"/>
          <a:stretch/>
        </p:blipFill>
        <p:spPr>
          <a:xfrm>
            <a:off x="7902020" y="3875526"/>
            <a:ext cx="813783" cy="194382"/>
          </a:xfrm>
          <a:prstGeom prst="ellipse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777C0D2-85A3-41F7-74C1-EFB59207EEF9}"/>
              </a:ext>
            </a:extLst>
          </p:cNvPr>
          <p:cNvSpPr txBox="1"/>
          <p:nvPr/>
        </p:nvSpPr>
        <p:spPr>
          <a:xfrm>
            <a:off x="2793053" y="2114757"/>
            <a:ext cx="181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JEU D’ENTRAINEMENT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C3AD35-2EDF-C206-1AAB-0E7829466E4D}"/>
              </a:ext>
            </a:extLst>
          </p:cNvPr>
          <p:cNvSpPr txBox="1"/>
          <p:nvPr/>
        </p:nvSpPr>
        <p:spPr>
          <a:xfrm>
            <a:off x="2745087" y="5556905"/>
            <a:ext cx="181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JEU DE TEST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57B00C8-AA78-C696-BEC9-350803A7CE03}"/>
              </a:ext>
            </a:extLst>
          </p:cNvPr>
          <p:cNvSpPr/>
          <p:nvPr/>
        </p:nvSpPr>
        <p:spPr>
          <a:xfrm rot="1138912">
            <a:off x="1995948" y="5004342"/>
            <a:ext cx="1100625" cy="20048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15C2A433-9BB4-A0DB-27E1-159AAFF6083F}"/>
              </a:ext>
            </a:extLst>
          </p:cNvPr>
          <p:cNvSpPr/>
          <p:nvPr/>
        </p:nvSpPr>
        <p:spPr>
          <a:xfrm rot="19975279">
            <a:off x="2090830" y="3510061"/>
            <a:ext cx="1105985" cy="18087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8012B9-16AE-1F3D-4B74-AE413E1543DA}"/>
              </a:ext>
            </a:extLst>
          </p:cNvPr>
          <p:cNvSpPr txBox="1"/>
          <p:nvPr/>
        </p:nvSpPr>
        <p:spPr>
          <a:xfrm>
            <a:off x="2317295" y="4240537"/>
            <a:ext cx="61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SPLIT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B01E60D-F32D-0F54-0D20-6FA01BBE1CC4}"/>
              </a:ext>
            </a:extLst>
          </p:cNvPr>
          <p:cNvSpPr/>
          <p:nvPr/>
        </p:nvSpPr>
        <p:spPr>
          <a:xfrm>
            <a:off x="1903065" y="4217885"/>
            <a:ext cx="383458" cy="331839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B1B533-FD93-B691-285E-68DE4CAE7B9C}"/>
              </a:ext>
            </a:extLst>
          </p:cNvPr>
          <p:cNvSpPr txBox="1"/>
          <p:nvPr/>
        </p:nvSpPr>
        <p:spPr>
          <a:xfrm>
            <a:off x="2191633" y="3227116"/>
            <a:ext cx="61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80 %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4412CE-3CEB-F493-EDCA-08BB1F35DB06}"/>
              </a:ext>
            </a:extLst>
          </p:cNvPr>
          <p:cNvSpPr txBox="1"/>
          <p:nvPr/>
        </p:nvSpPr>
        <p:spPr>
          <a:xfrm>
            <a:off x="2170983" y="5224483"/>
            <a:ext cx="61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20 %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B7DE42F8-7B4E-92A1-A6E0-40F55552BAF4}"/>
              </a:ext>
            </a:extLst>
          </p:cNvPr>
          <p:cNvSpPr/>
          <p:nvPr/>
        </p:nvSpPr>
        <p:spPr>
          <a:xfrm>
            <a:off x="4100348" y="4214809"/>
            <a:ext cx="383458" cy="331839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2784E2-35A1-296D-42B7-8697C0E01CBB}"/>
              </a:ext>
            </a:extLst>
          </p:cNvPr>
          <p:cNvSpPr txBox="1"/>
          <p:nvPr/>
        </p:nvSpPr>
        <p:spPr>
          <a:xfrm>
            <a:off x="4515059" y="4149895"/>
            <a:ext cx="153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/>
                </a:solidFill>
              </a:rPr>
              <a:t>ENCODAGE, STANDARDISATION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CFFDA72-08CE-11FA-E781-4C24DD120CBA}"/>
              </a:ext>
            </a:extLst>
          </p:cNvPr>
          <p:cNvSpPr txBox="1"/>
          <p:nvPr/>
        </p:nvSpPr>
        <p:spPr>
          <a:xfrm>
            <a:off x="4390050" y="3292819"/>
            <a:ext cx="1535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encoder.fit_transform()</a:t>
            </a:r>
          </a:p>
          <a:p>
            <a:r>
              <a:rPr lang="fr-FR" sz="1100" dirty="0">
                <a:solidFill>
                  <a:schemeClr val="accent1"/>
                </a:solidFill>
              </a:rPr>
              <a:t>scaler.fit_transform()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217B58-849F-1A32-3C8A-58F16D9AA3DB}"/>
              </a:ext>
            </a:extLst>
          </p:cNvPr>
          <p:cNvSpPr txBox="1"/>
          <p:nvPr/>
        </p:nvSpPr>
        <p:spPr>
          <a:xfrm>
            <a:off x="4390050" y="4971217"/>
            <a:ext cx="1535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encoder.fit_transform()</a:t>
            </a:r>
          </a:p>
          <a:p>
            <a:r>
              <a:rPr lang="fr-FR" sz="1100" dirty="0">
                <a:solidFill>
                  <a:schemeClr val="accent1"/>
                </a:solidFill>
              </a:rPr>
              <a:t>scaler.fit_transform()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685B423-8D14-300D-2279-050B188F356B}"/>
              </a:ext>
            </a:extLst>
          </p:cNvPr>
          <p:cNvCxnSpPr>
            <a:endCxn id="23" idx="0"/>
          </p:cNvCxnSpPr>
          <p:nvPr/>
        </p:nvCxnSpPr>
        <p:spPr>
          <a:xfrm>
            <a:off x="5157864" y="4611560"/>
            <a:ext cx="0" cy="35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8808C9A-9648-FB5D-8CCB-7F7A9A58CE4A}"/>
              </a:ext>
            </a:extLst>
          </p:cNvPr>
          <p:cNvCxnSpPr>
            <a:endCxn id="20" idx="2"/>
          </p:cNvCxnSpPr>
          <p:nvPr/>
        </p:nvCxnSpPr>
        <p:spPr>
          <a:xfrm flipV="1">
            <a:off x="5157864" y="3723706"/>
            <a:ext cx="0" cy="38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3822211-C0BA-4E02-521F-5D793E01281C}"/>
              </a:ext>
            </a:extLst>
          </p:cNvPr>
          <p:cNvSpPr txBox="1"/>
          <p:nvPr/>
        </p:nvSpPr>
        <p:spPr>
          <a:xfrm>
            <a:off x="6096000" y="3300923"/>
            <a:ext cx="61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SPLIT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382C2834-36F5-9EA2-A739-BFF6E976C9EA}"/>
              </a:ext>
            </a:extLst>
          </p:cNvPr>
          <p:cNvSpPr/>
          <p:nvPr/>
        </p:nvSpPr>
        <p:spPr>
          <a:xfrm rot="19975279">
            <a:off x="6692259" y="2899211"/>
            <a:ext cx="1105985" cy="18087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CB38FC4-5D44-B000-C56E-384C53546235}"/>
              </a:ext>
            </a:extLst>
          </p:cNvPr>
          <p:cNvSpPr/>
          <p:nvPr/>
        </p:nvSpPr>
        <p:spPr>
          <a:xfrm rot="1005580">
            <a:off x="6744763" y="3654520"/>
            <a:ext cx="1105985" cy="18087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6CB4160-B8A9-B62B-A827-A67D42A6D08E}"/>
              </a:ext>
            </a:extLst>
          </p:cNvPr>
          <p:cNvSpPr txBox="1"/>
          <p:nvPr/>
        </p:nvSpPr>
        <p:spPr>
          <a:xfrm>
            <a:off x="7124800" y="3184302"/>
            <a:ext cx="130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en fonction de la partition k - Fold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CE08646C-4328-E7F5-ABFA-02AD60D37513}"/>
              </a:ext>
            </a:extLst>
          </p:cNvPr>
          <p:cNvSpPr/>
          <p:nvPr/>
        </p:nvSpPr>
        <p:spPr>
          <a:xfrm>
            <a:off x="7003109" y="4213024"/>
            <a:ext cx="383458" cy="331839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0E715B5-7CDD-5F13-4778-85A38ED72758}"/>
              </a:ext>
            </a:extLst>
          </p:cNvPr>
          <p:cNvSpPr txBox="1"/>
          <p:nvPr/>
        </p:nvSpPr>
        <p:spPr>
          <a:xfrm>
            <a:off x="7677168" y="4221698"/>
            <a:ext cx="153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/>
                </a:solidFill>
              </a:rPr>
              <a:t>SI VALIDATION CROISEE POUR L’ENTRAINEMENT</a:t>
            </a:r>
          </a:p>
        </p:txBody>
      </p:sp>
      <p:graphicFrame>
        <p:nvGraphicFramePr>
          <p:cNvPr id="37" name="Tableau 37">
            <a:extLst>
              <a:ext uri="{FF2B5EF4-FFF2-40B4-BE49-F238E27FC236}">
                <a16:creationId xmlns:a16="http://schemas.microsoft.com/office/drawing/2014/main" id="{F670DF0E-F223-6424-C60C-33D00FBDA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30205"/>
              </p:ext>
            </p:extLst>
          </p:nvPr>
        </p:nvGraphicFramePr>
        <p:xfrm>
          <a:off x="9212796" y="2633786"/>
          <a:ext cx="14539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78">
                  <a:extLst>
                    <a:ext uri="{9D8B030D-6E8A-4147-A177-3AD203B41FA5}">
                      <a16:colId xmlns:a16="http://schemas.microsoft.com/office/drawing/2014/main" val="4024464163"/>
                    </a:ext>
                  </a:extLst>
                </a:gridCol>
                <a:gridCol w="363478">
                  <a:extLst>
                    <a:ext uri="{9D8B030D-6E8A-4147-A177-3AD203B41FA5}">
                      <a16:colId xmlns:a16="http://schemas.microsoft.com/office/drawing/2014/main" val="846711996"/>
                    </a:ext>
                  </a:extLst>
                </a:gridCol>
                <a:gridCol w="363478">
                  <a:extLst>
                    <a:ext uri="{9D8B030D-6E8A-4147-A177-3AD203B41FA5}">
                      <a16:colId xmlns:a16="http://schemas.microsoft.com/office/drawing/2014/main" val="1682457408"/>
                    </a:ext>
                  </a:extLst>
                </a:gridCol>
                <a:gridCol w="363478">
                  <a:extLst>
                    <a:ext uri="{9D8B030D-6E8A-4147-A177-3AD203B41FA5}">
                      <a16:colId xmlns:a16="http://schemas.microsoft.com/office/drawing/2014/main" val="3798762858"/>
                    </a:ext>
                  </a:extLst>
                </a:gridCol>
              </a:tblGrid>
              <a:tr h="2803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580499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38966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14283"/>
                  </a:ext>
                </a:extLst>
              </a:tr>
              <a:tr h="2803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83924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9C5C9563-109E-65EC-D66D-92A2E8B7BA64}"/>
              </a:ext>
            </a:extLst>
          </p:cNvPr>
          <p:cNvSpPr txBox="1"/>
          <p:nvPr/>
        </p:nvSpPr>
        <p:spPr>
          <a:xfrm>
            <a:off x="9594893" y="4215060"/>
            <a:ext cx="835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4 k - Folds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2432AAB-8B33-4350-2524-2CBE73CBE214}"/>
              </a:ext>
            </a:extLst>
          </p:cNvPr>
          <p:cNvSpPr txBox="1"/>
          <p:nvPr/>
        </p:nvSpPr>
        <p:spPr>
          <a:xfrm>
            <a:off x="4840448" y="5864682"/>
            <a:ext cx="686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Variables catégorielles </a:t>
            </a:r>
            <a:r>
              <a:rPr lang="fr-FR" dirty="0">
                <a:solidFill>
                  <a:schemeClr val="accent1"/>
                </a:solidFill>
              </a:rPr>
              <a:t>: </a:t>
            </a:r>
            <a:r>
              <a:rPr lang="fr-FR" b="1" dirty="0">
                <a:solidFill>
                  <a:schemeClr val="accent1"/>
                </a:solidFill>
              </a:rPr>
              <a:t>encodage</a:t>
            </a:r>
            <a:r>
              <a:rPr lang="fr-FR" dirty="0">
                <a:solidFill>
                  <a:schemeClr val="accent1"/>
                </a:solidFill>
              </a:rPr>
              <a:t> avec encoder = </a:t>
            </a:r>
            <a:r>
              <a:rPr lang="fr-FR" b="1" dirty="0">
                <a:solidFill>
                  <a:schemeClr val="accent1"/>
                </a:solidFill>
              </a:rPr>
              <a:t>TargetEncoder Variables numériques </a:t>
            </a:r>
            <a:r>
              <a:rPr lang="fr-FR" dirty="0">
                <a:solidFill>
                  <a:schemeClr val="accent1"/>
                </a:solidFill>
              </a:rPr>
              <a:t>: </a:t>
            </a:r>
            <a:r>
              <a:rPr lang="fr-FR" b="1" dirty="0">
                <a:solidFill>
                  <a:schemeClr val="accent1"/>
                </a:solidFill>
              </a:rPr>
              <a:t>standardisation</a:t>
            </a:r>
            <a:r>
              <a:rPr lang="fr-FR" dirty="0">
                <a:solidFill>
                  <a:schemeClr val="accent1"/>
                </a:solidFill>
              </a:rPr>
              <a:t> avec </a:t>
            </a:r>
            <a:r>
              <a:rPr lang="fr-FR" b="1" dirty="0">
                <a:solidFill>
                  <a:schemeClr val="accent1"/>
                </a:solidFill>
              </a:rPr>
              <a:t>scaler</a:t>
            </a:r>
          </a:p>
        </p:txBody>
      </p:sp>
    </p:spTree>
    <p:extLst>
      <p:ext uri="{BB962C8B-B14F-4D97-AF65-F5344CB8AC3E}">
        <p14:creationId xmlns:p14="http://schemas.microsoft.com/office/powerpoint/2010/main" val="232246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15F011-F347-0A89-46D3-A58C1830C287}"/>
              </a:ext>
            </a:extLst>
          </p:cNvPr>
          <p:cNvSpPr txBox="1"/>
          <p:nvPr/>
        </p:nvSpPr>
        <p:spPr>
          <a:xfrm>
            <a:off x="285226" y="1719743"/>
            <a:ext cx="31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SELECTION MODELES DE BASE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7D3622-D1FD-2182-526A-412E082F7EC9}"/>
              </a:ext>
            </a:extLst>
          </p:cNvPr>
          <p:cNvSpPr txBox="1"/>
          <p:nvPr/>
        </p:nvSpPr>
        <p:spPr>
          <a:xfrm>
            <a:off x="5410899" y="1719743"/>
            <a:ext cx="54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Cible </a:t>
            </a:r>
            <a:r>
              <a:rPr lang="fr-FR" b="1" dirty="0">
                <a:solidFill>
                  <a:schemeClr val="accent1"/>
                </a:solidFill>
              </a:rPr>
              <a:t>SiteEnergyUseWNLog</a:t>
            </a:r>
            <a:r>
              <a:rPr lang="fr-FR" dirty="0">
                <a:solidFill>
                  <a:schemeClr val="accent1"/>
                </a:solidFill>
              </a:rPr>
              <a:t> numérique ➔ RÉGRESSION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ABC38-5559-06D7-E409-C4D0800330B9}"/>
              </a:ext>
            </a:extLst>
          </p:cNvPr>
          <p:cNvSpPr/>
          <p:nvPr/>
        </p:nvSpPr>
        <p:spPr>
          <a:xfrm>
            <a:off x="4009937" y="3556933"/>
            <a:ext cx="2388066" cy="104862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Modèles de </a:t>
            </a:r>
          </a:p>
          <a:p>
            <a:pPr algn="ctr"/>
            <a:r>
              <a:rPr lang="fr-FR" b="1" dirty="0"/>
              <a:t>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EE965-52CB-FEA5-EA10-2EB19F123E72}"/>
              </a:ext>
            </a:extLst>
          </p:cNvPr>
          <p:cNvSpPr/>
          <p:nvPr/>
        </p:nvSpPr>
        <p:spPr>
          <a:xfrm>
            <a:off x="989900" y="2441401"/>
            <a:ext cx="1870745" cy="3020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Arbres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D53C5-048E-AE7C-0F22-E5837735A304}"/>
              </a:ext>
            </a:extLst>
          </p:cNvPr>
          <p:cNvSpPr/>
          <p:nvPr/>
        </p:nvSpPr>
        <p:spPr>
          <a:xfrm>
            <a:off x="7261371" y="4236221"/>
            <a:ext cx="1983296" cy="3693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Simples</a:t>
            </a:r>
            <a:r>
              <a:rPr lang="fr-FR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24246-87CC-7655-0D04-27B45F35FBD0}"/>
              </a:ext>
            </a:extLst>
          </p:cNvPr>
          <p:cNvSpPr/>
          <p:nvPr/>
        </p:nvSpPr>
        <p:spPr>
          <a:xfrm>
            <a:off x="9748007" y="4236221"/>
            <a:ext cx="2189527" cy="3693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Complexes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404E2-D936-B3E5-21B8-0F103460D1C6}"/>
              </a:ext>
            </a:extLst>
          </p:cNvPr>
          <p:cNvSpPr/>
          <p:nvPr/>
        </p:nvSpPr>
        <p:spPr>
          <a:xfrm>
            <a:off x="487959" y="4897929"/>
            <a:ext cx="1870743" cy="3020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Linéaires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C0115-C8E3-ECBD-AE75-A81DCA9BEFEC}"/>
              </a:ext>
            </a:extLst>
          </p:cNvPr>
          <p:cNvSpPr/>
          <p:nvPr/>
        </p:nvSpPr>
        <p:spPr>
          <a:xfrm>
            <a:off x="4268597" y="5427901"/>
            <a:ext cx="1990987" cy="30095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Autres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876484BA-798A-48DF-C5C9-5C2BCA23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80396"/>
              </p:ext>
            </p:extLst>
          </p:nvPr>
        </p:nvGraphicFramePr>
        <p:xfrm>
          <a:off x="989901" y="2751173"/>
          <a:ext cx="1870744" cy="34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744">
                  <a:extLst>
                    <a:ext uri="{9D8B030D-6E8A-4147-A177-3AD203B41FA5}">
                      <a16:colId xmlns:a16="http://schemas.microsoft.com/office/drawing/2014/main" val="3998239103"/>
                    </a:ext>
                  </a:extLst>
                </a:gridCol>
              </a:tblGrid>
              <a:tr h="344558"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DecisionTreeRegressor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015083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770BD73A-23B6-074A-468E-DA9366FA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22045"/>
              </p:ext>
            </p:extLst>
          </p:nvPr>
        </p:nvGraphicFramePr>
        <p:xfrm>
          <a:off x="4268597" y="5728856"/>
          <a:ext cx="199098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986">
                  <a:extLst>
                    <a:ext uri="{9D8B030D-6E8A-4147-A177-3AD203B41FA5}">
                      <a16:colId xmlns:a16="http://schemas.microsoft.com/office/drawing/2014/main" val="3998239103"/>
                    </a:ext>
                  </a:extLst>
                </a:gridCol>
              </a:tblGrid>
              <a:tr h="344558"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DummyRegressor KNeighborsRegressor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015083"/>
                  </a:ext>
                </a:extLst>
              </a:tr>
            </a:tbl>
          </a:graphicData>
        </a:graphic>
      </p:graphicFrame>
      <p:graphicFrame>
        <p:nvGraphicFramePr>
          <p:cNvPr id="14" name="Tableau 12">
            <a:extLst>
              <a:ext uri="{FF2B5EF4-FFF2-40B4-BE49-F238E27FC236}">
                <a16:creationId xmlns:a16="http://schemas.microsoft.com/office/drawing/2014/main" id="{16841040-59DD-C42C-39C7-D1944506B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35864"/>
              </p:ext>
            </p:extLst>
          </p:nvPr>
        </p:nvGraphicFramePr>
        <p:xfrm>
          <a:off x="487958" y="5208299"/>
          <a:ext cx="187074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744">
                  <a:extLst>
                    <a:ext uri="{9D8B030D-6E8A-4147-A177-3AD203B41FA5}">
                      <a16:colId xmlns:a16="http://schemas.microsoft.com/office/drawing/2014/main" val="3998239103"/>
                    </a:ext>
                  </a:extLst>
                </a:gridCol>
              </a:tblGrid>
              <a:tr h="344558"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LinearRegression Ridge/Lasso/ElasticNet BayesianRidge HuberRegressor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015083"/>
                  </a:ext>
                </a:extLst>
              </a:tr>
            </a:tbl>
          </a:graphicData>
        </a:graphic>
      </p:graphicFrame>
      <p:graphicFrame>
        <p:nvGraphicFramePr>
          <p:cNvPr id="15" name="Tableau 12">
            <a:extLst>
              <a:ext uri="{FF2B5EF4-FFF2-40B4-BE49-F238E27FC236}">
                <a16:creationId xmlns:a16="http://schemas.microsoft.com/office/drawing/2014/main" id="{561829CA-2755-79D3-427F-5F9FBF612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51788"/>
              </p:ext>
            </p:extLst>
          </p:nvPr>
        </p:nvGraphicFramePr>
        <p:xfrm>
          <a:off x="7261370" y="4623954"/>
          <a:ext cx="198329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97">
                  <a:extLst>
                    <a:ext uri="{9D8B030D-6E8A-4147-A177-3AD203B41FA5}">
                      <a16:colId xmlns:a16="http://schemas.microsoft.com/office/drawing/2014/main" val="3998239103"/>
                    </a:ext>
                  </a:extLst>
                </a:gridCol>
              </a:tblGrid>
              <a:tr h="344558"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RandomForestRegressor ExtraTreesRegressor BaggingRegressor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015083"/>
                  </a:ext>
                </a:extLst>
              </a:tr>
            </a:tbl>
          </a:graphicData>
        </a:graphic>
      </p:graphicFrame>
      <p:graphicFrame>
        <p:nvGraphicFramePr>
          <p:cNvPr id="16" name="Tableau 12">
            <a:extLst>
              <a:ext uri="{FF2B5EF4-FFF2-40B4-BE49-F238E27FC236}">
                <a16:creationId xmlns:a16="http://schemas.microsoft.com/office/drawing/2014/main" id="{04B50661-E24A-1C88-F0FC-1D3504EFA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53197"/>
              </p:ext>
            </p:extLst>
          </p:nvPr>
        </p:nvGraphicFramePr>
        <p:xfrm>
          <a:off x="9748007" y="4600424"/>
          <a:ext cx="218952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527">
                  <a:extLst>
                    <a:ext uri="{9D8B030D-6E8A-4147-A177-3AD203B41FA5}">
                      <a16:colId xmlns:a16="http://schemas.microsoft.com/office/drawing/2014/main" val="3998239103"/>
                    </a:ext>
                  </a:extLst>
                </a:gridCol>
              </a:tblGrid>
              <a:tr h="344558">
                <a:tc>
                  <a:txBody>
                    <a:bodyPr/>
                    <a:lstStyle/>
                    <a:p>
                      <a:r>
                        <a:rPr lang="pt-B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CatBoostRegressor XGBRegressor LGBMRegressor AdaBoostRegressor GradientBoostingRegressor</a:t>
                      </a:r>
                      <a:endParaRPr lang="fr-F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01508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EC6EC31-2586-9161-B1A4-6C2191C23361}"/>
              </a:ext>
            </a:extLst>
          </p:cNvPr>
          <p:cNvSpPr/>
          <p:nvPr/>
        </p:nvSpPr>
        <p:spPr>
          <a:xfrm>
            <a:off x="8707073" y="3244333"/>
            <a:ext cx="2081867" cy="3693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Ensemblistes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71DE80BA-213B-31B6-319D-C3F405B6EA9D}"/>
              </a:ext>
            </a:extLst>
          </p:cNvPr>
          <p:cNvSpPr/>
          <p:nvPr/>
        </p:nvSpPr>
        <p:spPr>
          <a:xfrm rot="20717162">
            <a:off x="6679033" y="3622163"/>
            <a:ext cx="1619075" cy="21811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D09ACFF-7002-9A51-B90A-A45757633196}"/>
              </a:ext>
            </a:extLst>
          </p:cNvPr>
          <p:cNvSpPr/>
          <p:nvPr/>
        </p:nvSpPr>
        <p:spPr>
          <a:xfrm rot="5400000">
            <a:off x="4984754" y="4898070"/>
            <a:ext cx="558670" cy="2432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AD77D53-ADAD-470D-EA06-FCF986ED9829}"/>
              </a:ext>
            </a:extLst>
          </p:cNvPr>
          <p:cNvSpPr/>
          <p:nvPr/>
        </p:nvSpPr>
        <p:spPr>
          <a:xfrm rot="8519552">
            <a:off x="8314924" y="3846732"/>
            <a:ext cx="558670" cy="2432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58E390B-3B38-EA78-F9C5-175B344603D2}"/>
              </a:ext>
            </a:extLst>
          </p:cNvPr>
          <p:cNvSpPr/>
          <p:nvPr/>
        </p:nvSpPr>
        <p:spPr>
          <a:xfrm rot="2679844">
            <a:off x="10586711" y="3831707"/>
            <a:ext cx="558670" cy="2432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3DBE36D9-FF1E-9E89-508A-315DA344B7DF}"/>
              </a:ext>
            </a:extLst>
          </p:cNvPr>
          <p:cNvSpPr/>
          <p:nvPr/>
        </p:nvSpPr>
        <p:spPr>
          <a:xfrm rot="12687159">
            <a:off x="3140604" y="3242503"/>
            <a:ext cx="558670" cy="2432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4504312A-4B19-09BD-4295-E50C7AEAF542}"/>
              </a:ext>
            </a:extLst>
          </p:cNvPr>
          <p:cNvSpPr/>
          <p:nvPr/>
        </p:nvSpPr>
        <p:spPr>
          <a:xfrm rot="8798618">
            <a:off x="2657769" y="4858978"/>
            <a:ext cx="920809" cy="2200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0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142B4A-4428-5125-2A0B-8822A0D27634}"/>
              </a:ext>
            </a:extLst>
          </p:cNvPr>
          <p:cNvSpPr/>
          <p:nvPr/>
        </p:nvSpPr>
        <p:spPr>
          <a:xfrm>
            <a:off x="84627" y="1689387"/>
            <a:ext cx="5468885" cy="4258407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b="1" dirty="0">
              <a:solidFill>
                <a:schemeClr val="accent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1E2FEF8E-E9AB-0071-CBF3-930DD2002DEC}"/>
              </a:ext>
            </a:extLst>
          </p:cNvPr>
          <p:cNvSpPr/>
          <p:nvPr/>
        </p:nvSpPr>
        <p:spPr>
          <a:xfrm>
            <a:off x="1559116" y="1793466"/>
            <a:ext cx="383458" cy="331839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6222E9-A442-E2A2-0992-FAE3EF83F835}"/>
              </a:ext>
            </a:extLst>
          </p:cNvPr>
          <p:cNvSpPr txBox="1"/>
          <p:nvPr/>
        </p:nvSpPr>
        <p:spPr>
          <a:xfrm>
            <a:off x="2021747" y="1697775"/>
            <a:ext cx="236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ENTRAINEMENT DES DONNEES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185505C-82E2-E0E7-FFD6-596109AB6284}"/>
              </a:ext>
            </a:extLst>
          </p:cNvPr>
          <p:cNvSpPr/>
          <p:nvPr/>
        </p:nvSpPr>
        <p:spPr>
          <a:xfrm>
            <a:off x="6426843" y="2012693"/>
            <a:ext cx="2917842" cy="1666096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</a:t>
            </a:r>
            <a:endParaRPr lang="fr-FR" b="1" dirty="0">
              <a:solidFill>
                <a:schemeClr val="accent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87AADE9-B81F-ADBF-039A-6A3F519084C9}"/>
              </a:ext>
            </a:extLst>
          </p:cNvPr>
          <p:cNvSpPr/>
          <p:nvPr/>
        </p:nvSpPr>
        <p:spPr>
          <a:xfrm>
            <a:off x="9728142" y="2781739"/>
            <a:ext cx="2304971" cy="169842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</a:t>
            </a:r>
            <a:endParaRPr lang="fr-FR" b="1" dirty="0">
              <a:solidFill>
                <a:schemeClr val="accent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3D0B740-8772-ACEC-AA0D-F7413B1D838A}"/>
              </a:ext>
            </a:extLst>
          </p:cNvPr>
          <p:cNvSpPr/>
          <p:nvPr/>
        </p:nvSpPr>
        <p:spPr>
          <a:xfrm>
            <a:off x="7431363" y="4787033"/>
            <a:ext cx="3405456" cy="127951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</a:t>
            </a:r>
            <a:endParaRPr lang="fr-FR" b="1" dirty="0">
              <a:solidFill>
                <a:schemeClr val="accent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>
                <a:solidFill>
                  <a:srgbClr val="002060"/>
                </a:solidFill>
              </a:rPr>
              <a:t>SELECTION </a:t>
            </a:r>
            <a:r>
              <a:rPr lang="fr-FR" dirty="0"/>
              <a:t>                 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2BAAC247-46EF-D122-D05F-B8AA4FDE70DF}"/>
              </a:ext>
            </a:extLst>
          </p:cNvPr>
          <p:cNvSpPr/>
          <p:nvPr/>
        </p:nvSpPr>
        <p:spPr>
          <a:xfrm>
            <a:off x="6713776" y="2101243"/>
            <a:ext cx="383458" cy="331839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7F021FEF-3D23-45B6-AC8F-358806D786D5}"/>
              </a:ext>
            </a:extLst>
          </p:cNvPr>
          <p:cNvSpPr/>
          <p:nvPr/>
        </p:nvSpPr>
        <p:spPr>
          <a:xfrm>
            <a:off x="9965617" y="2891794"/>
            <a:ext cx="383458" cy="331839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3EAC7E06-A93B-D0C7-FAA6-ADE90599549D}"/>
              </a:ext>
            </a:extLst>
          </p:cNvPr>
          <p:cNvSpPr/>
          <p:nvPr/>
        </p:nvSpPr>
        <p:spPr>
          <a:xfrm>
            <a:off x="8038071" y="5630885"/>
            <a:ext cx="383458" cy="331839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121CC6E-2235-4626-F468-80933489BDE7}"/>
              </a:ext>
            </a:extLst>
          </p:cNvPr>
          <p:cNvSpPr/>
          <p:nvPr/>
        </p:nvSpPr>
        <p:spPr>
          <a:xfrm>
            <a:off x="1928219" y="2269818"/>
            <a:ext cx="1740193" cy="5893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200" dirty="0"/>
              <a:t>Hyperparamètres</a:t>
            </a:r>
          </a:p>
          <a:p>
            <a:pPr algn="r"/>
            <a:r>
              <a:rPr lang="fr-FR" sz="1200" b="1" dirty="0"/>
              <a:t>génériques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8DD326-95C5-69FD-303F-4E7A1E3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47" y="2467681"/>
            <a:ext cx="398085" cy="314058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3DDFE33-C4DC-AD64-4DFA-9CD5AD076F9F}"/>
              </a:ext>
            </a:extLst>
          </p:cNvPr>
          <p:cNvSpPr/>
          <p:nvPr/>
        </p:nvSpPr>
        <p:spPr>
          <a:xfrm>
            <a:off x="1743532" y="3078779"/>
            <a:ext cx="2107016" cy="1401389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200" dirty="0"/>
              <a:t>Entrainement des modèles candidats(PyCaret)</a:t>
            </a:r>
          </a:p>
          <a:p>
            <a:pPr algn="r"/>
            <a:r>
              <a:rPr lang="fr-FR" sz="1200" dirty="0"/>
              <a:t>Cross-Validation</a:t>
            </a:r>
          </a:p>
          <a:p>
            <a:pPr algn="r"/>
            <a:endParaRPr lang="fr-FR" sz="1200" dirty="0"/>
          </a:p>
          <a:p>
            <a:pPr algn="r"/>
            <a:endParaRPr lang="fr-FR" sz="1200" dirty="0"/>
          </a:p>
          <a:p>
            <a:pPr algn="r"/>
            <a:endParaRPr lang="fr-FR" sz="1200" dirty="0"/>
          </a:p>
          <a:p>
            <a:pPr algn="r"/>
            <a:endParaRPr lang="fr-FR" sz="12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E6C035E-5654-7C7C-90BD-A6273770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5" y="3387283"/>
            <a:ext cx="398085" cy="3140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093EBC-6F86-30C1-41D8-C1C8BE30F68E}"/>
              </a:ext>
            </a:extLst>
          </p:cNvPr>
          <p:cNvSpPr/>
          <p:nvPr/>
        </p:nvSpPr>
        <p:spPr>
          <a:xfrm>
            <a:off x="2541418" y="3818485"/>
            <a:ext cx="135626" cy="13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C430F-A7C2-2B24-F3D6-41B8108CCEA0}"/>
              </a:ext>
            </a:extLst>
          </p:cNvPr>
          <p:cNvSpPr/>
          <p:nvPr/>
        </p:nvSpPr>
        <p:spPr>
          <a:xfrm>
            <a:off x="2677044" y="3818485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D5696-036E-3C08-64AE-72EC28E0BA29}"/>
              </a:ext>
            </a:extLst>
          </p:cNvPr>
          <p:cNvSpPr/>
          <p:nvPr/>
        </p:nvSpPr>
        <p:spPr>
          <a:xfrm>
            <a:off x="2948296" y="3818485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25B85E-5650-25A6-6F66-6CD3394BCB9E}"/>
              </a:ext>
            </a:extLst>
          </p:cNvPr>
          <p:cNvSpPr/>
          <p:nvPr/>
        </p:nvSpPr>
        <p:spPr>
          <a:xfrm>
            <a:off x="2799422" y="3818485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3D03BE-3D66-2F0C-6FA2-7D420F348EE0}"/>
              </a:ext>
            </a:extLst>
          </p:cNvPr>
          <p:cNvSpPr/>
          <p:nvPr/>
        </p:nvSpPr>
        <p:spPr>
          <a:xfrm>
            <a:off x="2537745" y="3973335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5CC2C7-4ADE-3585-194B-AC6C276C8B29}"/>
              </a:ext>
            </a:extLst>
          </p:cNvPr>
          <p:cNvSpPr/>
          <p:nvPr/>
        </p:nvSpPr>
        <p:spPr>
          <a:xfrm>
            <a:off x="2537745" y="4128185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0DE89-C0C3-6E52-DB5F-94FC18827049}"/>
              </a:ext>
            </a:extLst>
          </p:cNvPr>
          <p:cNvSpPr/>
          <p:nvPr/>
        </p:nvSpPr>
        <p:spPr>
          <a:xfrm>
            <a:off x="2537745" y="4251507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B00904-C89F-5E93-AD03-F265EB4C08B4}"/>
              </a:ext>
            </a:extLst>
          </p:cNvPr>
          <p:cNvSpPr/>
          <p:nvPr/>
        </p:nvSpPr>
        <p:spPr>
          <a:xfrm>
            <a:off x="2673371" y="3966390"/>
            <a:ext cx="135626" cy="13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85EDC-DCF8-7F39-316A-BD0DE98989B8}"/>
              </a:ext>
            </a:extLst>
          </p:cNvPr>
          <p:cNvSpPr/>
          <p:nvPr/>
        </p:nvSpPr>
        <p:spPr>
          <a:xfrm>
            <a:off x="2673371" y="4110547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DD9F05-7765-F2C4-F12C-72B17CAB1B63}"/>
              </a:ext>
            </a:extLst>
          </p:cNvPr>
          <p:cNvSpPr/>
          <p:nvPr/>
        </p:nvSpPr>
        <p:spPr>
          <a:xfrm>
            <a:off x="2808997" y="3959435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5DD95D-9A63-C465-0EE5-F9C6C3DD4D34}"/>
              </a:ext>
            </a:extLst>
          </p:cNvPr>
          <p:cNvSpPr/>
          <p:nvPr/>
        </p:nvSpPr>
        <p:spPr>
          <a:xfrm>
            <a:off x="2948296" y="3966390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808292-4F42-88F8-D33E-C71CE6D73623}"/>
              </a:ext>
            </a:extLst>
          </p:cNvPr>
          <p:cNvSpPr/>
          <p:nvPr/>
        </p:nvSpPr>
        <p:spPr>
          <a:xfrm>
            <a:off x="2679921" y="4251507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7E9848-9912-EC24-4F9B-BC2E6079F54A}"/>
              </a:ext>
            </a:extLst>
          </p:cNvPr>
          <p:cNvSpPr/>
          <p:nvPr/>
        </p:nvSpPr>
        <p:spPr>
          <a:xfrm>
            <a:off x="2815547" y="4110208"/>
            <a:ext cx="135626" cy="13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60B5A7-18C4-A80A-016B-F06E24613883}"/>
              </a:ext>
            </a:extLst>
          </p:cNvPr>
          <p:cNvSpPr/>
          <p:nvPr/>
        </p:nvSpPr>
        <p:spPr>
          <a:xfrm>
            <a:off x="2822097" y="4246155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8C8E84-BF47-68C2-C0CC-47FEEAF7D646}"/>
              </a:ext>
            </a:extLst>
          </p:cNvPr>
          <p:cNvSpPr/>
          <p:nvPr/>
        </p:nvSpPr>
        <p:spPr>
          <a:xfrm>
            <a:off x="2940768" y="4118377"/>
            <a:ext cx="135626" cy="13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161339-1BC7-4752-9AE6-53A8F5B939A3}"/>
              </a:ext>
            </a:extLst>
          </p:cNvPr>
          <p:cNvSpPr/>
          <p:nvPr/>
        </p:nvSpPr>
        <p:spPr>
          <a:xfrm>
            <a:off x="2940768" y="4260941"/>
            <a:ext cx="135626" cy="13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Une image contenant orange, Ambré, cercle">
            <a:extLst>
              <a:ext uri="{FF2B5EF4-FFF2-40B4-BE49-F238E27FC236}">
                <a16:creationId xmlns:a16="http://schemas.microsoft.com/office/drawing/2014/main" id="{24DDC663-8C56-86ED-115E-24541878C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2" y="3192848"/>
            <a:ext cx="598679" cy="762849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85232749-7DCF-E164-BBC4-033AE51C1842}"/>
              </a:ext>
            </a:extLst>
          </p:cNvPr>
          <p:cNvSpPr txBox="1"/>
          <p:nvPr/>
        </p:nvSpPr>
        <p:spPr>
          <a:xfrm>
            <a:off x="232002" y="2634049"/>
            <a:ext cx="124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Jeu d’entrainement</a:t>
            </a:r>
          </a:p>
        </p:txBody>
      </p:sp>
      <p:pic>
        <p:nvPicPr>
          <p:cNvPr id="36" name="Image 35" descr="Une image contenant cercle, Bleu électrique, Caractère coloré, bleu">
            <a:extLst>
              <a:ext uri="{FF2B5EF4-FFF2-40B4-BE49-F238E27FC236}">
                <a16:creationId xmlns:a16="http://schemas.microsoft.com/office/drawing/2014/main" id="{21720EF5-7182-7EE7-53E2-C7A3666FB8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1" t="-3363" r="-1290" b="61326"/>
          <a:stretch/>
        </p:blipFill>
        <p:spPr>
          <a:xfrm>
            <a:off x="295343" y="4841140"/>
            <a:ext cx="551036" cy="118675"/>
          </a:xfrm>
          <a:prstGeom prst="ellipse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A4D9308-A94F-9DC9-6340-1E532715BA2A}"/>
              </a:ext>
            </a:extLst>
          </p:cNvPr>
          <p:cNvSpPr txBox="1"/>
          <p:nvPr/>
        </p:nvSpPr>
        <p:spPr>
          <a:xfrm>
            <a:off x="158887" y="4447918"/>
            <a:ext cx="1247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Jeu de validation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523813-D865-5ACE-4ECD-1171582A25B2}"/>
              </a:ext>
            </a:extLst>
          </p:cNvPr>
          <p:cNvSpPr/>
          <p:nvPr/>
        </p:nvSpPr>
        <p:spPr>
          <a:xfrm>
            <a:off x="2009711" y="4776176"/>
            <a:ext cx="1611672" cy="2319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Modèles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3B8DC8C-EAF0-188F-CD52-EDCDD7DCE45E}"/>
              </a:ext>
            </a:extLst>
          </p:cNvPr>
          <p:cNvSpPr/>
          <p:nvPr/>
        </p:nvSpPr>
        <p:spPr>
          <a:xfrm>
            <a:off x="2143612" y="5384198"/>
            <a:ext cx="1283107" cy="374947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1100" b="1" dirty="0">
                <a:solidFill>
                  <a:srgbClr val="002060"/>
                </a:solidFill>
              </a:rPr>
              <a:t>Validation résultats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44F84E4-FDD8-E010-4792-2B3ACFEA83F7}"/>
              </a:ext>
            </a:extLst>
          </p:cNvPr>
          <p:cNvSpPr/>
          <p:nvPr/>
        </p:nvSpPr>
        <p:spPr>
          <a:xfrm>
            <a:off x="4217440" y="3598388"/>
            <a:ext cx="1283107" cy="374947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1100" dirty="0"/>
              <a:t>Training résultats</a:t>
            </a:r>
          </a:p>
        </p:txBody>
      </p:sp>
      <p:pic>
        <p:nvPicPr>
          <p:cNvPr id="41" name="Image 40" descr="Une image contenant jaune">
            <a:extLst>
              <a:ext uri="{FF2B5EF4-FFF2-40B4-BE49-F238E27FC236}">
                <a16:creationId xmlns:a16="http://schemas.microsoft.com/office/drawing/2014/main" id="{5A690D3F-503F-8FD2-D662-FF368B1960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-3823" b="61320"/>
          <a:stretch/>
        </p:blipFill>
        <p:spPr>
          <a:xfrm>
            <a:off x="7599879" y="2454382"/>
            <a:ext cx="909714" cy="297820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8C20C7B6-9BDE-C094-3FEE-7D76D39179DC}"/>
              </a:ext>
            </a:extLst>
          </p:cNvPr>
          <p:cNvSpPr txBox="1"/>
          <p:nvPr/>
        </p:nvSpPr>
        <p:spPr>
          <a:xfrm>
            <a:off x="7342170" y="2078346"/>
            <a:ext cx="1451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2060"/>
                </a:solidFill>
              </a:rPr>
              <a:t>PREDICTIONS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152D820-8446-5E26-910D-E3B9352185BA}"/>
              </a:ext>
            </a:extLst>
          </p:cNvPr>
          <p:cNvSpPr txBox="1"/>
          <p:nvPr/>
        </p:nvSpPr>
        <p:spPr>
          <a:xfrm>
            <a:off x="6580174" y="2658802"/>
            <a:ext cx="109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Jeu de test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83726EA-3ED7-62BB-926D-C073F6DEF8BF}"/>
              </a:ext>
            </a:extLst>
          </p:cNvPr>
          <p:cNvSpPr/>
          <p:nvPr/>
        </p:nvSpPr>
        <p:spPr>
          <a:xfrm>
            <a:off x="7435939" y="3208481"/>
            <a:ext cx="1283107" cy="374947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</a:rPr>
              <a:t>Tests résultats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2E7A088-E6C7-AADC-2634-C2DD34C23F85}"/>
              </a:ext>
            </a:extLst>
          </p:cNvPr>
          <p:cNvSpPr/>
          <p:nvPr/>
        </p:nvSpPr>
        <p:spPr>
          <a:xfrm>
            <a:off x="10169405" y="3297566"/>
            <a:ext cx="1751073" cy="934688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/>
              <a:t>Performance (Métriques: R2 et MSE)</a:t>
            </a:r>
          </a:p>
          <a:p>
            <a:r>
              <a:rPr lang="fr-FR" sz="1100" dirty="0"/>
              <a:t>Comparaison</a:t>
            </a:r>
          </a:p>
          <a:p>
            <a:r>
              <a:rPr lang="fr-FR" sz="1100" b="1" dirty="0">
                <a:solidFill>
                  <a:srgbClr val="002060"/>
                </a:solidFill>
              </a:rPr>
              <a:t>Validation</a:t>
            </a:r>
            <a:r>
              <a:rPr lang="fr-FR" sz="1100" dirty="0"/>
              <a:t>/</a:t>
            </a:r>
            <a:r>
              <a:rPr lang="fr-FR" sz="1100" b="1" dirty="0">
                <a:solidFill>
                  <a:schemeClr val="accent4">
                    <a:lumMod val="75000"/>
                  </a:schemeClr>
                </a:solidFill>
              </a:rPr>
              <a:t>Tests </a:t>
            </a:r>
            <a:r>
              <a:rPr lang="fr-FR" sz="1100" dirty="0"/>
              <a:t>Résultats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96122E56-D7E7-9038-5E4E-C62B38BE0358}"/>
              </a:ext>
            </a:extLst>
          </p:cNvPr>
          <p:cNvSpPr/>
          <p:nvPr/>
        </p:nvSpPr>
        <p:spPr>
          <a:xfrm>
            <a:off x="9589463" y="5008097"/>
            <a:ext cx="1159884" cy="326534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Comparaison Modèles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B6FAE97-C388-663F-C592-B4C7491A6726}"/>
              </a:ext>
            </a:extLst>
          </p:cNvPr>
          <p:cNvSpPr txBox="1"/>
          <p:nvPr/>
        </p:nvSpPr>
        <p:spPr>
          <a:xfrm>
            <a:off x="10423918" y="2866261"/>
            <a:ext cx="147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9AD49D0-9442-A6F7-327A-5754F06A7FA2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2797040" y="2859118"/>
            <a:ext cx="1276" cy="219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F974A91-8C25-0601-4940-8D81307D78FB}"/>
              </a:ext>
            </a:extLst>
          </p:cNvPr>
          <p:cNvCxnSpPr>
            <a:stCxn id="34" idx="3"/>
            <a:endCxn id="15" idx="1"/>
          </p:cNvCxnSpPr>
          <p:nvPr/>
        </p:nvCxnSpPr>
        <p:spPr>
          <a:xfrm>
            <a:off x="870200" y="3574273"/>
            <a:ext cx="864000" cy="205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0B546D8-E4B2-8D7F-1596-2267628077F6}"/>
              </a:ext>
            </a:extLst>
          </p:cNvPr>
          <p:cNvCxnSpPr>
            <a:stCxn id="15" idx="2"/>
          </p:cNvCxnSpPr>
          <p:nvPr/>
        </p:nvCxnSpPr>
        <p:spPr>
          <a:xfrm>
            <a:off x="2797040" y="4480168"/>
            <a:ext cx="0" cy="296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D23B31F-2BDF-7A56-4812-53AF4021B19C}"/>
              </a:ext>
            </a:extLst>
          </p:cNvPr>
          <p:cNvCxnSpPr>
            <a:stCxn id="15" idx="3"/>
            <a:endCxn id="40" idx="1"/>
          </p:cNvCxnSpPr>
          <p:nvPr/>
        </p:nvCxnSpPr>
        <p:spPr>
          <a:xfrm>
            <a:off x="3850548" y="3779474"/>
            <a:ext cx="366892" cy="6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54D4330-CFBA-2F90-88D6-03B06BA3A4B2}"/>
              </a:ext>
            </a:extLst>
          </p:cNvPr>
          <p:cNvCxnSpPr>
            <a:cxnSpLocks/>
          </p:cNvCxnSpPr>
          <p:nvPr/>
        </p:nvCxnSpPr>
        <p:spPr>
          <a:xfrm>
            <a:off x="2771565" y="5030667"/>
            <a:ext cx="0" cy="367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9B57DB02-5611-7D28-5563-21C047C206D8}"/>
              </a:ext>
            </a:extLst>
          </p:cNvPr>
          <p:cNvCxnSpPr>
            <a:cxnSpLocks/>
          </p:cNvCxnSpPr>
          <p:nvPr/>
        </p:nvCxnSpPr>
        <p:spPr>
          <a:xfrm>
            <a:off x="870200" y="4883836"/>
            <a:ext cx="1105989" cy="8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7F3EA0BE-6276-6EED-3BDD-A3DD3BF24F53}"/>
              </a:ext>
            </a:extLst>
          </p:cNvPr>
          <p:cNvCxnSpPr>
            <a:cxnSpLocks/>
          </p:cNvCxnSpPr>
          <p:nvPr/>
        </p:nvCxnSpPr>
        <p:spPr>
          <a:xfrm>
            <a:off x="8054736" y="2782676"/>
            <a:ext cx="0" cy="367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4B7F8DA-F20C-C07C-525A-4D0B77DD4BF8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621383" y="3395955"/>
            <a:ext cx="3814556" cy="1496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D9D8351-6709-C399-78B2-65B692DCF08F}"/>
              </a:ext>
            </a:extLst>
          </p:cNvPr>
          <p:cNvCxnSpPr>
            <a:cxnSpLocks/>
          </p:cNvCxnSpPr>
          <p:nvPr/>
        </p:nvCxnSpPr>
        <p:spPr>
          <a:xfrm>
            <a:off x="8793417" y="3369114"/>
            <a:ext cx="1363929" cy="395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34D9CAF7-FF29-5DF9-A34E-0E1D14BC819F}"/>
              </a:ext>
            </a:extLst>
          </p:cNvPr>
          <p:cNvSpPr/>
          <p:nvPr/>
        </p:nvSpPr>
        <p:spPr>
          <a:xfrm>
            <a:off x="7478596" y="5008097"/>
            <a:ext cx="1647628" cy="32653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Sélection Top 3 </a:t>
            </a: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61CC4338-8F94-1469-874D-EC332F04A2BE}"/>
              </a:ext>
            </a:extLst>
          </p:cNvPr>
          <p:cNvCxnSpPr>
            <a:cxnSpLocks/>
          </p:cNvCxnSpPr>
          <p:nvPr/>
        </p:nvCxnSpPr>
        <p:spPr>
          <a:xfrm flipH="1">
            <a:off x="10068817" y="4265397"/>
            <a:ext cx="976124" cy="694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F7A951F-8846-036A-5A46-87717FC63492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9126224" y="5171364"/>
            <a:ext cx="455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6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922318"/>
            <a:ext cx="10418618" cy="4306600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bg1"/>
                </a:solidFill>
              </a:rPr>
              <a:t>   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Une image contenant texte, capture d’écran, nombre, Police">
            <a:extLst>
              <a:ext uri="{FF2B5EF4-FFF2-40B4-BE49-F238E27FC236}">
                <a16:creationId xmlns:a16="http://schemas.microsoft.com/office/drawing/2014/main" id="{21B7DF45-2030-AD86-E234-7454FA7A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2" y="2411684"/>
            <a:ext cx="6210838" cy="40541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36831BE-9D0A-9670-AABA-E4D764130DAD}"/>
              </a:ext>
            </a:extLst>
          </p:cNvPr>
          <p:cNvSpPr txBox="1"/>
          <p:nvPr/>
        </p:nvSpPr>
        <p:spPr>
          <a:xfrm>
            <a:off x="285225" y="1719743"/>
            <a:ext cx="475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PERFORMANCES, COMPARAISON DES MODELES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F3C2D-782D-92D9-3F0A-6A509FB4D25F}"/>
              </a:ext>
            </a:extLst>
          </p:cNvPr>
          <p:cNvSpPr/>
          <p:nvPr/>
        </p:nvSpPr>
        <p:spPr>
          <a:xfrm>
            <a:off x="0" y="2659310"/>
            <a:ext cx="6535025" cy="671119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TOP 3</a:t>
            </a:r>
          </a:p>
        </p:txBody>
      </p:sp>
      <p:pic>
        <p:nvPicPr>
          <p:cNvPr id="11" name="Image 10" descr="Une image contenant texte, capture d’écran, Caractère coloré, Police">
            <a:extLst>
              <a:ext uri="{FF2B5EF4-FFF2-40B4-BE49-F238E27FC236}">
                <a16:creationId xmlns:a16="http://schemas.microsoft.com/office/drawing/2014/main" id="{F003FC85-DFC4-12BB-43BD-D41C438E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2" y="2411684"/>
            <a:ext cx="5413695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800540-FA3C-7D08-3245-3789889B1BF5}"/>
              </a:ext>
            </a:extLst>
          </p:cNvPr>
          <p:cNvSpPr txBox="1"/>
          <p:nvPr/>
        </p:nvSpPr>
        <p:spPr>
          <a:xfrm>
            <a:off x="662730" y="1761688"/>
            <a:ext cx="30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OPTIMISATION DES MODELES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725BE0B-929B-B393-B581-09B7F85117A9}"/>
              </a:ext>
            </a:extLst>
          </p:cNvPr>
          <p:cNvSpPr/>
          <p:nvPr/>
        </p:nvSpPr>
        <p:spPr>
          <a:xfrm>
            <a:off x="218588" y="2340115"/>
            <a:ext cx="4613472" cy="345667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</a:t>
            </a:r>
            <a:endParaRPr lang="fr-FR" b="1" dirty="0">
              <a:solidFill>
                <a:schemeClr val="accent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                  </a:t>
            </a:r>
          </a:p>
          <a:p>
            <a:pPr algn="ctr"/>
            <a:endParaRPr lang="fr-FR" dirty="0"/>
          </a:p>
          <a:p>
            <a:pPr algn="ctr"/>
            <a:r>
              <a:rPr lang="fr-FR" b="1" dirty="0">
                <a:solidFill>
                  <a:srgbClr val="002060"/>
                </a:solidFill>
              </a:rPr>
              <a:t>Modèles à optimiser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CEB7BF-2F8F-41F3-7C46-1D7C1E36625D}"/>
              </a:ext>
            </a:extLst>
          </p:cNvPr>
          <p:cNvSpPr/>
          <p:nvPr/>
        </p:nvSpPr>
        <p:spPr>
          <a:xfrm>
            <a:off x="964734" y="2566834"/>
            <a:ext cx="3263317" cy="4448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chemeClr val="bg1"/>
                </a:solidFill>
                <a:effectLst/>
                <a:latin typeface="Helvetica Neue"/>
              </a:rPr>
              <a:t>Extreme Gradient Boosting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249A5C-DDC3-1460-6F2B-20F089CF3357}"/>
              </a:ext>
            </a:extLst>
          </p:cNvPr>
          <p:cNvSpPr/>
          <p:nvPr/>
        </p:nvSpPr>
        <p:spPr>
          <a:xfrm>
            <a:off x="879561" y="3343870"/>
            <a:ext cx="3464653" cy="4448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chemeClr val="bg1"/>
                </a:solidFill>
                <a:effectLst/>
                <a:latin typeface="Helvetica Neue"/>
              </a:rPr>
              <a:t>Gradient Boosting Regressor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33C94-A647-54A9-302F-D04173784E96}"/>
              </a:ext>
            </a:extLst>
          </p:cNvPr>
          <p:cNvSpPr/>
          <p:nvPr/>
        </p:nvSpPr>
        <p:spPr>
          <a:xfrm>
            <a:off x="1073791" y="4160861"/>
            <a:ext cx="3154260" cy="4448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Random Forest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BDAF25B-5546-178B-3042-845A84D51537}"/>
              </a:ext>
            </a:extLst>
          </p:cNvPr>
          <p:cNvSpPr/>
          <p:nvPr/>
        </p:nvSpPr>
        <p:spPr>
          <a:xfrm>
            <a:off x="6073390" y="2984492"/>
            <a:ext cx="2917842" cy="1258347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</a:t>
            </a:r>
            <a:endParaRPr lang="fr-FR" b="1" dirty="0">
              <a:solidFill>
                <a:schemeClr val="accent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OPTIMISATION</a:t>
            </a:r>
          </a:p>
          <a:p>
            <a:pPr algn="ctr"/>
            <a:r>
              <a:rPr lang="fr-FR" dirty="0"/>
              <a:t>Hyperparamètres</a:t>
            </a:r>
          </a:p>
          <a:p>
            <a:pPr algn="ctr"/>
            <a:r>
              <a:rPr lang="fr-FR" dirty="0"/>
              <a:t>TUNING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80BBFBD-30FE-A032-A34B-48E05A3D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12" y="3305180"/>
            <a:ext cx="398085" cy="314058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B1E3778-0492-02A3-3BAF-623E9FFFCEA3}"/>
              </a:ext>
            </a:extLst>
          </p:cNvPr>
          <p:cNvCxnSpPr/>
          <p:nvPr/>
        </p:nvCxnSpPr>
        <p:spPr>
          <a:xfrm>
            <a:off x="7726259" y="6001909"/>
            <a:ext cx="12415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1F6AD88-AFD8-D227-8E6D-57316D20FB3F}"/>
              </a:ext>
            </a:extLst>
          </p:cNvPr>
          <p:cNvCxnSpPr/>
          <p:nvPr/>
        </p:nvCxnSpPr>
        <p:spPr>
          <a:xfrm>
            <a:off x="7726259" y="6385420"/>
            <a:ext cx="12415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066C72A-420F-F075-3630-7D1F571C6A28}"/>
              </a:ext>
            </a:extLst>
          </p:cNvPr>
          <p:cNvSpPr/>
          <p:nvPr/>
        </p:nvSpPr>
        <p:spPr>
          <a:xfrm>
            <a:off x="7187159" y="4534947"/>
            <a:ext cx="2015563" cy="326534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Sélection manuelle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7285A7C-F286-91EA-E74C-C4A039EE5B62}"/>
              </a:ext>
            </a:extLst>
          </p:cNvPr>
          <p:cNvSpPr/>
          <p:nvPr/>
        </p:nvSpPr>
        <p:spPr>
          <a:xfrm>
            <a:off x="7187160" y="4941894"/>
            <a:ext cx="2015562" cy="326534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</a:rPr>
              <a:t>Recherche Automatique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389815-9AAC-0BF1-CD9D-0FBB36F0BAA3}"/>
              </a:ext>
            </a:extLst>
          </p:cNvPr>
          <p:cNvSpPr/>
          <p:nvPr/>
        </p:nvSpPr>
        <p:spPr>
          <a:xfrm>
            <a:off x="9045654" y="5674739"/>
            <a:ext cx="2927758" cy="872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Randomized Search CV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Grid Search CV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D8DE8480-5176-F17F-48B8-E24363253725}"/>
              </a:ext>
            </a:extLst>
          </p:cNvPr>
          <p:cNvSpPr/>
          <p:nvPr/>
        </p:nvSpPr>
        <p:spPr>
          <a:xfrm rot="11609003">
            <a:off x="5299105" y="2905056"/>
            <a:ext cx="558670" cy="2432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DF2D25A-D878-94A9-D63A-AF69F8DEFE7D}"/>
              </a:ext>
            </a:extLst>
          </p:cNvPr>
          <p:cNvSpPr/>
          <p:nvPr/>
        </p:nvSpPr>
        <p:spPr>
          <a:xfrm rot="19585539">
            <a:off x="5074276" y="4598491"/>
            <a:ext cx="991764" cy="266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30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8374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811804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68E9A5-EB61-BF61-5672-33B0F02BBDCA}"/>
              </a:ext>
            </a:extLst>
          </p:cNvPr>
          <p:cNvSpPr txBox="1"/>
          <p:nvPr/>
        </p:nvSpPr>
        <p:spPr>
          <a:xfrm>
            <a:off x="288023" y="1333686"/>
            <a:ext cx="359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REGLAGE DES HYPERPARAMETRES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C1538F15-F8F1-9D09-8EA6-261AC0CB0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26847"/>
              </p:ext>
            </p:extLst>
          </p:nvPr>
        </p:nvGraphicFramePr>
        <p:xfrm>
          <a:off x="288023" y="2594233"/>
          <a:ext cx="11820087" cy="360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516">
                  <a:extLst>
                    <a:ext uri="{9D8B030D-6E8A-4147-A177-3AD203B41FA5}">
                      <a16:colId xmlns:a16="http://schemas.microsoft.com/office/drawing/2014/main" val="1942927536"/>
                    </a:ext>
                  </a:extLst>
                </a:gridCol>
                <a:gridCol w="1753300">
                  <a:extLst>
                    <a:ext uri="{9D8B030D-6E8A-4147-A177-3AD203B41FA5}">
                      <a16:colId xmlns:a16="http://schemas.microsoft.com/office/drawing/2014/main" val="2832666522"/>
                    </a:ext>
                  </a:extLst>
                </a:gridCol>
                <a:gridCol w="1325460">
                  <a:extLst>
                    <a:ext uri="{9D8B030D-6E8A-4147-A177-3AD203B41FA5}">
                      <a16:colId xmlns:a16="http://schemas.microsoft.com/office/drawing/2014/main" val="663087059"/>
                    </a:ext>
                  </a:extLst>
                </a:gridCol>
                <a:gridCol w="3187817">
                  <a:extLst>
                    <a:ext uri="{9D8B030D-6E8A-4147-A177-3AD203B41FA5}">
                      <a16:colId xmlns:a16="http://schemas.microsoft.com/office/drawing/2014/main" val="500224936"/>
                    </a:ext>
                  </a:extLst>
                </a:gridCol>
                <a:gridCol w="2594994">
                  <a:extLst>
                    <a:ext uri="{9D8B030D-6E8A-4147-A177-3AD203B41FA5}">
                      <a16:colId xmlns:a16="http://schemas.microsoft.com/office/drawing/2014/main" val="2708065546"/>
                    </a:ext>
                  </a:extLst>
                </a:gridCol>
              </a:tblGrid>
              <a:tr h="34011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Extreme Gradient Boosting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n_estimators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fr-FR" sz="12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[[                            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[ 110,130 ]</a:t>
                      </a:r>
                      <a:r>
                        <a:rPr lang="fr-FR" sz="1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113                         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fr-FR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95517"/>
                  </a:ext>
                </a:extLst>
              </a:tr>
              <a:tr h="34011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max_depth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[ 0, 2, 4, 6, 8, 10, 12, 14 ]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51812"/>
                  </a:ext>
                </a:extLst>
              </a:tr>
              <a:tr h="34011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learning_rate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Auto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[0.001, 0.01, 0.03, 0.05, 0.1, 0.2, 0.3, 0.4, 0.5]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                                 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33783"/>
                  </a:ext>
                </a:extLst>
              </a:tr>
              <a:tr h="34011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Random Forest</a:t>
                      </a:r>
                    </a:p>
                    <a:p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n_estimators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                              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fr-FR" sz="1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110,130 ]</a:t>
                      </a:r>
                      <a:r>
                        <a:rPr lang="fr-FR" sz="1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       </a:t>
                      </a:r>
                      <a:r>
                        <a:rPr lang="fr-FR" sz="1200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65360"/>
                  </a:ext>
                </a:extLst>
              </a:tr>
              <a:tr h="34011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max_depth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[ 2, 4, 6, 8, 10, 12, 14 ]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        </a:t>
                      </a:r>
                      <a:r>
                        <a:rPr lang="fr-FR" sz="1200" b="1" dirty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30261"/>
                  </a:ext>
                </a:extLst>
              </a:tr>
              <a:tr h="3234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max_features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[ 2, 4, 6, 8, 10, 12 ]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        </a:t>
                      </a:r>
                      <a:r>
                        <a:rPr lang="fr-FR" sz="1200" b="1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4070"/>
                  </a:ext>
                </a:extLst>
              </a:tr>
              <a:tr h="311767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Gradient Boosting Regressor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n_estimators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                                 [</a:t>
                      </a:r>
                      <a:r>
                        <a:rPr lang="fr-FR" sz="12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110,130 ] 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       </a:t>
                      </a:r>
                      <a:r>
                        <a:rPr lang="fr-FR" sz="1200" b="1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8466"/>
                  </a:ext>
                </a:extLst>
              </a:tr>
              <a:tr h="296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min_samples_split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[ 0, 2, 4, 6, 8, 10, 12, 14 ]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         </a:t>
                      </a:r>
                      <a:r>
                        <a:rPr lang="fr-FR" sz="1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21091"/>
                  </a:ext>
                </a:extLst>
              </a:tr>
              <a:tr h="34561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min_samples_leaf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[ 1, 2, 3, 4, 5, 6, 10 ]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        </a:t>
                      </a:r>
                      <a:r>
                        <a:rPr lang="fr-FR" sz="1200" b="1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55864"/>
                  </a:ext>
                </a:extLst>
              </a:tr>
              <a:tr h="31176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max_depth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[ 2, 4, 6, 8, 10, 12, 14 ]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        </a:t>
                      </a:r>
                      <a:r>
                        <a:rPr lang="fr-FR" sz="1200" b="1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75155"/>
                  </a:ext>
                </a:extLst>
              </a:tr>
              <a:tr h="31176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learning_rate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[0.001, 0.01, 0.03, 0.05, 0.1, 0.2, 0.3, 0.4, 0.5]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               </a:t>
                      </a:r>
                      <a:r>
                        <a:rPr lang="fr-FR" sz="1200" b="1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24693"/>
                  </a:ext>
                </a:extLst>
              </a:tr>
            </a:tbl>
          </a:graphicData>
        </a:graphic>
      </p:graphicFrame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34FBDE8-6E38-A31C-CB5F-4DA7CF8E6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66478"/>
              </p:ext>
            </p:extLst>
          </p:nvPr>
        </p:nvGraphicFramePr>
        <p:xfrm>
          <a:off x="288023" y="2224901"/>
          <a:ext cx="11820087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312">
                  <a:extLst>
                    <a:ext uri="{9D8B030D-6E8A-4147-A177-3AD203B41FA5}">
                      <a16:colId xmlns:a16="http://schemas.microsoft.com/office/drawing/2014/main" val="729373845"/>
                    </a:ext>
                  </a:extLst>
                </a:gridCol>
                <a:gridCol w="1766722">
                  <a:extLst>
                    <a:ext uri="{9D8B030D-6E8A-4147-A177-3AD203B41FA5}">
                      <a16:colId xmlns:a16="http://schemas.microsoft.com/office/drawing/2014/main" val="1324835391"/>
                    </a:ext>
                  </a:extLst>
                </a:gridCol>
                <a:gridCol w="1305279">
                  <a:extLst>
                    <a:ext uri="{9D8B030D-6E8A-4147-A177-3AD203B41FA5}">
                      <a16:colId xmlns:a16="http://schemas.microsoft.com/office/drawing/2014/main" val="2359913349"/>
                    </a:ext>
                  </a:extLst>
                </a:gridCol>
                <a:gridCol w="3182865">
                  <a:extLst>
                    <a:ext uri="{9D8B030D-6E8A-4147-A177-3AD203B41FA5}">
                      <a16:colId xmlns:a16="http://schemas.microsoft.com/office/drawing/2014/main" val="968953602"/>
                    </a:ext>
                  </a:extLst>
                </a:gridCol>
                <a:gridCol w="2603909">
                  <a:extLst>
                    <a:ext uri="{9D8B030D-6E8A-4147-A177-3AD203B41FA5}">
                      <a16:colId xmlns:a16="http://schemas.microsoft.com/office/drawing/2014/main" val="40208783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  Hyperparamètre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    Défaut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             Grille de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Performances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4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73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2B8824-30FD-B5A0-2F03-17A576124C39}"/>
              </a:ext>
            </a:extLst>
          </p:cNvPr>
          <p:cNvSpPr txBox="1"/>
          <p:nvPr/>
        </p:nvSpPr>
        <p:spPr>
          <a:xfrm>
            <a:off x="324376" y="1634044"/>
            <a:ext cx="55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PERFORMANCE – COMPARAISON (Randomized Search)</a:t>
            </a:r>
          </a:p>
        </p:txBody>
      </p:sp>
      <p:pic>
        <p:nvPicPr>
          <p:cNvPr id="8" name="Image 7" descr="Une image contenant texte, capture d’écran, document, Police">
            <a:extLst>
              <a:ext uri="{FF2B5EF4-FFF2-40B4-BE49-F238E27FC236}">
                <a16:creationId xmlns:a16="http://schemas.microsoft.com/office/drawing/2014/main" id="{76A7127A-C4BD-A431-5127-703134A06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92" y="2305706"/>
            <a:ext cx="3833769" cy="41031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B71EFE-33D3-56CC-D0FF-30036FE3DE7E}"/>
              </a:ext>
            </a:extLst>
          </p:cNvPr>
          <p:cNvSpPr/>
          <p:nvPr/>
        </p:nvSpPr>
        <p:spPr>
          <a:xfrm>
            <a:off x="293615" y="2214694"/>
            <a:ext cx="3926047" cy="1669409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Best</a:t>
            </a:r>
          </a:p>
        </p:txBody>
      </p:sp>
      <p:pic>
        <p:nvPicPr>
          <p:cNvPr id="11" name="Image 10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23374F46-0283-6013-572B-376ACC16C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89" y="1634045"/>
            <a:ext cx="5676992" cy="21471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3067867-D7A1-EA00-806D-6EC3CEB01956}"/>
              </a:ext>
            </a:extLst>
          </p:cNvPr>
          <p:cNvSpPr txBox="1"/>
          <p:nvPr/>
        </p:nvSpPr>
        <p:spPr>
          <a:xfrm>
            <a:off x="1960228" y="6351654"/>
            <a:ext cx="437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Modèle FINAL : GradientBoostingRegressor</a:t>
            </a:r>
          </a:p>
        </p:txBody>
      </p:sp>
      <p:pic>
        <p:nvPicPr>
          <p:cNvPr id="6" name="Image 5" descr="Une image contenant texte, capture d’écran, diagramme, Tracé">
            <a:extLst>
              <a:ext uri="{FF2B5EF4-FFF2-40B4-BE49-F238E27FC236}">
                <a16:creationId xmlns:a16="http://schemas.microsoft.com/office/drawing/2014/main" id="{6AD7D1D5-ED38-7FBE-A47A-34CEE8496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89" y="3862665"/>
            <a:ext cx="5394119" cy="24563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B2B6C3-F560-DF0E-ECBB-DA807A50DC60}"/>
              </a:ext>
            </a:extLst>
          </p:cNvPr>
          <p:cNvSpPr txBox="1"/>
          <p:nvPr/>
        </p:nvSpPr>
        <p:spPr>
          <a:xfrm>
            <a:off x="4468538" y="2305706"/>
            <a:ext cx="1627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</a:rPr>
              <a:t>Gradient Boosting Regressor:</a:t>
            </a:r>
          </a:p>
          <a:p>
            <a:endParaRPr lang="fr-FR" sz="1200" b="1" dirty="0"/>
          </a:p>
          <a:p>
            <a:r>
              <a:rPr lang="fr-FR" sz="1200" b="1" dirty="0"/>
              <a:t>R2 = 0,82</a:t>
            </a:r>
          </a:p>
          <a:p>
            <a:r>
              <a:rPr lang="fr-FR" sz="1200" b="1" dirty="0"/>
              <a:t>RMSE(m)  = 0,88</a:t>
            </a:r>
          </a:p>
          <a:p>
            <a:endParaRPr lang="fr-FR" sz="1200" dirty="0">
              <a:solidFill>
                <a:schemeClr val="accent2"/>
              </a:solidFill>
            </a:endParaRPr>
          </a:p>
          <a:p>
            <a:r>
              <a:rPr lang="fr-FR" sz="1200" b="1" dirty="0">
                <a:solidFill>
                  <a:schemeClr val="accent2"/>
                </a:solidFill>
              </a:rPr>
              <a:t>Random Forest:</a:t>
            </a:r>
          </a:p>
          <a:p>
            <a:endParaRPr lang="fr-FR" sz="1200" b="1" dirty="0"/>
          </a:p>
          <a:p>
            <a:r>
              <a:rPr lang="fr-FR" sz="1200" b="1" dirty="0"/>
              <a:t>R2 = 0,81</a:t>
            </a:r>
          </a:p>
          <a:p>
            <a:r>
              <a:rPr lang="fr-FR" sz="1200" b="1" dirty="0"/>
              <a:t>RMSE(m) = 0,897</a:t>
            </a:r>
          </a:p>
          <a:p>
            <a:endParaRPr lang="fr-FR" sz="1200" dirty="0"/>
          </a:p>
          <a:p>
            <a:r>
              <a:rPr lang="fr-FR" sz="1200" b="1" dirty="0">
                <a:solidFill>
                  <a:schemeClr val="accent2"/>
                </a:solidFill>
              </a:rPr>
              <a:t>Extreme Gradient Boosting:</a:t>
            </a:r>
          </a:p>
          <a:p>
            <a:endParaRPr lang="fr-FR" sz="1200" dirty="0"/>
          </a:p>
          <a:p>
            <a:r>
              <a:rPr lang="fr-FR" sz="1200" b="1" dirty="0"/>
              <a:t>R2 = 0,986</a:t>
            </a:r>
          </a:p>
          <a:p>
            <a:r>
              <a:rPr lang="fr-FR" sz="1200" b="1" dirty="0"/>
              <a:t>RMSE(m) = 1,029</a:t>
            </a:r>
          </a:p>
        </p:txBody>
      </p:sp>
    </p:spTree>
    <p:extLst>
      <p:ext uri="{BB962C8B-B14F-4D97-AF65-F5344CB8AC3E}">
        <p14:creationId xmlns:p14="http://schemas.microsoft.com/office/powerpoint/2010/main" val="731012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Police, nombre">
            <a:extLst>
              <a:ext uri="{FF2B5EF4-FFF2-40B4-BE49-F238E27FC236}">
                <a16:creationId xmlns:a16="http://schemas.microsoft.com/office/drawing/2014/main" id="{684299B5-CB27-47C9-9785-86151F4F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" y="2003376"/>
            <a:ext cx="3733101" cy="434827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28574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2B8824-30FD-B5A0-2F03-17A576124C39}"/>
              </a:ext>
            </a:extLst>
          </p:cNvPr>
          <p:cNvSpPr txBox="1"/>
          <p:nvPr/>
        </p:nvSpPr>
        <p:spPr>
          <a:xfrm>
            <a:off x="324376" y="1577143"/>
            <a:ext cx="55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PERFORMANCE – COMPARAISON (Grid Search)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71EFE-33D3-56CC-D0FF-30036FE3DE7E}"/>
              </a:ext>
            </a:extLst>
          </p:cNvPr>
          <p:cNvSpPr/>
          <p:nvPr/>
        </p:nvSpPr>
        <p:spPr>
          <a:xfrm>
            <a:off x="293615" y="2003376"/>
            <a:ext cx="3926047" cy="1668875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Best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067867-D7A1-EA00-806D-6EC3CEB01956}"/>
              </a:ext>
            </a:extLst>
          </p:cNvPr>
          <p:cNvSpPr txBox="1"/>
          <p:nvPr/>
        </p:nvSpPr>
        <p:spPr>
          <a:xfrm>
            <a:off x="1043031" y="6352842"/>
            <a:ext cx="437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Modèle FINAL : GradientBoostingRegressor</a:t>
            </a:r>
          </a:p>
        </p:txBody>
      </p:sp>
      <p:pic>
        <p:nvPicPr>
          <p:cNvPr id="13" name="Image 12" descr="Une image contenant texte, capture d’écran, diagramme, Rectangle">
            <a:extLst>
              <a:ext uri="{FF2B5EF4-FFF2-40B4-BE49-F238E27FC236}">
                <a16:creationId xmlns:a16="http://schemas.microsoft.com/office/drawing/2014/main" id="{93182BBE-6847-F53E-D0BE-8890840B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73" y="1615458"/>
            <a:ext cx="6492803" cy="2461468"/>
          </a:xfrm>
          <a:prstGeom prst="rect">
            <a:avLst/>
          </a:prstGeom>
        </p:spPr>
      </p:pic>
      <p:pic>
        <p:nvPicPr>
          <p:cNvPr id="19" name="Image 18" descr="Une image contenant texte, capture d’écran, diagramme, Tracé">
            <a:extLst>
              <a:ext uri="{FF2B5EF4-FFF2-40B4-BE49-F238E27FC236}">
                <a16:creationId xmlns:a16="http://schemas.microsoft.com/office/drawing/2014/main" id="{25FF86FA-3A55-9DFB-691C-512046DEB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12" y="4076925"/>
            <a:ext cx="5869497" cy="257554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D7DA764-71BB-7B21-3DCD-B8F94B9C04A6}"/>
              </a:ext>
            </a:extLst>
          </p:cNvPr>
          <p:cNvSpPr txBox="1"/>
          <p:nvPr/>
        </p:nvSpPr>
        <p:spPr>
          <a:xfrm>
            <a:off x="4320054" y="2148757"/>
            <a:ext cx="1627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</a:rPr>
              <a:t>Gradient Boosting Regressor:</a:t>
            </a:r>
          </a:p>
          <a:p>
            <a:endParaRPr lang="fr-FR" sz="1200" b="1" dirty="0"/>
          </a:p>
          <a:p>
            <a:r>
              <a:rPr lang="fr-FR" sz="1200" b="1" dirty="0"/>
              <a:t>R2 = 0,909</a:t>
            </a:r>
          </a:p>
          <a:p>
            <a:r>
              <a:rPr lang="fr-FR" sz="1200" b="1" dirty="0"/>
              <a:t>RMSE(m)  = 0,872</a:t>
            </a:r>
          </a:p>
          <a:p>
            <a:endParaRPr lang="fr-FR" sz="1200" dirty="0">
              <a:solidFill>
                <a:schemeClr val="accent2"/>
              </a:solidFill>
            </a:endParaRPr>
          </a:p>
          <a:p>
            <a:r>
              <a:rPr lang="fr-FR" sz="1200" b="1" dirty="0">
                <a:solidFill>
                  <a:schemeClr val="accent2"/>
                </a:solidFill>
              </a:rPr>
              <a:t>Random Forest:</a:t>
            </a:r>
          </a:p>
          <a:p>
            <a:endParaRPr lang="fr-FR" sz="1200" b="1" dirty="0"/>
          </a:p>
          <a:p>
            <a:r>
              <a:rPr lang="fr-FR" sz="1200" b="1" dirty="0"/>
              <a:t>R2 = 0,583</a:t>
            </a:r>
          </a:p>
          <a:p>
            <a:r>
              <a:rPr lang="fr-FR" sz="1200" b="1" dirty="0"/>
              <a:t>RMSE(m) = 0,911 </a:t>
            </a:r>
          </a:p>
          <a:p>
            <a:endParaRPr lang="fr-FR" sz="1200" dirty="0"/>
          </a:p>
          <a:p>
            <a:r>
              <a:rPr lang="fr-FR" sz="1200" b="1" dirty="0">
                <a:solidFill>
                  <a:schemeClr val="accent2"/>
                </a:solidFill>
              </a:rPr>
              <a:t>Extreme Gradient Boosting:</a:t>
            </a:r>
          </a:p>
          <a:p>
            <a:endParaRPr lang="fr-FR" sz="1200" dirty="0"/>
          </a:p>
          <a:p>
            <a:r>
              <a:rPr lang="fr-FR" sz="1200" b="1" dirty="0"/>
              <a:t>R2 = 0,986</a:t>
            </a:r>
          </a:p>
          <a:p>
            <a:r>
              <a:rPr lang="fr-FR" sz="1200" b="1" dirty="0"/>
              <a:t>RMSE(m) = 1,029</a:t>
            </a:r>
          </a:p>
        </p:txBody>
      </p:sp>
    </p:spTree>
    <p:extLst>
      <p:ext uri="{BB962C8B-B14F-4D97-AF65-F5344CB8AC3E}">
        <p14:creationId xmlns:p14="http://schemas.microsoft.com/office/powerpoint/2010/main" val="154769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ligne, Tracé">
            <a:extLst>
              <a:ext uri="{FF2B5EF4-FFF2-40B4-BE49-F238E27FC236}">
                <a16:creationId xmlns:a16="http://schemas.microsoft.com/office/drawing/2014/main" id="{1F85552F-F4C1-7C89-CE9B-3F3D63BC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431075"/>
            <a:ext cx="5037257" cy="3292125"/>
          </a:xfrm>
          <a:prstGeom prst="rect">
            <a:avLst/>
          </a:prstGeom>
        </p:spPr>
      </p:pic>
      <p:pic>
        <p:nvPicPr>
          <p:cNvPr id="6" name="Image 5" descr="Une image contenant texte, capture d’écran, ligne, Tracé">
            <a:extLst>
              <a:ext uri="{FF2B5EF4-FFF2-40B4-BE49-F238E27FC236}">
                <a16:creationId xmlns:a16="http://schemas.microsoft.com/office/drawing/2014/main" id="{C44A5908-768D-70F3-9CDA-3C8EE6B5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5" y="2419152"/>
            <a:ext cx="4809668" cy="31172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1ECBBE-37D6-646E-9428-DCB04EA3255E}"/>
              </a:ext>
            </a:extLst>
          </p:cNvPr>
          <p:cNvSpPr txBox="1"/>
          <p:nvPr/>
        </p:nvSpPr>
        <p:spPr>
          <a:xfrm>
            <a:off x="1805926" y="4077138"/>
            <a:ext cx="238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Gradient Boosting Regressor: </a:t>
            </a:r>
            <a:r>
              <a:rPr lang="fr-FR" b="1" dirty="0">
                <a:solidFill>
                  <a:schemeClr val="accent2"/>
                </a:solidFill>
              </a:rPr>
              <a:t>RANDOMIZED SEARCH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A85DDA-1DEF-9EA5-0B34-E6877544AAF6}"/>
              </a:ext>
            </a:extLst>
          </p:cNvPr>
          <p:cNvSpPr txBox="1"/>
          <p:nvPr/>
        </p:nvSpPr>
        <p:spPr>
          <a:xfrm>
            <a:off x="7016887" y="4077138"/>
            <a:ext cx="238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Gradient Boosting Regressor: </a:t>
            </a:r>
            <a:r>
              <a:rPr lang="fr-FR" b="1" dirty="0">
                <a:solidFill>
                  <a:schemeClr val="accent2"/>
                </a:solidFill>
              </a:rPr>
              <a:t>GRID SEARCH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CE8A34-0CCC-8299-3B2B-6E9BB70AC414}"/>
              </a:ext>
            </a:extLst>
          </p:cNvPr>
          <p:cNvSpPr txBox="1"/>
          <p:nvPr/>
        </p:nvSpPr>
        <p:spPr>
          <a:xfrm>
            <a:off x="343948" y="1739089"/>
            <a:ext cx="5083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PERFORMANCE – COMPARAISON LEARNING CURVE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98A7F1-E746-D99B-9174-69116A276D03}"/>
              </a:ext>
            </a:extLst>
          </p:cNvPr>
          <p:cNvSpPr txBox="1"/>
          <p:nvPr/>
        </p:nvSpPr>
        <p:spPr>
          <a:xfrm>
            <a:off x="721453" y="5847127"/>
            <a:ext cx="495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Meilleur Résultat: Méthode du Grid Search avec le GradientBoostingRegressor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399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86C648-13AB-6EA0-3229-3E7E3E78465C}"/>
              </a:ext>
            </a:extLst>
          </p:cNvPr>
          <p:cNvSpPr txBox="1"/>
          <p:nvPr/>
        </p:nvSpPr>
        <p:spPr>
          <a:xfrm>
            <a:off x="343948" y="1739089"/>
            <a:ext cx="3397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PRÉDICTIONS du modèle FINAL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A45398-1B42-447F-7E2E-5DF3A779F141}"/>
              </a:ext>
            </a:extLst>
          </p:cNvPr>
          <p:cNvSpPr txBox="1"/>
          <p:nvPr/>
        </p:nvSpPr>
        <p:spPr>
          <a:xfrm>
            <a:off x="1359016" y="2294917"/>
            <a:ext cx="34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Visualisation des erreurs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93FE-7D2B-DAEF-B9C6-403EC2C80629}"/>
              </a:ext>
            </a:extLst>
          </p:cNvPr>
          <p:cNvSpPr txBox="1"/>
          <p:nvPr/>
        </p:nvSpPr>
        <p:spPr>
          <a:xfrm>
            <a:off x="7056539" y="2206756"/>
            <a:ext cx="34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Prédiction de la variable cible</a:t>
            </a:r>
          </a:p>
        </p:txBody>
      </p:sp>
      <p:pic>
        <p:nvPicPr>
          <p:cNvPr id="7" name="Image 6" descr="Une image contenant ligne, Tracé, diagramme, capture d’écran">
            <a:extLst>
              <a:ext uri="{FF2B5EF4-FFF2-40B4-BE49-F238E27FC236}">
                <a16:creationId xmlns:a16="http://schemas.microsoft.com/office/drawing/2014/main" id="{97E9AC0B-6359-24AB-C7E5-C6ED405D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6" y="2920641"/>
            <a:ext cx="3666028" cy="3217299"/>
          </a:xfrm>
          <a:prstGeom prst="rect">
            <a:avLst/>
          </a:prstGeom>
        </p:spPr>
      </p:pic>
      <p:pic>
        <p:nvPicPr>
          <p:cNvPr id="9" name="Image 8" descr="Une image contenant diagramme, ligne, Tracé, capture d’écran">
            <a:extLst>
              <a:ext uri="{FF2B5EF4-FFF2-40B4-BE49-F238E27FC236}">
                <a16:creationId xmlns:a16="http://schemas.microsoft.com/office/drawing/2014/main" id="{4931CACD-04E9-24F1-FCE1-2FBB34893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06" y="2920641"/>
            <a:ext cx="3496350" cy="32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F62E9-6E51-1EB5-E21F-8AD81EC8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634045"/>
            <a:ext cx="11658599" cy="506809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Objectif de la ville de Seattle:</a:t>
            </a:r>
          </a:p>
          <a:p>
            <a:pPr marL="0" indent="0">
              <a:buNone/>
            </a:pPr>
            <a:r>
              <a:rPr lang="fr-FR" sz="2000" b="1" dirty="0"/>
              <a:t>Neutralité Carbone</a:t>
            </a:r>
            <a:r>
              <a:rPr lang="fr-FR" sz="2000" dirty="0"/>
              <a:t> en 2050</a:t>
            </a:r>
          </a:p>
          <a:p>
            <a:pPr marL="0" indent="0">
              <a:buNone/>
            </a:pPr>
            <a:r>
              <a:rPr lang="fr-FR" sz="2000" dirty="0"/>
              <a:t>         connaitre leurs </a:t>
            </a:r>
            <a:r>
              <a:rPr lang="fr-FR" sz="2000" b="1" dirty="0"/>
              <a:t>consommations</a:t>
            </a:r>
            <a:r>
              <a:rPr lang="fr-FR" sz="2000" dirty="0"/>
              <a:t> en </a:t>
            </a:r>
            <a:r>
              <a:rPr lang="fr-FR" sz="2000" b="1" dirty="0"/>
              <a:t>énergie</a:t>
            </a:r>
            <a:r>
              <a:rPr lang="fr-FR" sz="2000" dirty="0"/>
              <a:t> et </a:t>
            </a:r>
            <a:r>
              <a:rPr lang="fr-FR" sz="2000" b="1" dirty="0"/>
              <a:t>émission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chemeClr val="accent1"/>
                </a:solidFill>
              </a:rPr>
              <a:t>Problème: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Des relevés minutieux et couteux ont été effectués sur les années antérieures (2015 et 2016)</a:t>
            </a: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chemeClr val="accent1"/>
                </a:solidFill>
              </a:rPr>
              <a:t>Missions:</a:t>
            </a:r>
          </a:p>
          <a:p>
            <a:pPr marL="0" indent="0">
              <a:buNone/>
            </a:pPr>
            <a:r>
              <a:rPr lang="fr-FR" sz="2000" dirty="0"/>
              <a:t>Avec </a:t>
            </a:r>
            <a:r>
              <a:rPr lang="fr-FR" sz="2000" b="1" dirty="0"/>
              <a:t>uniquement</a:t>
            </a:r>
            <a:r>
              <a:rPr lang="fr-FR" sz="2000" dirty="0"/>
              <a:t> les données récoltées:</a:t>
            </a:r>
          </a:p>
          <a:p>
            <a:pPr>
              <a:buFontTx/>
              <a:buChar char="-"/>
            </a:pPr>
            <a:r>
              <a:rPr lang="fr-FR" sz="2000" b="1" dirty="0"/>
              <a:t>Prédire</a:t>
            </a:r>
            <a:r>
              <a:rPr lang="fr-FR" sz="2000" dirty="0"/>
              <a:t> la </a:t>
            </a:r>
            <a:r>
              <a:rPr lang="fr-FR" sz="2000" b="1" dirty="0"/>
              <a:t>consommation</a:t>
            </a:r>
            <a:r>
              <a:rPr lang="fr-FR" sz="2000" dirty="0"/>
              <a:t> totale d’énergie</a:t>
            </a:r>
          </a:p>
          <a:p>
            <a:pPr>
              <a:buFontTx/>
              <a:buChar char="-"/>
            </a:pPr>
            <a:r>
              <a:rPr lang="fr-FR" sz="2000" b="1" dirty="0"/>
              <a:t>Prédire</a:t>
            </a:r>
            <a:r>
              <a:rPr lang="fr-FR" sz="2000" dirty="0"/>
              <a:t> les </a:t>
            </a:r>
            <a:r>
              <a:rPr lang="fr-FR" sz="2000" b="1" dirty="0"/>
              <a:t>émissions</a:t>
            </a:r>
            <a:r>
              <a:rPr lang="fr-FR" sz="2000" dirty="0"/>
              <a:t> de Co2 </a:t>
            </a:r>
          </a:p>
          <a:p>
            <a:pPr>
              <a:buFontTx/>
              <a:buChar char="-"/>
            </a:pPr>
            <a:r>
              <a:rPr lang="fr-FR" sz="2000" dirty="0"/>
              <a:t>Evaluer l’intérêt de la variable </a:t>
            </a:r>
            <a:r>
              <a:rPr lang="fr-FR" sz="2000" b="1" dirty="0"/>
              <a:t>ENERGY STAR Score </a:t>
            </a:r>
            <a:r>
              <a:rPr lang="fr-FR" sz="2000" dirty="0"/>
              <a:t>pour la </a:t>
            </a:r>
            <a:r>
              <a:rPr lang="fr-FR" sz="2000" b="1" dirty="0"/>
              <a:t>prédiction</a:t>
            </a:r>
            <a:r>
              <a:rPr lang="fr-FR" sz="2000" dirty="0"/>
              <a:t> d’</a:t>
            </a:r>
            <a:r>
              <a:rPr lang="fr-FR" sz="2000" b="1" dirty="0"/>
              <a:t>émission de Co2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A09409-5559-A8C6-8E68-79D42AD189B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Problématique - Contexte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629BE0-8823-C0B5-9A2F-AD00C282524A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CCE9833-A406-EB61-122F-99DCBBA6C583}"/>
              </a:ext>
            </a:extLst>
          </p:cNvPr>
          <p:cNvSpPr/>
          <p:nvPr/>
        </p:nvSpPr>
        <p:spPr>
          <a:xfrm>
            <a:off x="377537" y="2587336"/>
            <a:ext cx="332509" cy="155863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46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Modélisation: Consommation d’énergie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E8E819-9C9C-391C-F8CB-BFAD01317A0B}"/>
              </a:ext>
            </a:extLst>
          </p:cNvPr>
          <p:cNvSpPr txBox="1"/>
          <p:nvPr/>
        </p:nvSpPr>
        <p:spPr>
          <a:xfrm>
            <a:off x="343948" y="1739088"/>
            <a:ext cx="2927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FEATURES IMPORTANCE</a:t>
            </a:r>
            <a:endParaRPr lang="fr-FR" dirty="0"/>
          </a:p>
        </p:txBody>
      </p:sp>
      <p:pic>
        <p:nvPicPr>
          <p:cNvPr id="7" name="Image 6" descr="Une image contenant texte, capture d’écran, nombre, Tracé">
            <a:extLst>
              <a:ext uri="{FF2B5EF4-FFF2-40B4-BE49-F238E27FC236}">
                <a16:creationId xmlns:a16="http://schemas.microsoft.com/office/drawing/2014/main" id="{D7F11B34-6DB4-9218-A95B-E20D6C95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79" y="2038525"/>
            <a:ext cx="3770787" cy="4493714"/>
          </a:xfrm>
          <a:prstGeom prst="rect">
            <a:avLst/>
          </a:prstGeom>
        </p:spPr>
      </p:pic>
      <p:pic>
        <p:nvPicPr>
          <p:cNvPr id="10" name="Image 9" descr="Une image contenant texte, capture d’écran, nombre, ligne">
            <a:extLst>
              <a:ext uri="{FF2B5EF4-FFF2-40B4-BE49-F238E27FC236}">
                <a16:creationId xmlns:a16="http://schemas.microsoft.com/office/drawing/2014/main" id="{F5AFC3C0-D1C6-FC3A-DD92-B9DBFFA80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62" y="2186422"/>
            <a:ext cx="4076353" cy="43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922318"/>
            <a:ext cx="10418618" cy="4306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Problématique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Données</a:t>
            </a:r>
          </a:p>
          <a:p>
            <a:pPr marL="514350" indent="-514350">
              <a:buAutoNum type="arabicPeriod"/>
            </a:pPr>
            <a:r>
              <a:rPr lang="fr-FR" b="1" dirty="0">
                <a:solidFill>
                  <a:schemeClr val="accent1"/>
                </a:solidFill>
              </a:rPr>
              <a:t>Modélisation          Emissions de CO2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 – Émissions de CO2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BC6506-5151-EA8A-6A9E-4BCEED31F717}"/>
              </a:ext>
            </a:extLst>
          </p:cNvPr>
          <p:cNvSpPr txBox="1"/>
          <p:nvPr/>
        </p:nvSpPr>
        <p:spPr>
          <a:xfrm>
            <a:off x="324376" y="1634044"/>
            <a:ext cx="55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PERFORMANCE – COMPARAISON (Randomized Search)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8376B4-A15E-20F4-6BBE-F43D88900CBA}"/>
              </a:ext>
            </a:extLst>
          </p:cNvPr>
          <p:cNvSpPr txBox="1"/>
          <p:nvPr/>
        </p:nvSpPr>
        <p:spPr>
          <a:xfrm>
            <a:off x="4468538" y="2305706"/>
            <a:ext cx="1627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</a:rPr>
              <a:t>Gradient Boosting Regressor:</a:t>
            </a:r>
          </a:p>
          <a:p>
            <a:endParaRPr lang="fr-FR" sz="1200" b="1" dirty="0"/>
          </a:p>
          <a:p>
            <a:r>
              <a:rPr lang="fr-FR" sz="1200" b="1" dirty="0"/>
              <a:t>R2 = 0,883</a:t>
            </a:r>
          </a:p>
          <a:p>
            <a:r>
              <a:rPr lang="fr-FR" sz="1200" b="1" dirty="0"/>
              <a:t>RMSE(m)  = 0,418</a:t>
            </a:r>
          </a:p>
          <a:p>
            <a:endParaRPr lang="fr-FR" sz="1200" dirty="0">
              <a:solidFill>
                <a:schemeClr val="accent2"/>
              </a:solidFill>
            </a:endParaRPr>
          </a:p>
          <a:p>
            <a:r>
              <a:rPr lang="fr-FR" sz="1200" b="1" dirty="0">
                <a:solidFill>
                  <a:schemeClr val="accent2"/>
                </a:solidFill>
              </a:rPr>
              <a:t>Random Forest:</a:t>
            </a:r>
          </a:p>
          <a:p>
            <a:endParaRPr lang="fr-FR" sz="1200" b="1" dirty="0"/>
          </a:p>
          <a:p>
            <a:r>
              <a:rPr lang="fr-FR" sz="1200" b="1" dirty="0"/>
              <a:t>R2 = 0,913</a:t>
            </a:r>
          </a:p>
          <a:p>
            <a:r>
              <a:rPr lang="fr-FR" sz="1200" b="1" dirty="0"/>
              <a:t>RMSE(m) = 0,415</a:t>
            </a:r>
          </a:p>
          <a:p>
            <a:endParaRPr lang="fr-FR" sz="1200" dirty="0"/>
          </a:p>
          <a:p>
            <a:r>
              <a:rPr lang="fr-FR" sz="1200" b="1" dirty="0">
                <a:solidFill>
                  <a:schemeClr val="accent2"/>
                </a:solidFill>
              </a:rPr>
              <a:t>Extreme Gradient Boosting:</a:t>
            </a:r>
          </a:p>
          <a:p>
            <a:endParaRPr lang="fr-FR" sz="1200" dirty="0"/>
          </a:p>
          <a:p>
            <a:r>
              <a:rPr lang="fr-FR" sz="1200" b="1" dirty="0"/>
              <a:t>R2 = 1,0</a:t>
            </a:r>
          </a:p>
          <a:p>
            <a:r>
              <a:rPr lang="fr-FR" sz="1200" b="1" dirty="0"/>
              <a:t>RMSE(m) = 0,605</a:t>
            </a:r>
          </a:p>
        </p:txBody>
      </p:sp>
      <p:pic>
        <p:nvPicPr>
          <p:cNvPr id="7" name="Image 6" descr="Une image contenant texte, capture d’écran, Police, document">
            <a:extLst>
              <a:ext uri="{FF2B5EF4-FFF2-40B4-BE49-F238E27FC236}">
                <a16:creationId xmlns:a16="http://schemas.microsoft.com/office/drawing/2014/main" id="{E8B79342-4C68-17B8-4238-C1440014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6" y="2084827"/>
            <a:ext cx="3398109" cy="47518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EFBF35-94A7-D101-B772-9D65E05C5D13}"/>
              </a:ext>
            </a:extLst>
          </p:cNvPr>
          <p:cNvSpPr/>
          <p:nvPr/>
        </p:nvSpPr>
        <p:spPr>
          <a:xfrm>
            <a:off x="293616" y="2003376"/>
            <a:ext cx="3624044" cy="193106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Best</a:t>
            </a:r>
          </a:p>
        </p:txBody>
      </p:sp>
      <p:pic>
        <p:nvPicPr>
          <p:cNvPr id="10" name="Image 9" descr="Une image contenant texte, capture d’écran, diagramme, Rectangle">
            <a:extLst>
              <a:ext uri="{FF2B5EF4-FFF2-40B4-BE49-F238E27FC236}">
                <a16:creationId xmlns:a16="http://schemas.microsoft.com/office/drawing/2014/main" id="{C9C2D0EB-4D12-02E4-A1E4-A10877393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53" y="1634044"/>
            <a:ext cx="5533937" cy="2577229"/>
          </a:xfrm>
          <a:prstGeom prst="rect">
            <a:avLst/>
          </a:prstGeom>
        </p:spPr>
      </p:pic>
      <p:pic>
        <p:nvPicPr>
          <p:cNvPr id="12" name="Image 11" descr="Une image contenant texte, capture d’écran, diagramme, Tracé">
            <a:extLst>
              <a:ext uri="{FF2B5EF4-FFF2-40B4-BE49-F238E27FC236}">
                <a16:creationId xmlns:a16="http://schemas.microsoft.com/office/drawing/2014/main" id="{44D227FC-0FF2-DD1A-D1D5-C7A12578B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30" y="4211273"/>
            <a:ext cx="5190384" cy="25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2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 – Émissions de CO2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44A270-EA1E-6EAC-307A-C71BB4CFB73E}"/>
              </a:ext>
            </a:extLst>
          </p:cNvPr>
          <p:cNvSpPr txBox="1"/>
          <p:nvPr/>
        </p:nvSpPr>
        <p:spPr>
          <a:xfrm>
            <a:off x="324376" y="1577143"/>
            <a:ext cx="55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PERFORMANCE – COMPARAISON (Grid Search)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EB32F7-FC2C-B837-3B0C-071C410BC076}"/>
              </a:ext>
            </a:extLst>
          </p:cNvPr>
          <p:cNvSpPr txBox="1"/>
          <p:nvPr/>
        </p:nvSpPr>
        <p:spPr>
          <a:xfrm>
            <a:off x="4468538" y="2305706"/>
            <a:ext cx="1627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</a:rPr>
              <a:t>Gradient Boosting Regressor:</a:t>
            </a:r>
          </a:p>
          <a:p>
            <a:endParaRPr lang="fr-FR" sz="1200" b="1" dirty="0"/>
          </a:p>
          <a:p>
            <a:r>
              <a:rPr lang="fr-FR" sz="1200" b="1" dirty="0"/>
              <a:t>R2 = 0,91</a:t>
            </a:r>
          </a:p>
          <a:p>
            <a:r>
              <a:rPr lang="fr-FR" sz="1200" b="1" dirty="0"/>
              <a:t>RMSE(m)  = 0,408</a:t>
            </a:r>
          </a:p>
          <a:p>
            <a:endParaRPr lang="fr-FR" sz="1200" dirty="0">
              <a:solidFill>
                <a:schemeClr val="accent2"/>
              </a:solidFill>
            </a:endParaRPr>
          </a:p>
          <a:p>
            <a:r>
              <a:rPr lang="fr-FR" sz="1200" b="1" dirty="0">
                <a:solidFill>
                  <a:schemeClr val="accent2"/>
                </a:solidFill>
              </a:rPr>
              <a:t>Random Forest:</a:t>
            </a:r>
          </a:p>
          <a:p>
            <a:endParaRPr lang="fr-FR" sz="1200" b="1" dirty="0"/>
          </a:p>
          <a:p>
            <a:r>
              <a:rPr lang="fr-FR" sz="1200" b="1" dirty="0"/>
              <a:t>R2 = 0,752</a:t>
            </a:r>
          </a:p>
          <a:p>
            <a:r>
              <a:rPr lang="fr-FR" sz="1200" b="1" dirty="0"/>
              <a:t>RMSE(m) = 0,456</a:t>
            </a:r>
          </a:p>
          <a:p>
            <a:endParaRPr lang="fr-FR" sz="1200" dirty="0"/>
          </a:p>
          <a:p>
            <a:r>
              <a:rPr lang="fr-FR" sz="1200" b="1" dirty="0">
                <a:solidFill>
                  <a:schemeClr val="accent2"/>
                </a:solidFill>
              </a:rPr>
              <a:t>Extreme Gradient Boosting:</a:t>
            </a:r>
          </a:p>
          <a:p>
            <a:endParaRPr lang="fr-FR" sz="1200" dirty="0"/>
          </a:p>
          <a:p>
            <a:r>
              <a:rPr lang="fr-FR" sz="1200" b="1" dirty="0"/>
              <a:t>R2 = 0,998</a:t>
            </a:r>
          </a:p>
          <a:p>
            <a:r>
              <a:rPr lang="fr-FR" sz="1200" b="1" dirty="0"/>
              <a:t>RMSE(m) = 0,61</a:t>
            </a:r>
          </a:p>
        </p:txBody>
      </p:sp>
      <p:pic>
        <p:nvPicPr>
          <p:cNvPr id="7" name="Image 6" descr="Une image contenant texte, capture d’écran, Police, document">
            <a:extLst>
              <a:ext uri="{FF2B5EF4-FFF2-40B4-BE49-F238E27FC236}">
                <a16:creationId xmlns:a16="http://schemas.microsoft.com/office/drawing/2014/main" id="{0A013134-7CF5-6CF0-947E-3D632A804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5" y="1946474"/>
            <a:ext cx="3673361" cy="4911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B53034-D291-283E-FB6F-7CCCF80CD229}"/>
              </a:ext>
            </a:extLst>
          </p:cNvPr>
          <p:cNvSpPr/>
          <p:nvPr/>
        </p:nvSpPr>
        <p:spPr>
          <a:xfrm>
            <a:off x="293616" y="1870746"/>
            <a:ext cx="3624044" cy="2063692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Best</a:t>
            </a:r>
          </a:p>
        </p:txBody>
      </p:sp>
      <p:pic>
        <p:nvPicPr>
          <p:cNvPr id="10" name="Image 9" descr="Une image contenant texte, capture d’écran, diagramme, Rectangle">
            <a:extLst>
              <a:ext uri="{FF2B5EF4-FFF2-40B4-BE49-F238E27FC236}">
                <a16:creationId xmlns:a16="http://schemas.microsoft.com/office/drawing/2014/main" id="{D56DFC20-90D7-E644-F027-FD582E370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90" y="1552593"/>
            <a:ext cx="5795777" cy="2566401"/>
          </a:xfrm>
          <a:prstGeom prst="rect">
            <a:avLst/>
          </a:prstGeom>
        </p:spPr>
      </p:pic>
      <p:pic>
        <p:nvPicPr>
          <p:cNvPr id="12" name="Image 11" descr="Une image contenant texte, capture d’écran, diagramme, Tracé">
            <a:extLst>
              <a:ext uri="{FF2B5EF4-FFF2-40B4-BE49-F238E27FC236}">
                <a16:creationId xmlns:a16="http://schemas.microsoft.com/office/drawing/2014/main" id="{1454B24E-41E3-9414-72D8-424D248D9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22" y="4094345"/>
            <a:ext cx="5662566" cy="27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7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diagramme, capture d’écran, ligne">
            <a:extLst>
              <a:ext uri="{FF2B5EF4-FFF2-40B4-BE49-F238E27FC236}">
                <a16:creationId xmlns:a16="http://schemas.microsoft.com/office/drawing/2014/main" id="{EF0FBAD9-3B56-D0D2-DE88-D6E43372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76" y="2413096"/>
            <a:ext cx="4968671" cy="3261643"/>
          </a:xfrm>
          <a:prstGeom prst="rect">
            <a:avLst/>
          </a:prstGeom>
        </p:spPr>
      </p:pic>
      <p:pic>
        <p:nvPicPr>
          <p:cNvPr id="7" name="Image 6" descr="Une image contenant texte, diagramme, capture d’écran, Tracé">
            <a:extLst>
              <a:ext uri="{FF2B5EF4-FFF2-40B4-BE49-F238E27FC236}">
                <a16:creationId xmlns:a16="http://schemas.microsoft.com/office/drawing/2014/main" id="{A21D60CD-C6CB-C0E0-490A-85FDF29AC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" y="2382614"/>
            <a:ext cx="5082980" cy="32921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 – Émissions de CO2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469ABA-E1B3-17E5-4AF2-06A441777879}"/>
              </a:ext>
            </a:extLst>
          </p:cNvPr>
          <p:cNvSpPr txBox="1"/>
          <p:nvPr/>
        </p:nvSpPr>
        <p:spPr>
          <a:xfrm>
            <a:off x="343948" y="1739089"/>
            <a:ext cx="5083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PERFORMANCE – COMPARAISON LEARNING CURVE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E44FEB-4A64-4610-6AA7-1BF341C3EE87}"/>
              </a:ext>
            </a:extLst>
          </p:cNvPr>
          <p:cNvSpPr txBox="1"/>
          <p:nvPr/>
        </p:nvSpPr>
        <p:spPr>
          <a:xfrm>
            <a:off x="2401544" y="4471420"/>
            <a:ext cx="238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Gradient Boosting Regressor: </a:t>
            </a:r>
            <a:r>
              <a:rPr lang="fr-FR" b="1" dirty="0">
                <a:solidFill>
                  <a:schemeClr val="accent2"/>
                </a:solidFill>
              </a:rPr>
              <a:t>RANDOMIZED SEARCH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4B6984-97AD-4E5E-3A0C-38836E64B9DA}"/>
              </a:ext>
            </a:extLst>
          </p:cNvPr>
          <p:cNvSpPr txBox="1"/>
          <p:nvPr/>
        </p:nvSpPr>
        <p:spPr>
          <a:xfrm>
            <a:off x="8510128" y="4370753"/>
            <a:ext cx="238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Gradient Boosting Regressor: </a:t>
            </a:r>
            <a:r>
              <a:rPr lang="fr-FR" b="1" dirty="0">
                <a:solidFill>
                  <a:schemeClr val="accent2"/>
                </a:solidFill>
              </a:rPr>
              <a:t>GRID SEARCH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A848D-5892-64D6-2133-891BE5808D1F}"/>
              </a:ext>
            </a:extLst>
          </p:cNvPr>
          <p:cNvSpPr txBox="1"/>
          <p:nvPr/>
        </p:nvSpPr>
        <p:spPr>
          <a:xfrm>
            <a:off x="721453" y="5847127"/>
            <a:ext cx="495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Meilleur Résultat: Méthode du Grid Search avec le GradientBoostingRegressor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860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21308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 – Émissions de CO2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86C648-13AB-6EA0-3229-3E7E3E78465C}"/>
              </a:ext>
            </a:extLst>
          </p:cNvPr>
          <p:cNvSpPr txBox="1"/>
          <p:nvPr/>
        </p:nvSpPr>
        <p:spPr>
          <a:xfrm>
            <a:off x="343948" y="1739089"/>
            <a:ext cx="3397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PRÉDICTIONS du modèle FINAL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A45398-1B42-447F-7E2E-5DF3A779F141}"/>
              </a:ext>
            </a:extLst>
          </p:cNvPr>
          <p:cNvSpPr txBox="1"/>
          <p:nvPr/>
        </p:nvSpPr>
        <p:spPr>
          <a:xfrm>
            <a:off x="1359016" y="2294917"/>
            <a:ext cx="34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Visualisation des erreurs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93FE-7D2B-DAEF-B9C6-403EC2C80629}"/>
              </a:ext>
            </a:extLst>
          </p:cNvPr>
          <p:cNvSpPr txBox="1"/>
          <p:nvPr/>
        </p:nvSpPr>
        <p:spPr>
          <a:xfrm>
            <a:off x="7056539" y="2206756"/>
            <a:ext cx="34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Prédiction de la variable cible</a:t>
            </a:r>
          </a:p>
        </p:txBody>
      </p:sp>
      <p:pic>
        <p:nvPicPr>
          <p:cNvPr id="6" name="Image 5" descr="Une image contenant diagramme, ligne, texte, Tracé">
            <a:extLst>
              <a:ext uri="{FF2B5EF4-FFF2-40B4-BE49-F238E27FC236}">
                <a16:creationId xmlns:a16="http://schemas.microsoft.com/office/drawing/2014/main" id="{18186739-99C9-8DDC-0441-18EB569F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9" y="2765828"/>
            <a:ext cx="3414319" cy="3244029"/>
          </a:xfrm>
          <a:prstGeom prst="rect">
            <a:avLst/>
          </a:prstGeom>
        </p:spPr>
      </p:pic>
      <p:pic>
        <p:nvPicPr>
          <p:cNvPr id="10" name="Image 9" descr="Une image contenant ligne, diagramme, Tracé, capture d’écran">
            <a:extLst>
              <a:ext uri="{FF2B5EF4-FFF2-40B4-BE49-F238E27FC236}">
                <a16:creationId xmlns:a16="http://schemas.microsoft.com/office/drawing/2014/main" id="{EC2C7E9F-690E-D7E5-B7D0-380280DC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98" y="2730072"/>
            <a:ext cx="3387308" cy="31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3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21308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</a:t>
            </a:r>
            <a:r>
              <a:rPr lang="fr-FR" sz="3600" dirty="0">
                <a:solidFill>
                  <a:schemeClr val="bg1"/>
                </a:solidFill>
              </a:rPr>
              <a:t>Modélisation – Émissions de CO2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E8E819-9C9C-391C-F8CB-BFAD01317A0B}"/>
              </a:ext>
            </a:extLst>
          </p:cNvPr>
          <p:cNvSpPr txBox="1"/>
          <p:nvPr/>
        </p:nvSpPr>
        <p:spPr>
          <a:xfrm>
            <a:off x="343948" y="1739088"/>
            <a:ext cx="2927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FEATURES IMPORTANCE</a:t>
            </a:r>
            <a:endParaRPr lang="fr-FR" dirty="0"/>
          </a:p>
        </p:txBody>
      </p:sp>
      <p:pic>
        <p:nvPicPr>
          <p:cNvPr id="6" name="Image 5" descr="Une image contenant texte, Tracé, nombre, diagramme">
            <a:extLst>
              <a:ext uri="{FF2B5EF4-FFF2-40B4-BE49-F238E27FC236}">
                <a16:creationId xmlns:a16="http://schemas.microsoft.com/office/drawing/2014/main" id="{CB9A7EDF-5392-7F90-B25B-E7FBAAEE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42" y="1895912"/>
            <a:ext cx="4242166" cy="4563100"/>
          </a:xfrm>
          <a:prstGeom prst="rect">
            <a:avLst/>
          </a:prstGeom>
        </p:spPr>
      </p:pic>
      <p:pic>
        <p:nvPicPr>
          <p:cNvPr id="9" name="Image 8" descr="Une image contenant texte, capture d’écran, diagramme, ligne">
            <a:extLst>
              <a:ext uri="{FF2B5EF4-FFF2-40B4-BE49-F238E27FC236}">
                <a16:creationId xmlns:a16="http://schemas.microsoft.com/office/drawing/2014/main" id="{3A0654F2-1B26-7FE2-4F9D-A88DDEA2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2" y="2173327"/>
            <a:ext cx="4685837" cy="43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9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922318"/>
            <a:ext cx="10418618" cy="4306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Problématique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Données</a:t>
            </a:r>
          </a:p>
          <a:p>
            <a:pPr marL="514350" indent="-514350">
              <a:buAutoNum type="arabicPeriod"/>
            </a:pPr>
            <a:r>
              <a:rPr lang="fr-FR" b="1" dirty="0">
                <a:solidFill>
                  <a:schemeClr val="accent1"/>
                </a:solidFill>
              </a:rPr>
              <a:t>Modélisation         Intérêt de l’EnergyStar sur l’émission de CO2 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" name="Image 1" descr="Une image contenant texte, Police, Graphique, logo">
            <a:extLst>
              <a:ext uri="{FF2B5EF4-FFF2-40B4-BE49-F238E27FC236}">
                <a16:creationId xmlns:a16="http://schemas.microsoft.com/office/drawing/2014/main" id="{C8556A12-0DB8-8981-885F-3C66E6AB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9" y="1672058"/>
            <a:ext cx="2129576" cy="11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8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 – Intérêt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17373B-4CD3-F96E-E7B3-A211C2D0E0BA}"/>
              </a:ext>
            </a:extLst>
          </p:cNvPr>
          <p:cNvSpPr txBox="1"/>
          <p:nvPr/>
        </p:nvSpPr>
        <p:spPr>
          <a:xfrm>
            <a:off x="343948" y="1739088"/>
            <a:ext cx="182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COMPARAISON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C0FE43-0E42-22BE-F791-471D121CEEF6}"/>
              </a:ext>
            </a:extLst>
          </p:cNvPr>
          <p:cNvSpPr txBox="1"/>
          <p:nvPr/>
        </p:nvSpPr>
        <p:spPr>
          <a:xfrm>
            <a:off x="2348917" y="1845578"/>
            <a:ext cx="806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Avec ou sans </a:t>
            </a:r>
            <a:r>
              <a:rPr lang="fr-FR" b="1" dirty="0">
                <a:solidFill>
                  <a:schemeClr val="accent1"/>
                </a:solidFill>
              </a:rPr>
              <a:t>ENERGYSTARScore: 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>
                <a:solidFill>
                  <a:schemeClr val="accent1"/>
                </a:solidFill>
              </a:rPr>
              <a:t>Même démarche : split, encodage, standardisation</a:t>
            </a:r>
          </a:p>
          <a:p>
            <a:r>
              <a:rPr lang="fr-FR" dirty="0">
                <a:solidFill>
                  <a:schemeClr val="accent1"/>
                </a:solidFill>
              </a:rPr>
              <a:t>Optimisation d’un modèle GradientBoostingRegressor sans la variable </a:t>
            </a:r>
            <a:r>
              <a:rPr lang="fr-FR" b="1" dirty="0">
                <a:solidFill>
                  <a:schemeClr val="accent1"/>
                </a:solidFill>
              </a:rPr>
              <a:t>ENERGYSTARScore</a:t>
            </a:r>
            <a:r>
              <a:rPr lang="fr-FR" dirty="0">
                <a:solidFill>
                  <a:schemeClr val="accent1"/>
                </a:solidFill>
              </a:rPr>
              <a:t> et un autre avec </a:t>
            </a:r>
            <a:r>
              <a:rPr lang="fr-FR" b="1" dirty="0">
                <a:solidFill>
                  <a:schemeClr val="accent1"/>
                </a:solidFill>
              </a:rPr>
              <a:t>ENERGYSTARScore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1265403-509A-B926-F420-57E15A391E13}"/>
              </a:ext>
            </a:extLst>
          </p:cNvPr>
          <p:cNvSpPr txBox="1"/>
          <p:nvPr/>
        </p:nvSpPr>
        <p:spPr>
          <a:xfrm>
            <a:off x="7859087" y="3136910"/>
            <a:ext cx="398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GRID Search  -&gt;  </a:t>
            </a:r>
            <a:r>
              <a:rPr lang="fr-FR" dirty="0">
                <a:solidFill>
                  <a:schemeClr val="accent1"/>
                </a:solidFill>
              </a:rPr>
              <a:t>Hausse:  0,0081 % R2 Test </a:t>
            </a:r>
          </a:p>
          <a:p>
            <a:r>
              <a:rPr lang="fr-FR" dirty="0">
                <a:solidFill>
                  <a:schemeClr val="accent1"/>
                </a:solidFill>
              </a:rPr>
              <a:t>Baisse de : 0,003 % MSE</a:t>
            </a:r>
          </a:p>
        </p:txBody>
      </p:sp>
      <p:pic>
        <p:nvPicPr>
          <p:cNvPr id="16" name="Image 15" descr="Une image contenant texte, Police, Graphique, logo">
            <a:extLst>
              <a:ext uri="{FF2B5EF4-FFF2-40B4-BE49-F238E27FC236}">
                <a16:creationId xmlns:a16="http://schemas.microsoft.com/office/drawing/2014/main" id="{3D0E2B92-B76F-5418-AB15-FE9D07E5F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" y="5074574"/>
            <a:ext cx="2129576" cy="11986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9852559-2E83-E786-DCC5-4001904D9523}"/>
              </a:ext>
            </a:extLst>
          </p:cNvPr>
          <p:cNvSpPr txBox="1"/>
          <p:nvPr/>
        </p:nvSpPr>
        <p:spPr>
          <a:xfrm>
            <a:off x="7859087" y="4209947"/>
            <a:ext cx="4332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Randomized Search  -&gt; </a:t>
            </a:r>
            <a:r>
              <a:rPr lang="fr-FR" dirty="0">
                <a:solidFill>
                  <a:schemeClr val="accent1"/>
                </a:solidFill>
              </a:rPr>
              <a:t>Baisse:  0,01 % R2 Test </a:t>
            </a:r>
          </a:p>
          <a:p>
            <a:r>
              <a:rPr lang="fr-FR" dirty="0">
                <a:solidFill>
                  <a:schemeClr val="accent1"/>
                </a:solidFill>
              </a:rPr>
              <a:t>Hausse de : 0,019 % MSE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DE74CE-68E2-07A4-B6E8-134CC9C16825}"/>
              </a:ext>
            </a:extLst>
          </p:cNvPr>
          <p:cNvSpPr txBox="1"/>
          <p:nvPr/>
        </p:nvSpPr>
        <p:spPr>
          <a:xfrm>
            <a:off x="2927758" y="5074574"/>
            <a:ext cx="4488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ENERGYSTARScore n’ améliore pas significativement les 2 méthodes</a:t>
            </a:r>
          </a:p>
          <a:p>
            <a:r>
              <a:rPr lang="fr-FR" dirty="0">
                <a:solidFill>
                  <a:schemeClr val="accent1"/>
                </a:solidFill>
              </a:rPr>
              <a:t>Plus coûteuse en termes de temps ➔ Arbitrage à faire</a:t>
            </a:r>
          </a:p>
        </p:txBody>
      </p:sp>
      <p:pic>
        <p:nvPicPr>
          <p:cNvPr id="3" name="Image 2" descr="Une image contenant texte, Police, ligne, capture d’écran">
            <a:extLst>
              <a:ext uri="{FF2B5EF4-FFF2-40B4-BE49-F238E27FC236}">
                <a16:creationId xmlns:a16="http://schemas.microsoft.com/office/drawing/2014/main" id="{106A5A39-64D3-081B-9823-710E8712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1" y="3658064"/>
            <a:ext cx="6142252" cy="10135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608019-3272-2E65-F571-EEECE48C9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1" y="3317925"/>
            <a:ext cx="6149873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322FB577-2A7D-2966-0701-33197A97B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54" y="2162056"/>
            <a:ext cx="3745249" cy="4149412"/>
          </a:xfrm>
          <a:prstGeom prst="rect">
            <a:avLst/>
          </a:prstGeom>
        </p:spPr>
      </p:pic>
      <p:pic>
        <p:nvPicPr>
          <p:cNvPr id="7" name="Image 6" descr="Une image contenant texte, capture d’écran, diagramme, ligne">
            <a:extLst>
              <a:ext uri="{FF2B5EF4-FFF2-40B4-BE49-F238E27FC236}">
                <a16:creationId xmlns:a16="http://schemas.microsoft.com/office/drawing/2014/main" id="{1F8BE732-3F62-BCC5-C004-7EC76BBDF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9" y="2286154"/>
            <a:ext cx="3677192" cy="395246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Modélisation – Intérêt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799472-5311-1085-4589-555ABF6520FB}"/>
              </a:ext>
            </a:extLst>
          </p:cNvPr>
          <p:cNvSpPr txBox="1"/>
          <p:nvPr/>
        </p:nvSpPr>
        <p:spPr>
          <a:xfrm>
            <a:off x="343948" y="1739088"/>
            <a:ext cx="2927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FEATURES IMPORTANCE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1FF650-6CA7-A160-1778-1DFEF41443D3}"/>
              </a:ext>
            </a:extLst>
          </p:cNvPr>
          <p:cNvSpPr txBox="1"/>
          <p:nvPr/>
        </p:nvSpPr>
        <p:spPr>
          <a:xfrm>
            <a:off x="427839" y="3345470"/>
            <a:ext cx="107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👉</a:t>
            </a:r>
          </a:p>
          <a:p>
            <a:r>
              <a:rPr lang="fr-FR" b="1" dirty="0">
                <a:solidFill>
                  <a:schemeClr val="accent2"/>
                </a:solidFill>
              </a:rPr>
              <a:t>7ème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1C8FA-4322-80A1-DD0A-25D1B381D1CF}"/>
              </a:ext>
            </a:extLst>
          </p:cNvPr>
          <p:cNvSpPr txBox="1"/>
          <p:nvPr/>
        </p:nvSpPr>
        <p:spPr>
          <a:xfrm>
            <a:off x="4911330" y="3668635"/>
            <a:ext cx="746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👉</a:t>
            </a:r>
          </a:p>
          <a:p>
            <a:r>
              <a:rPr lang="fr-FR" b="1" dirty="0">
                <a:solidFill>
                  <a:schemeClr val="accent2"/>
                </a:solidFill>
              </a:rPr>
              <a:t>9ème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A5FEDC-5C2B-D845-CB71-A9ED36C694B5}"/>
              </a:ext>
            </a:extLst>
          </p:cNvPr>
          <p:cNvSpPr txBox="1"/>
          <p:nvPr/>
        </p:nvSpPr>
        <p:spPr>
          <a:xfrm>
            <a:off x="1871618" y="4226079"/>
            <a:ext cx="2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 </a:t>
            </a:r>
            <a:r>
              <a:rPr lang="fr-FR" b="1" dirty="0">
                <a:solidFill>
                  <a:schemeClr val="accent2"/>
                </a:solidFill>
              </a:rPr>
              <a:t>RANDOMIZED SEARCH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BC5F1C-C071-FCB7-DBA9-6ED00D09776C}"/>
              </a:ext>
            </a:extLst>
          </p:cNvPr>
          <p:cNvSpPr txBox="1"/>
          <p:nvPr/>
        </p:nvSpPr>
        <p:spPr>
          <a:xfrm>
            <a:off x="6965155" y="4134500"/>
            <a:ext cx="15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GRID SEARCH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749BDAF-145D-0830-E5A9-0519DE38E6A8}"/>
              </a:ext>
            </a:extLst>
          </p:cNvPr>
          <p:cNvSpPr txBox="1"/>
          <p:nvPr/>
        </p:nvSpPr>
        <p:spPr>
          <a:xfrm>
            <a:off x="9250411" y="2466363"/>
            <a:ext cx="2804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Contribution plus importante de la variable </a:t>
            </a:r>
            <a:r>
              <a:rPr lang="fr-FR" b="1" dirty="0">
                <a:solidFill>
                  <a:schemeClr val="accent1"/>
                </a:solidFill>
              </a:rPr>
              <a:t>ENERGYSTARScore</a:t>
            </a:r>
            <a:r>
              <a:rPr lang="fr-FR" dirty="0">
                <a:solidFill>
                  <a:schemeClr val="accent1"/>
                </a:solidFill>
              </a:rPr>
              <a:t> sur la RANDOMIZED SEARCH  que la GRID SEARCH</a:t>
            </a:r>
          </a:p>
        </p:txBody>
      </p:sp>
    </p:spTree>
    <p:extLst>
      <p:ext uri="{BB962C8B-B14F-4D97-AF65-F5344CB8AC3E}">
        <p14:creationId xmlns:p14="http://schemas.microsoft.com/office/powerpoint/2010/main" val="210681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34044"/>
            <a:ext cx="12192000" cy="522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chemeClr val="accent1"/>
                </a:solidFill>
              </a:rPr>
              <a:t>2 jeux de données (2015 et 2016):                                             Modélisation: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/>
              <a:t>Similarité, doublons, ? Grouper les données</a:t>
            </a:r>
            <a:r>
              <a:rPr lang="fr-FR" sz="2000" dirty="0">
                <a:solidFill>
                  <a:schemeClr val="accent1"/>
                </a:solidFill>
              </a:rPr>
              <a:t>                                   </a:t>
            </a:r>
            <a:r>
              <a:rPr lang="fr-FR" sz="2000" dirty="0"/>
              <a:t>2 variables cibles quantitatives à prédire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b="1" dirty="0">
                <a:solidFill>
                  <a:schemeClr val="accent1"/>
                </a:solidFill>
              </a:rPr>
              <a:t>Sélection les variables cibles :                                                                   </a:t>
            </a:r>
            <a:r>
              <a:rPr lang="fr-FR" sz="2000" dirty="0"/>
              <a:t>2 modélisations de régression</a:t>
            </a:r>
          </a:p>
          <a:p>
            <a:pPr marL="0" indent="0">
              <a:buNone/>
            </a:pPr>
            <a:r>
              <a:rPr lang="fr-FR" sz="2000" dirty="0"/>
              <a:t>Total des émissions, Intensité?                                       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/>
              <a:t>Site/Site WN?                                                                                                 </a:t>
            </a:r>
            <a:r>
              <a:rPr lang="fr-FR" sz="2000" b="1" dirty="0"/>
              <a:t>SiteEnergyUseWN(kBtu)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dirty="0">
                <a:solidFill>
                  <a:schemeClr val="accent1"/>
                </a:solidFill>
              </a:rPr>
              <a:t>Sélection des variables indépendantes:                                                  </a:t>
            </a:r>
            <a:r>
              <a:rPr lang="fr-FR" sz="2000" dirty="0"/>
              <a:t>modèle sur la consommation d’énergie</a:t>
            </a:r>
            <a:r>
              <a:rPr lang="fr-FR" sz="2000" b="1" dirty="0">
                <a:solidFill>
                  <a:schemeClr val="accent1"/>
                </a:solidFill>
              </a:rPr>
              <a:t>     </a:t>
            </a:r>
          </a:p>
          <a:p>
            <a:pPr marL="0" indent="0">
              <a:buNone/>
            </a:pPr>
            <a:r>
              <a:rPr lang="fr-FR" sz="2000" dirty="0"/>
              <a:t>caractéristiques propres aux bâtiments                                                   </a:t>
            </a:r>
            <a:r>
              <a:rPr lang="fr-FR" sz="2000" b="1" dirty="0"/>
              <a:t>TotalGHGEmissions</a:t>
            </a:r>
          </a:p>
          <a:p>
            <a:pPr marL="0" indent="0">
              <a:buNone/>
            </a:pPr>
            <a:r>
              <a:rPr lang="fr-FR" sz="2000" dirty="0"/>
              <a:t>        exclusion des variables d’énergie                                                       modèle sur l’intensité des émissions (GES)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dirty="0">
                <a:solidFill>
                  <a:schemeClr val="accent1"/>
                </a:solidFill>
              </a:rPr>
              <a:t>Bâtiments non résidentiels:</a:t>
            </a:r>
            <a:r>
              <a:rPr lang="fr-FR" sz="2000" b="1" dirty="0"/>
              <a:t>                                                                       </a:t>
            </a:r>
            <a:r>
              <a:rPr lang="fr-FR" sz="2000" dirty="0"/>
              <a:t>Intérêt de</a:t>
            </a:r>
            <a:r>
              <a:rPr lang="fr-FR" sz="2000" b="1" dirty="0"/>
              <a:t> ENERGYSTARScore </a:t>
            </a:r>
          </a:p>
          <a:p>
            <a:pPr marL="0" indent="0">
              <a:buNone/>
            </a:pPr>
            <a:r>
              <a:rPr lang="fr-FR" sz="2000" dirty="0"/>
              <a:t>Filtrer les bâtiments multi-familles ?                                                                  2 modèles à comparer(avec ou sans </a:t>
            </a:r>
          </a:p>
          <a:p>
            <a:pPr marL="0" indent="0">
              <a:buNone/>
            </a:pPr>
            <a:r>
              <a:rPr lang="fr-FR" sz="2000" dirty="0"/>
              <a:t>                                                                                                                                    la variable)                                        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Problématique – Interprétations/Indications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D310064-DAE5-F879-50B5-012B65B5697D}"/>
              </a:ext>
            </a:extLst>
          </p:cNvPr>
          <p:cNvSpPr/>
          <p:nvPr/>
        </p:nvSpPr>
        <p:spPr>
          <a:xfrm>
            <a:off x="128156" y="4803123"/>
            <a:ext cx="332509" cy="155863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E4A26BA4-C7DD-769D-CED7-B6E8F48FAF4C}"/>
              </a:ext>
            </a:extLst>
          </p:cNvPr>
          <p:cNvSpPr/>
          <p:nvPr/>
        </p:nvSpPr>
        <p:spPr>
          <a:xfrm>
            <a:off x="6608620" y="2596786"/>
            <a:ext cx="332509" cy="155863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2658287-A0A9-E87D-6636-43640EBF2BB8}"/>
              </a:ext>
            </a:extLst>
          </p:cNvPr>
          <p:cNvSpPr/>
          <p:nvPr/>
        </p:nvSpPr>
        <p:spPr>
          <a:xfrm>
            <a:off x="6598230" y="3981997"/>
            <a:ext cx="332509" cy="155863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texte, Police, Graphique, logo">
            <a:extLst>
              <a:ext uri="{FF2B5EF4-FFF2-40B4-BE49-F238E27FC236}">
                <a16:creationId xmlns:a16="http://schemas.microsoft.com/office/drawing/2014/main" id="{C6F0B09F-498A-77C2-F794-AA78DAF84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5320111"/>
            <a:ext cx="1183781" cy="66630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13FBEB1-6F9D-2A3F-C3B9-CC13DEC8E20D}"/>
              </a:ext>
            </a:extLst>
          </p:cNvPr>
          <p:cNvSpPr/>
          <p:nvPr/>
        </p:nvSpPr>
        <p:spPr>
          <a:xfrm>
            <a:off x="7165481" y="5830548"/>
            <a:ext cx="332509" cy="155863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38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CE9433A-5B15-40E2-A1C7-D5C88948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922318"/>
            <a:ext cx="10418618" cy="4306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Problématique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Données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Modélisation</a:t>
            </a:r>
          </a:p>
          <a:p>
            <a:pPr marL="514350" indent="-514350">
              <a:buAutoNum type="arabicPeriod"/>
            </a:pPr>
            <a:r>
              <a:rPr lang="fr-FR" b="1" dirty="0">
                <a:solidFill>
                  <a:schemeClr val="accent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8779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Idées d’amélioration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D9FDCF-6945-4C99-81CF-9620C2417E6B}"/>
              </a:ext>
            </a:extLst>
          </p:cNvPr>
          <p:cNvSpPr txBox="1"/>
          <p:nvPr/>
        </p:nvSpPr>
        <p:spPr>
          <a:xfrm>
            <a:off x="455452" y="1946138"/>
            <a:ext cx="112810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accent1"/>
                </a:solidFill>
              </a:rPr>
              <a:t>Dataset</a:t>
            </a:r>
          </a:p>
          <a:p>
            <a:r>
              <a:rPr lang="fr-FR" sz="2400" b="1" dirty="0">
                <a:solidFill>
                  <a:schemeClr val="accent1"/>
                </a:solidFill>
              </a:rPr>
              <a:t>  </a:t>
            </a:r>
            <a:r>
              <a:rPr lang="fr-FR" sz="2400" dirty="0">
                <a:solidFill>
                  <a:schemeClr val="accent1"/>
                </a:solidFill>
              </a:rPr>
              <a:t>     </a:t>
            </a:r>
            <a:r>
              <a:rPr lang="fr-FR" sz="2000" dirty="0">
                <a:solidFill>
                  <a:schemeClr val="accent1"/>
                </a:solidFill>
              </a:rPr>
              <a:t>Discussion de la problématique au client:  - récolte des données sur internet  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                                                                                     -  arbitrage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fr-FR" sz="2000" dirty="0">
                <a:solidFill>
                  <a:schemeClr val="accent1"/>
                </a:solidFill>
              </a:rPr>
              <a:t>‘EnergyStar score’</a:t>
            </a:r>
          </a:p>
          <a:p>
            <a:endParaRPr lang="fr-FR" sz="2400" dirty="0">
              <a:solidFill>
                <a:schemeClr val="accent1"/>
              </a:solidFill>
            </a:endParaRPr>
          </a:p>
          <a:p>
            <a:r>
              <a:rPr lang="fr-FR" sz="2400" b="1" dirty="0">
                <a:solidFill>
                  <a:schemeClr val="accent1"/>
                </a:solidFill>
              </a:rPr>
              <a:t>2. Modélisation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        </a:t>
            </a:r>
            <a:r>
              <a:rPr lang="fr-FR" sz="2000" dirty="0">
                <a:solidFill>
                  <a:schemeClr val="accent1"/>
                </a:solidFill>
              </a:rPr>
              <a:t>2 modèles ? 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        ACP : en utilisant moins de composantes?, Amélioration sur les features engineering, performances 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modèles                   </a:t>
            </a:r>
            <a:endParaRPr lang="fr-FR" sz="2000" b="1" dirty="0">
              <a:solidFill>
                <a:schemeClr val="accent1"/>
              </a:solidFill>
            </a:endParaRPr>
          </a:p>
          <a:p>
            <a:r>
              <a:rPr lang="fr-FR" sz="2400" dirty="0">
                <a:solidFill>
                  <a:schemeClr val="accent1"/>
                </a:solidFill>
              </a:rPr>
              <a:t>       </a:t>
            </a:r>
            <a:r>
              <a:rPr lang="fr-FR" sz="2000" dirty="0">
                <a:solidFill>
                  <a:schemeClr val="accent1"/>
                </a:solidFill>
              </a:rPr>
              <a:t>Tester avec les réseaux de neurones? 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5531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115"/>
            <a:ext cx="12192000" cy="6191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2000" dirty="0"/>
              <a:t>2 jeux de données (dataset benchmarking 2015 et 2016):</a:t>
            </a:r>
          </a:p>
          <a:p>
            <a:pPr marL="0" indent="0" algn="ctr">
              <a:buNone/>
            </a:pPr>
            <a:r>
              <a:rPr lang="fr-FR" sz="2000" b="1" dirty="0"/>
              <a:t>Informations:</a:t>
            </a:r>
            <a:r>
              <a:rPr lang="fr-FR" sz="2000" dirty="0"/>
              <a:t> type, localisation, usage, consommation énergétique, émissions GES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Problématique: Dataset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131DB977-DB05-EE1D-69B3-82CFFF0F6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18132"/>
              </p:ext>
            </p:extLst>
          </p:nvPr>
        </p:nvGraphicFramePr>
        <p:xfrm>
          <a:off x="415636" y="2355613"/>
          <a:ext cx="10827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328">
                  <a:extLst>
                    <a:ext uri="{9D8B030D-6E8A-4147-A177-3AD203B41FA5}">
                      <a16:colId xmlns:a16="http://schemas.microsoft.com/office/drawing/2014/main" val="4086754167"/>
                    </a:ext>
                  </a:extLst>
                </a:gridCol>
                <a:gridCol w="4031672">
                  <a:extLst>
                    <a:ext uri="{9D8B030D-6E8A-4147-A177-3AD203B41FA5}">
                      <a16:colId xmlns:a16="http://schemas.microsoft.com/office/drawing/2014/main" val="3351694667"/>
                    </a:ext>
                  </a:extLst>
                </a:gridCol>
                <a:gridCol w="3969327">
                  <a:extLst>
                    <a:ext uri="{9D8B030D-6E8A-4147-A177-3AD203B41FA5}">
                      <a16:colId xmlns:a16="http://schemas.microsoft.com/office/drawing/2014/main" val="147199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Données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Données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90414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4D0F71BE-A42D-BD31-DCA5-15325DA5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997"/>
              </p:ext>
            </p:extLst>
          </p:nvPr>
        </p:nvGraphicFramePr>
        <p:xfrm>
          <a:off x="415636" y="2726453"/>
          <a:ext cx="1423555" cy="3387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3555">
                  <a:extLst>
                    <a:ext uri="{9D8B030D-6E8A-4147-A177-3AD203B41FA5}">
                      <a16:colId xmlns:a16="http://schemas.microsoft.com/office/drawing/2014/main" val="3145099973"/>
                    </a:ext>
                  </a:extLst>
                </a:gridCol>
              </a:tblGrid>
              <a:tr h="510309">
                <a:tc>
                  <a:txBody>
                    <a:bodyPr/>
                    <a:lstStyle/>
                    <a:p>
                      <a:r>
                        <a:rPr lang="fr-FR" dirty="0"/>
                        <a:t>    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Lignes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91097"/>
                  </a:ext>
                </a:extLst>
              </a:tr>
              <a:tr h="2877055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805455"/>
                  </a:ext>
                </a:extLst>
              </a:tr>
            </a:tbl>
          </a:graphicData>
        </a:graphic>
      </p:graphicFrame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565A49EF-D5E3-5BC4-7EF8-21DB2DC09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70443"/>
              </p:ext>
            </p:extLst>
          </p:nvPr>
        </p:nvGraphicFramePr>
        <p:xfrm>
          <a:off x="1839189" y="2726450"/>
          <a:ext cx="1413165" cy="3387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3165">
                  <a:extLst>
                    <a:ext uri="{9D8B030D-6E8A-4147-A177-3AD203B41FA5}">
                      <a16:colId xmlns:a16="http://schemas.microsoft.com/office/drawing/2014/main" val="1970539131"/>
                    </a:ext>
                  </a:extLst>
                </a:gridCol>
              </a:tblGrid>
              <a:tr h="520139">
                <a:tc>
                  <a:txBody>
                    <a:bodyPr/>
                    <a:lstStyle/>
                    <a:p>
                      <a:r>
                        <a:rPr lang="fr-FR" dirty="0"/>
                        <a:t>    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Taille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093421"/>
                  </a:ext>
                </a:extLst>
              </a:tr>
              <a:tr h="459797">
                <a:tc>
                  <a:txBody>
                    <a:bodyPr/>
                    <a:lstStyle/>
                    <a:p>
                      <a:r>
                        <a:rPr lang="fr-FR" dirty="0"/>
                        <a:t>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Nombre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78751"/>
                  </a:ext>
                </a:extLst>
              </a:tr>
              <a:tr h="1235905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Similaires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26602"/>
                  </a:ext>
                </a:extLst>
              </a:tr>
              <a:tr h="1171524">
                <a:tc>
                  <a:txBody>
                    <a:bodyPr/>
                    <a:lstStyle/>
                    <a:p>
                      <a:r>
                        <a:rPr lang="fr-FR" dirty="0"/>
                        <a:t>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Additionnels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92119"/>
                  </a:ext>
                </a:extLst>
              </a:tr>
            </a:tbl>
          </a:graphicData>
        </a:graphic>
      </p:graphicFrame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A8051CDF-47F6-E02B-BE07-D4CD330D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29486"/>
              </p:ext>
            </p:extLst>
          </p:nvPr>
        </p:nvGraphicFramePr>
        <p:xfrm>
          <a:off x="3262744" y="2726451"/>
          <a:ext cx="7980220" cy="338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110">
                  <a:extLst>
                    <a:ext uri="{9D8B030D-6E8A-4147-A177-3AD203B41FA5}">
                      <a16:colId xmlns:a16="http://schemas.microsoft.com/office/drawing/2014/main" val="2428579267"/>
                    </a:ext>
                  </a:extLst>
                </a:gridCol>
                <a:gridCol w="3990110">
                  <a:extLst>
                    <a:ext uri="{9D8B030D-6E8A-4147-A177-3AD203B41FA5}">
                      <a16:colId xmlns:a16="http://schemas.microsoft.com/office/drawing/2014/main" val="1035419912"/>
                    </a:ext>
                  </a:extLst>
                </a:gridCol>
              </a:tblGrid>
              <a:tr h="401137"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    </a:t>
                      </a: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3340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 </a:t>
                      </a: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3376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73791"/>
                  </a:ext>
                </a:extLst>
              </a:tr>
              <a:tr h="419334">
                <a:tc>
                  <a:txBody>
                    <a:bodyPr/>
                    <a:lstStyle/>
                    <a:p>
                      <a:r>
                        <a:rPr lang="fr-FR" b="1" dirty="0"/>
                        <a:t>                                  </a:t>
                      </a:r>
                      <a:r>
                        <a:rPr lang="fr-FR" sz="1400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   </a:t>
                      </a:r>
                      <a:r>
                        <a:rPr lang="fr-FR" sz="1400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10043"/>
                  </a:ext>
                </a:extLst>
              </a:tr>
              <a:tr h="418909"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</a:t>
                      </a:r>
                      <a:r>
                        <a:rPr lang="fr-FR" sz="1400" dirty="0"/>
                        <a:t>Location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Latitude, Longitude, Address, City, Zip Code, State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29816"/>
                  </a:ext>
                </a:extLst>
              </a:tr>
              <a:tr h="419334">
                <a:tc>
                  <a:txBody>
                    <a:bodyPr/>
                    <a:lstStyle/>
                    <a:p>
                      <a:r>
                        <a:rPr lang="fr-FR" dirty="0"/>
                        <a:t>           </a:t>
                      </a:r>
                      <a:r>
                        <a:rPr lang="fr-FR" sz="1400" dirty="0"/>
                        <a:t>GHGEmissions (MetricTonsCO2e)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                   TotalGHGEmissions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27271"/>
                  </a:ext>
                </a:extLst>
              </a:tr>
              <a:tr h="377260">
                <a:tc>
                  <a:txBody>
                    <a:bodyPr/>
                    <a:lstStyle/>
                    <a:p>
                      <a:r>
                        <a:rPr lang="fr-FR" dirty="0"/>
                        <a:t>         </a:t>
                      </a:r>
                      <a:r>
                        <a:rPr lang="fr-FR" sz="1400" dirty="0"/>
                        <a:t>GHGEmissionsIntensity(kgCO2e/ft2)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                 GHGEmissionsIntensity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30204"/>
                  </a:ext>
                </a:extLst>
              </a:tr>
              <a:tr h="419334">
                <a:tc>
                  <a:txBody>
                    <a:bodyPr/>
                    <a:lstStyle/>
                    <a:p>
                      <a:r>
                        <a:rPr lang="fr-FR" sz="1400" dirty="0"/>
                        <a:t>                                    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                            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686"/>
                  </a:ext>
                </a:extLst>
              </a:tr>
              <a:tr h="932055">
                <a:tc>
                  <a:txBody>
                    <a:bodyPr/>
                    <a:lstStyle/>
                    <a:p>
                      <a:r>
                        <a:rPr lang="fr-FR" sz="1400" dirty="0"/>
                        <a:t>OtherFuelUse(kBtu), SPD Beats, Seattle Police Department Micro Community Policing Plan Areas, City Council Districts, Zip Codes, 2010 Census Tracts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6872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DFD08A23-8830-B855-8909-FAFBC1B20330}"/>
              </a:ext>
            </a:extLst>
          </p:cNvPr>
          <p:cNvSpPr txBox="1"/>
          <p:nvPr/>
        </p:nvSpPr>
        <p:spPr>
          <a:xfrm>
            <a:off x="415636" y="6198902"/>
            <a:ext cx="112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Variables Cibles: </a:t>
            </a:r>
            <a:r>
              <a:rPr lang="fr-FR" dirty="0"/>
              <a:t>SiteEnergyUse(kBtu), TotalGHGEmissions                    </a:t>
            </a:r>
            <a:r>
              <a:rPr lang="fr-FR" b="1" dirty="0" err="1">
                <a:solidFill>
                  <a:schemeClr val="accent1"/>
                </a:solidFill>
              </a:rPr>
              <a:t>EnergyStarScore</a:t>
            </a:r>
            <a:r>
              <a:rPr lang="fr-FR" b="1" dirty="0">
                <a:solidFill>
                  <a:schemeClr val="accent1"/>
                </a:solidFill>
              </a:rPr>
              <a:t>:</a:t>
            </a:r>
            <a:r>
              <a:rPr lang="fr-FR" dirty="0"/>
              <a:t>   </a:t>
            </a:r>
            <a:r>
              <a:rPr lang="fr-FR" dirty="0" err="1"/>
              <a:t>EnergyStarScore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E8831D43-131F-D4BE-F88C-8D67AF613123}"/>
              </a:ext>
            </a:extLst>
          </p:cNvPr>
          <p:cNvSpPr/>
          <p:nvPr/>
        </p:nvSpPr>
        <p:spPr>
          <a:xfrm>
            <a:off x="8468591" y="1739813"/>
            <a:ext cx="3475099" cy="16972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BCCC23A-1A59-3476-A974-46C007197734}"/>
              </a:ext>
            </a:extLst>
          </p:cNvPr>
          <p:cNvSpPr/>
          <p:nvPr/>
        </p:nvSpPr>
        <p:spPr>
          <a:xfrm>
            <a:off x="684069" y="1730780"/>
            <a:ext cx="4199658" cy="1901026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accent1"/>
                </a:solidFill>
              </a:rPr>
              <a:t>Assemblage, nettoyage, pré-processing</a:t>
            </a:r>
          </a:p>
          <a:p>
            <a:r>
              <a:rPr lang="fr-FR" sz="1200" dirty="0"/>
              <a:t>     </a:t>
            </a:r>
            <a:r>
              <a:rPr lang="fr-FR" sz="1200" b="1" dirty="0"/>
              <a:t>2015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b="1" dirty="0"/>
              <a:t>                                 Brute </a:t>
            </a:r>
            <a:r>
              <a:rPr lang="fr-FR" sz="1200" dirty="0">
                <a:solidFill>
                  <a:schemeClr val="accent1"/>
                </a:solidFill>
              </a:rPr>
              <a:t>Nettoyage, Imputation</a:t>
            </a:r>
          </a:p>
          <a:p>
            <a:r>
              <a:rPr lang="fr-FR" sz="1200" b="1" dirty="0"/>
              <a:t>                                             </a:t>
            </a:r>
            <a:r>
              <a:rPr lang="fr-FR" sz="1200" dirty="0">
                <a:solidFill>
                  <a:schemeClr val="accent1"/>
                </a:solidFill>
              </a:rPr>
              <a:t>Standard, Encodage</a:t>
            </a:r>
            <a:endParaRPr lang="fr-FR" sz="1200" b="1" dirty="0"/>
          </a:p>
          <a:p>
            <a:r>
              <a:rPr lang="fr-FR" sz="1200" b="1" dirty="0"/>
              <a:t>     2016                             </a:t>
            </a:r>
            <a:r>
              <a:rPr lang="fr-FR" sz="1200" dirty="0">
                <a:solidFill>
                  <a:schemeClr val="accent1"/>
                </a:solidFill>
              </a:rPr>
              <a:t>Transformation, Feature </a:t>
            </a:r>
          </a:p>
          <a:p>
            <a:r>
              <a:rPr lang="fr-FR" dirty="0"/>
              <a:t>                </a:t>
            </a:r>
            <a:r>
              <a:rPr lang="fr-FR" sz="1100" b="1" dirty="0">
                <a:solidFill>
                  <a:schemeClr val="accent1"/>
                </a:solidFill>
              </a:rPr>
              <a:t>Merge                </a:t>
            </a:r>
            <a:r>
              <a:rPr lang="fr-FR" sz="1200" dirty="0">
                <a:solidFill>
                  <a:schemeClr val="accent1"/>
                </a:solidFill>
              </a:rPr>
              <a:t>Engineering                    </a:t>
            </a:r>
          </a:p>
          <a:p>
            <a:r>
              <a:rPr lang="fr-FR" dirty="0"/>
              <a:t>                                                           </a:t>
            </a:r>
            <a:r>
              <a:rPr lang="fr-FR" sz="1400" b="1" dirty="0">
                <a:solidFill>
                  <a:schemeClr val="accent1"/>
                </a:solidFill>
              </a:rPr>
              <a:t>ML Prête</a:t>
            </a:r>
          </a:p>
        </p:txBody>
      </p:sp>
      <p:pic>
        <p:nvPicPr>
          <p:cNvPr id="28" name="Espace réservé du contenu 27" descr="Une image contenant cylindre, cercle&#10;&#10;Description générée automatiquement">
            <a:extLst>
              <a:ext uri="{FF2B5EF4-FFF2-40B4-BE49-F238E27FC236}">
                <a16:creationId xmlns:a16="http://schemas.microsoft.com/office/drawing/2014/main" id="{EBB5007F-214D-2623-1408-7E0E650FF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7" y="2332043"/>
            <a:ext cx="349250" cy="349250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Problématique: Cheminement 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FBE9733-40A1-C38F-430E-48F0E8DE96F9}"/>
              </a:ext>
            </a:extLst>
          </p:cNvPr>
          <p:cNvSpPr/>
          <p:nvPr/>
        </p:nvSpPr>
        <p:spPr>
          <a:xfrm>
            <a:off x="729094" y="4010325"/>
            <a:ext cx="4009159" cy="2118714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Nouveau dataset</a:t>
            </a:r>
          </a:p>
          <a:p>
            <a:r>
              <a:rPr lang="fr-FR" b="1" dirty="0">
                <a:solidFill>
                  <a:schemeClr val="accent1"/>
                </a:solidFill>
              </a:rPr>
              <a:t>Prédictions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65A2A-D046-9239-5DA2-F1B0E1AB84C9}"/>
              </a:ext>
            </a:extLst>
          </p:cNvPr>
          <p:cNvSpPr/>
          <p:nvPr/>
        </p:nvSpPr>
        <p:spPr>
          <a:xfrm>
            <a:off x="6639997" y="1698273"/>
            <a:ext cx="5474938" cy="376601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accent1"/>
                </a:solidFill>
              </a:rPr>
              <a:t>Modélisation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29" name="Espace réservé du contenu 27" descr="Une image contenant cylindre, cercle&#10;&#10;Description générée automatiquement">
            <a:extLst>
              <a:ext uri="{FF2B5EF4-FFF2-40B4-BE49-F238E27FC236}">
                <a16:creationId xmlns:a16="http://schemas.microsoft.com/office/drawing/2014/main" id="{EF9650DD-ABD2-2E10-1A36-A6A3207EB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7" y="2988673"/>
            <a:ext cx="349250" cy="349250"/>
          </a:xfrm>
          <a:prstGeom prst="rect">
            <a:avLst/>
          </a:prstGeom>
        </p:spPr>
      </p:pic>
      <p:pic>
        <p:nvPicPr>
          <p:cNvPr id="30" name="Espace réservé du contenu 27" descr="Une image contenant cylindre, cercle&#10;&#10;Description générée automatiquement">
            <a:extLst>
              <a:ext uri="{FF2B5EF4-FFF2-40B4-BE49-F238E27FC236}">
                <a16:creationId xmlns:a16="http://schemas.microsoft.com/office/drawing/2014/main" id="{92CAA87F-C641-1BE0-881B-61E8927D9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45" y="2538279"/>
            <a:ext cx="349250" cy="349250"/>
          </a:xfrm>
          <a:prstGeom prst="rect">
            <a:avLst/>
          </a:prstGeom>
        </p:spPr>
      </p:pic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07D3F1A-3D52-EF15-1C73-DE4976472C92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364167" y="2506668"/>
            <a:ext cx="648278" cy="2062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E05178F7-265D-2769-D597-E482F4EB836B}"/>
              </a:ext>
            </a:extLst>
          </p:cNvPr>
          <p:cNvCxnSpPr>
            <a:stCxn id="29" idx="3"/>
          </p:cNvCxnSpPr>
          <p:nvPr/>
        </p:nvCxnSpPr>
        <p:spPr>
          <a:xfrm flipV="1">
            <a:off x="1364167" y="2712904"/>
            <a:ext cx="648278" cy="4503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Espace réservé du contenu 27" descr="Une image contenant cylindre, cercle&#10;&#10;Description générée automatiquement">
            <a:extLst>
              <a:ext uri="{FF2B5EF4-FFF2-40B4-BE49-F238E27FC236}">
                <a16:creationId xmlns:a16="http://schemas.microsoft.com/office/drawing/2014/main" id="{B3E79151-5BA3-619F-B08D-A58DC7FB4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29" y="2361061"/>
            <a:ext cx="703685" cy="703685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4D2BB00-AB04-BA2A-B8D1-97DFEBA2839A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2361695" y="2712904"/>
            <a:ext cx="1585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Espace réservé du contenu 27" descr="Une image contenant cylindre, cercle&#10;&#10;Description générée automatiquement">
            <a:extLst>
              <a:ext uri="{FF2B5EF4-FFF2-40B4-BE49-F238E27FC236}">
                <a16:creationId xmlns:a16="http://schemas.microsoft.com/office/drawing/2014/main" id="{BC769262-E382-6BAB-D5E7-03D07EAD3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4" y="4365997"/>
            <a:ext cx="703685" cy="703685"/>
          </a:xfrm>
          <a:prstGeom prst="rect">
            <a:avLst/>
          </a:prstGeom>
        </p:spPr>
      </p:pic>
      <p:sp>
        <p:nvSpPr>
          <p:cNvPr id="44" name="Rectangle : en biseau 43">
            <a:extLst>
              <a:ext uri="{FF2B5EF4-FFF2-40B4-BE49-F238E27FC236}">
                <a16:creationId xmlns:a16="http://schemas.microsoft.com/office/drawing/2014/main" id="{4F712583-72A3-EB5B-FBD8-3A391F668A1B}"/>
              </a:ext>
            </a:extLst>
          </p:cNvPr>
          <p:cNvSpPr/>
          <p:nvPr/>
        </p:nvSpPr>
        <p:spPr>
          <a:xfrm>
            <a:off x="2905123" y="5361708"/>
            <a:ext cx="1661681" cy="394855"/>
          </a:xfrm>
          <a:prstGeom prst="bevel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final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59B2B32E-4E85-5152-E252-156E4AB9EFBA}"/>
              </a:ext>
            </a:extLst>
          </p:cNvPr>
          <p:cNvSpPr/>
          <p:nvPr/>
        </p:nvSpPr>
        <p:spPr>
          <a:xfrm>
            <a:off x="877815" y="5392231"/>
            <a:ext cx="1401041" cy="31303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       </a:t>
            </a:r>
            <a:r>
              <a:rPr lang="fr-FR" sz="1400" b="1" dirty="0">
                <a:solidFill>
                  <a:schemeClr val="accent1"/>
                </a:solidFill>
              </a:rPr>
              <a:t>Prédictions</a:t>
            </a:r>
          </a:p>
        </p:txBody>
      </p:sp>
      <p:pic>
        <p:nvPicPr>
          <p:cNvPr id="46" name="Image 45" descr="Une image contenant noir, obscurité">
            <a:extLst>
              <a:ext uri="{FF2B5EF4-FFF2-40B4-BE49-F238E27FC236}">
                <a16:creationId xmlns:a16="http://schemas.microsoft.com/office/drawing/2014/main" id="{14EB8208-DE5F-24FF-5CA5-2E89391E7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7815" y="5305570"/>
            <a:ext cx="486352" cy="486352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022DF6E-F7BE-3606-DEB0-DE60072A155F}"/>
              </a:ext>
            </a:extLst>
          </p:cNvPr>
          <p:cNvCxnSpPr/>
          <p:nvPr/>
        </p:nvCxnSpPr>
        <p:spPr>
          <a:xfrm>
            <a:off x="3437359" y="5069682"/>
            <a:ext cx="195131" cy="235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1DA2FFA-6FC1-B7B2-D30B-772B2ACBED62}"/>
              </a:ext>
            </a:extLst>
          </p:cNvPr>
          <p:cNvCxnSpPr>
            <a:cxnSpLocks/>
          </p:cNvCxnSpPr>
          <p:nvPr/>
        </p:nvCxnSpPr>
        <p:spPr>
          <a:xfrm flipH="1" flipV="1">
            <a:off x="2367107" y="5559136"/>
            <a:ext cx="454818" cy="10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7064C5EB-636C-90E9-0D53-639227B48102}"/>
              </a:ext>
            </a:extLst>
          </p:cNvPr>
          <p:cNvSpPr/>
          <p:nvPr/>
        </p:nvSpPr>
        <p:spPr>
          <a:xfrm>
            <a:off x="5155586" y="2930607"/>
            <a:ext cx="1163782" cy="6937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Split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82452A3-A2E5-1EA7-2A81-3643A2CF861B}"/>
              </a:ext>
            </a:extLst>
          </p:cNvPr>
          <p:cNvSpPr/>
          <p:nvPr/>
        </p:nvSpPr>
        <p:spPr>
          <a:xfrm>
            <a:off x="6818611" y="2789064"/>
            <a:ext cx="1649980" cy="450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Jeu d’entrainement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CF01EF9-5577-AF97-45E6-ACFF5B8BB47D}"/>
              </a:ext>
            </a:extLst>
          </p:cNvPr>
          <p:cNvSpPr/>
          <p:nvPr/>
        </p:nvSpPr>
        <p:spPr>
          <a:xfrm>
            <a:off x="6818611" y="3809095"/>
            <a:ext cx="1649980" cy="450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Jeu de validation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4F7004E-A9FD-1C72-A7D9-0AFDBD9C1E07}"/>
              </a:ext>
            </a:extLst>
          </p:cNvPr>
          <p:cNvSpPr/>
          <p:nvPr/>
        </p:nvSpPr>
        <p:spPr>
          <a:xfrm>
            <a:off x="6818611" y="4641885"/>
            <a:ext cx="1649980" cy="450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Jeu de test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CD1B3F6-B2C2-FB8F-7527-00503C618307}"/>
              </a:ext>
            </a:extLst>
          </p:cNvPr>
          <p:cNvCxnSpPr>
            <a:stCxn id="37" idx="3"/>
          </p:cNvCxnSpPr>
          <p:nvPr/>
        </p:nvCxnSpPr>
        <p:spPr>
          <a:xfrm>
            <a:off x="4651014" y="2712904"/>
            <a:ext cx="617177" cy="275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4FC1F97-7A79-61DC-FCF9-C620F65245CB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319368" y="3277482"/>
            <a:ext cx="466103" cy="729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FBE9504-7783-51E8-ABB7-8ECC49CFB987}"/>
              </a:ext>
            </a:extLst>
          </p:cNvPr>
          <p:cNvCxnSpPr>
            <a:cxnSpLocks/>
          </p:cNvCxnSpPr>
          <p:nvPr/>
        </p:nvCxnSpPr>
        <p:spPr>
          <a:xfrm flipV="1">
            <a:off x="6393885" y="2993342"/>
            <a:ext cx="424726" cy="213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D126E62-B03D-FADD-1A8C-B42F270AC641}"/>
              </a:ext>
            </a:extLst>
          </p:cNvPr>
          <p:cNvCxnSpPr/>
          <p:nvPr/>
        </p:nvCxnSpPr>
        <p:spPr>
          <a:xfrm>
            <a:off x="6319368" y="3402862"/>
            <a:ext cx="466103" cy="1089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59753D2-4A36-C904-E2DC-31EBA51E0FA2}"/>
              </a:ext>
            </a:extLst>
          </p:cNvPr>
          <p:cNvSpPr/>
          <p:nvPr/>
        </p:nvSpPr>
        <p:spPr>
          <a:xfrm>
            <a:off x="8707582" y="1809401"/>
            <a:ext cx="1451497" cy="6466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200" dirty="0"/>
              <a:t>   Réajustement    Hyper-paramétrique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B9FC65E9-A531-E7AF-A966-A143F3062A07}"/>
              </a:ext>
            </a:extLst>
          </p:cNvPr>
          <p:cNvSpPr/>
          <p:nvPr/>
        </p:nvSpPr>
        <p:spPr>
          <a:xfrm>
            <a:off x="8728015" y="2651779"/>
            <a:ext cx="1444376" cy="6466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100" dirty="0"/>
              <a:t>Training Modèles Candidats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23A7E88-AA95-F6BE-EF4A-9DF18B012312}"/>
              </a:ext>
            </a:extLst>
          </p:cNvPr>
          <p:cNvSpPr/>
          <p:nvPr/>
        </p:nvSpPr>
        <p:spPr>
          <a:xfrm>
            <a:off x="10560314" y="3814387"/>
            <a:ext cx="1283107" cy="374947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1100" dirty="0"/>
              <a:t>Validation résultats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BA0C1E0E-F793-F933-66B2-556C8B9AC370}"/>
              </a:ext>
            </a:extLst>
          </p:cNvPr>
          <p:cNvSpPr/>
          <p:nvPr/>
        </p:nvSpPr>
        <p:spPr>
          <a:xfrm>
            <a:off x="10560314" y="2761866"/>
            <a:ext cx="1283107" cy="401432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1100" dirty="0"/>
              <a:t>Training                        résultats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708FBCD4-EADE-B3BE-AF1D-8250DA025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79" y="1975719"/>
            <a:ext cx="398085" cy="314058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300A353F-28F5-D018-FFDF-F8CFE8D6B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12" y="2942830"/>
            <a:ext cx="398085" cy="314058"/>
          </a:xfrm>
          <a:prstGeom prst="rect">
            <a:avLst/>
          </a:prstGeom>
        </p:spPr>
      </p:pic>
      <p:sp>
        <p:nvSpPr>
          <p:cNvPr id="76" name="Rectangle : en biseau 75">
            <a:extLst>
              <a:ext uri="{FF2B5EF4-FFF2-40B4-BE49-F238E27FC236}">
                <a16:creationId xmlns:a16="http://schemas.microsoft.com/office/drawing/2014/main" id="{AEB4C5EE-C813-540E-8646-574CD8D96B51}"/>
              </a:ext>
            </a:extLst>
          </p:cNvPr>
          <p:cNvSpPr/>
          <p:nvPr/>
        </p:nvSpPr>
        <p:spPr>
          <a:xfrm>
            <a:off x="8837012" y="3851270"/>
            <a:ext cx="1250139" cy="344387"/>
          </a:xfrm>
          <a:prstGeom prst="bevel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Modèles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E0C70BC7-22BA-17F2-CB05-7661FB5AE577}"/>
              </a:ext>
            </a:extLst>
          </p:cNvPr>
          <p:cNvCxnSpPr>
            <a:stCxn id="55" idx="3"/>
          </p:cNvCxnSpPr>
          <p:nvPr/>
        </p:nvCxnSpPr>
        <p:spPr>
          <a:xfrm>
            <a:off x="8468591" y="4034292"/>
            <a:ext cx="3188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8FC80EE-7E52-B144-DE3E-1D0291E42934}"/>
              </a:ext>
            </a:extLst>
          </p:cNvPr>
          <p:cNvCxnSpPr>
            <a:stCxn id="54" idx="3"/>
          </p:cNvCxnSpPr>
          <p:nvPr/>
        </p:nvCxnSpPr>
        <p:spPr>
          <a:xfrm>
            <a:off x="8468591" y="3014261"/>
            <a:ext cx="238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2FEFA57D-75C2-DA9B-0EEB-FBA826D5AAF6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0087151" y="4023463"/>
            <a:ext cx="45659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35D0440F-3535-C023-5A72-AFE7F9647275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172391" y="2962582"/>
            <a:ext cx="371358" cy="12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BF5F8BA5-6BCD-11D7-A152-5369AFAA18FA}"/>
              </a:ext>
            </a:extLst>
          </p:cNvPr>
          <p:cNvCxnSpPr>
            <a:stCxn id="71" idx="0"/>
            <a:endCxn id="67" idx="3"/>
          </p:cNvCxnSpPr>
          <p:nvPr/>
        </p:nvCxnSpPr>
        <p:spPr>
          <a:xfrm rot="16200000" flipV="1">
            <a:off x="10365916" y="1925913"/>
            <a:ext cx="629117" cy="10427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24374CE2-E795-5564-F0CC-FB1217951A5E}"/>
              </a:ext>
            </a:extLst>
          </p:cNvPr>
          <p:cNvSpPr/>
          <p:nvPr/>
        </p:nvSpPr>
        <p:spPr>
          <a:xfrm>
            <a:off x="8879772" y="4679862"/>
            <a:ext cx="1250139" cy="37444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Tests résultats</a:t>
            </a:r>
            <a:r>
              <a:rPr lang="fr-FR" dirty="0"/>
              <a:t> 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9F43B431-F41C-3AC5-A8B3-3919B696A243}"/>
              </a:ext>
            </a:extLst>
          </p:cNvPr>
          <p:cNvSpPr/>
          <p:nvPr/>
        </p:nvSpPr>
        <p:spPr>
          <a:xfrm>
            <a:off x="10541093" y="4679862"/>
            <a:ext cx="1250139" cy="37444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Compare Modèles</a:t>
            </a:r>
            <a:r>
              <a:rPr lang="fr-FR" dirty="0"/>
              <a:t> </a:t>
            </a: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FD2C0DA-C01B-63F6-0A56-641B71695ECC}"/>
              </a:ext>
            </a:extLst>
          </p:cNvPr>
          <p:cNvCxnSpPr>
            <a:stCxn id="68" idx="2"/>
          </p:cNvCxnSpPr>
          <p:nvPr/>
        </p:nvCxnSpPr>
        <p:spPr>
          <a:xfrm>
            <a:off x="9450203" y="3298474"/>
            <a:ext cx="8123" cy="51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BD6F1AD5-4A51-EA37-77F7-D7DC73F87804}"/>
              </a:ext>
            </a:extLst>
          </p:cNvPr>
          <p:cNvCxnSpPr>
            <a:stCxn id="76" idx="2"/>
          </p:cNvCxnSpPr>
          <p:nvPr/>
        </p:nvCxnSpPr>
        <p:spPr>
          <a:xfrm flipH="1">
            <a:off x="9458326" y="4195657"/>
            <a:ext cx="3756" cy="499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BE2332B-92A1-CA16-4374-75340959ECD5}"/>
              </a:ext>
            </a:extLst>
          </p:cNvPr>
          <p:cNvCxnSpPr>
            <a:stCxn id="56" idx="3"/>
            <a:endCxn id="98" idx="1"/>
          </p:cNvCxnSpPr>
          <p:nvPr/>
        </p:nvCxnSpPr>
        <p:spPr>
          <a:xfrm>
            <a:off x="8468591" y="4867082"/>
            <a:ext cx="4111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D7618C05-643A-C991-7253-182DBCE61652}"/>
              </a:ext>
            </a:extLst>
          </p:cNvPr>
          <p:cNvCxnSpPr>
            <a:stCxn id="98" idx="3"/>
            <a:endCxn id="99" idx="1"/>
          </p:cNvCxnSpPr>
          <p:nvPr/>
        </p:nvCxnSpPr>
        <p:spPr>
          <a:xfrm>
            <a:off x="10129911" y="4867082"/>
            <a:ext cx="4111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7466B1AE-0B75-2B56-2DE1-84EE5E30ACB3}"/>
              </a:ext>
            </a:extLst>
          </p:cNvPr>
          <p:cNvCxnSpPr>
            <a:stCxn id="99" idx="2"/>
            <a:endCxn id="44" idx="1"/>
          </p:cNvCxnSpPr>
          <p:nvPr/>
        </p:nvCxnSpPr>
        <p:spPr>
          <a:xfrm rot="5400000">
            <a:off x="7589388" y="1982361"/>
            <a:ext cx="504834" cy="66487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6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7617C-8114-B5A9-AE1F-9AEFE030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922318"/>
            <a:ext cx="10418618" cy="4306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Problématique</a:t>
            </a:r>
          </a:p>
          <a:p>
            <a:pPr marL="514350" indent="-514350">
              <a:buAutoNum type="arabicPeriod"/>
            </a:pPr>
            <a:r>
              <a:rPr lang="fr-FR" b="1" dirty="0">
                <a:solidFill>
                  <a:schemeClr val="accent1"/>
                </a:solidFill>
              </a:rPr>
              <a:t>Données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Modélisation</a:t>
            </a: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82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772D3E7-12AB-358B-0C11-DF9DF03545E8}"/>
              </a:ext>
            </a:extLst>
          </p:cNvPr>
          <p:cNvSpPr/>
          <p:nvPr/>
        </p:nvSpPr>
        <p:spPr>
          <a:xfrm>
            <a:off x="3439391" y="2980012"/>
            <a:ext cx="6296891" cy="83271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/>
              <a:t>Suppression des données inutiles, filtre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Valeurs manquantes, aberrantes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Harmonisation des caractères, doublons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1E98ACB-D20E-6EFE-B48B-B816C0CCD83F}"/>
              </a:ext>
            </a:extLst>
          </p:cNvPr>
          <p:cNvSpPr/>
          <p:nvPr/>
        </p:nvSpPr>
        <p:spPr>
          <a:xfrm>
            <a:off x="3439391" y="4325420"/>
            <a:ext cx="6296891" cy="6247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/>
              <a:t>Analyse univariée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Analyse bivariée/multivariée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C20F942-FB04-1181-53ED-0DA878F730E1}"/>
              </a:ext>
            </a:extLst>
          </p:cNvPr>
          <p:cNvSpPr/>
          <p:nvPr/>
        </p:nvSpPr>
        <p:spPr>
          <a:xfrm>
            <a:off x="3439391" y="5462899"/>
            <a:ext cx="6296891" cy="81895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/>
              <a:t>Feature engineering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Imputation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Types de variables, transformation variables cibles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2085DE4-44F1-E10D-B20A-B4079813CF50}"/>
              </a:ext>
            </a:extLst>
          </p:cNvPr>
          <p:cNvSpPr/>
          <p:nvPr/>
        </p:nvSpPr>
        <p:spPr>
          <a:xfrm>
            <a:off x="3439391" y="1907592"/>
            <a:ext cx="6296891" cy="6247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/>
              <a:t>Compréhension du métier</a:t>
            </a:r>
          </a:p>
          <a:p>
            <a:r>
              <a:rPr lang="fr-FR" dirty="0"/>
              <a:t>                                -   Groupement 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</a:t>
            </a:r>
            <a:r>
              <a:rPr lang="fr-FR" sz="3600" dirty="0">
                <a:solidFill>
                  <a:schemeClr val="bg1"/>
                </a:solidFill>
              </a:rPr>
              <a:t>Données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0AE22A6-0506-7BD2-9CAC-769ED45A32C3}"/>
              </a:ext>
            </a:extLst>
          </p:cNvPr>
          <p:cNvSpPr/>
          <p:nvPr/>
        </p:nvSpPr>
        <p:spPr>
          <a:xfrm>
            <a:off x="561109" y="1710829"/>
            <a:ext cx="2971800" cy="1018309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Métier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5D92E0-FF5C-F64D-B8BC-12D36E3B56A8}"/>
              </a:ext>
            </a:extLst>
          </p:cNvPr>
          <p:cNvSpPr/>
          <p:nvPr/>
        </p:nvSpPr>
        <p:spPr>
          <a:xfrm>
            <a:off x="561109" y="4200949"/>
            <a:ext cx="2971800" cy="1018309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Analyse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4B963FB-C2E5-A695-E2C3-FA88381377E3}"/>
              </a:ext>
            </a:extLst>
          </p:cNvPr>
          <p:cNvSpPr/>
          <p:nvPr/>
        </p:nvSpPr>
        <p:spPr>
          <a:xfrm>
            <a:off x="561109" y="5396553"/>
            <a:ext cx="2971800" cy="1018309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Pré processing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68D8210-F943-9E6B-D436-1CB148585625}"/>
              </a:ext>
            </a:extLst>
          </p:cNvPr>
          <p:cNvSpPr/>
          <p:nvPr/>
        </p:nvSpPr>
        <p:spPr>
          <a:xfrm>
            <a:off x="561109" y="2906433"/>
            <a:ext cx="2971800" cy="1018309"/>
          </a:xfrm>
          <a:prstGeom prst="round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Nettoyage</a:t>
            </a:r>
          </a:p>
        </p:txBody>
      </p:sp>
    </p:spTree>
    <p:extLst>
      <p:ext uri="{BB962C8B-B14F-4D97-AF65-F5344CB8AC3E}">
        <p14:creationId xmlns:p14="http://schemas.microsoft.com/office/powerpoint/2010/main" val="97963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8C0007-BC99-337B-02B9-999CAB06FD79}"/>
              </a:ext>
            </a:extLst>
          </p:cNvPr>
          <p:cNvSpPr txBox="1"/>
          <p:nvPr/>
        </p:nvSpPr>
        <p:spPr>
          <a:xfrm>
            <a:off x="0" y="-36963"/>
            <a:ext cx="121920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dirty="0">
                <a:solidFill>
                  <a:schemeClr val="bg1"/>
                </a:solidFill>
              </a:rPr>
              <a:t>Données -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1"/>
                </a:solidFill>
              </a:rPr>
              <a:t>Groupement des données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77EA04-C632-861A-31DE-56E044143F51}"/>
              </a:ext>
            </a:extLst>
          </p:cNvPr>
          <p:cNvSpPr txBox="1"/>
          <p:nvPr/>
        </p:nvSpPr>
        <p:spPr>
          <a:xfrm>
            <a:off x="0" y="118326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2" name="Tableau 13">
            <a:extLst>
              <a:ext uri="{FF2B5EF4-FFF2-40B4-BE49-F238E27FC236}">
                <a16:creationId xmlns:a16="http://schemas.microsoft.com/office/drawing/2014/main" id="{661F3E95-B67B-2D88-DD90-CEA55B983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01850"/>
              </p:ext>
            </p:extLst>
          </p:nvPr>
        </p:nvGraphicFramePr>
        <p:xfrm>
          <a:off x="332507" y="2260477"/>
          <a:ext cx="6431976" cy="384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88">
                  <a:extLst>
                    <a:ext uri="{9D8B030D-6E8A-4147-A177-3AD203B41FA5}">
                      <a16:colId xmlns:a16="http://schemas.microsoft.com/office/drawing/2014/main" val="2428579267"/>
                    </a:ext>
                  </a:extLst>
                </a:gridCol>
                <a:gridCol w="3215988">
                  <a:extLst>
                    <a:ext uri="{9D8B030D-6E8A-4147-A177-3AD203B41FA5}">
                      <a16:colId xmlns:a16="http://schemas.microsoft.com/office/drawing/2014/main" val="1035419912"/>
                    </a:ext>
                  </a:extLst>
                </a:gridCol>
              </a:tblGrid>
              <a:tr h="421396"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    </a:t>
                      </a: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3340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 </a:t>
                      </a: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3376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73791"/>
                  </a:ext>
                </a:extLst>
              </a:tr>
              <a:tr h="440513">
                <a:tc>
                  <a:txBody>
                    <a:bodyPr/>
                    <a:lstStyle/>
                    <a:p>
                      <a:r>
                        <a:rPr lang="fr-FR" b="1" dirty="0"/>
                        <a:t>                                  </a:t>
                      </a:r>
                      <a:r>
                        <a:rPr lang="fr-FR" sz="1400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   </a:t>
                      </a:r>
                      <a:r>
                        <a:rPr lang="fr-FR" sz="1400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10043"/>
                  </a:ext>
                </a:extLst>
              </a:tr>
              <a:tr h="536106">
                <a:tc>
                  <a:txBody>
                    <a:bodyPr/>
                    <a:lstStyle/>
                    <a:p>
                      <a:r>
                        <a:rPr lang="fr-FR" dirty="0"/>
                        <a:t>                            </a:t>
                      </a:r>
                      <a:r>
                        <a:rPr lang="fr-FR" sz="1400" dirty="0"/>
                        <a:t>Location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Latitude, Longitude, Address, City, Zip Code, State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29816"/>
                  </a:ext>
                </a:extLst>
              </a:tr>
              <a:tr h="440513">
                <a:tc>
                  <a:txBody>
                    <a:bodyPr/>
                    <a:lstStyle/>
                    <a:p>
                      <a:r>
                        <a:rPr lang="fr-FR" dirty="0"/>
                        <a:t>           </a:t>
                      </a:r>
                      <a:r>
                        <a:rPr lang="fr-FR" sz="1400" dirty="0"/>
                        <a:t>GHGEmissions (MetricTonsCO2e)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                   TotalGHGEmissions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27271"/>
                  </a:ext>
                </a:extLst>
              </a:tr>
              <a:tr h="588672">
                <a:tc>
                  <a:txBody>
                    <a:bodyPr/>
                    <a:lstStyle/>
                    <a:p>
                      <a:r>
                        <a:rPr lang="fr-FR" dirty="0"/>
                        <a:t>   </a:t>
                      </a:r>
                      <a:r>
                        <a:rPr lang="fr-FR" sz="1400" dirty="0"/>
                        <a:t>GHGEmissionsIntensity(kgCO2e/ft2)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            GHGEmissionsIntensity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30204"/>
                  </a:ext>
                </a:extLst>
              </a:tr>
              <a:tr h="440513">
                <a:tc>
                  <a:txBody>
                    <a:bodyPr/>
                    <a:lstStyle/>
                    <a:p>
                      <a:r>
                        <a:rPr lang="fr-FR" sz="1400" dirty="0"/>
                        <a:t>                                    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                      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686"/>
                  </a:ext>
                </a:extLst>
              </a:tr>
              <a:tr h="979127">
                <a:tc>
                  <a:txBody>
                    <a:bodyPr/>
                    <a:lstStyle/>
                    <a:p>
                      <a:r>
                        <a:rPr lang="fr-FR" sz="1400" dirty="0"/>
                        <a:t>OtherFuelUse(kBtu), SPD Beats, Seattle Police Department Micro Community Policing Plan Areas, City Council Districts, Zip Codes, 2010 Census Tracts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687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6C38955-5F32-52A5-4282-951DBA6D9E94}"/>
              </a:ext>
            </a:extLst>
          </p:cNvPr>
          <p:cNvSpPr txBox="1"/>
          <p:nvPr/>
        </p:nvSpPr>
        <p:spPr>
          <a:xfrm>
            <a:off x="259773" y="1634044"/>
            <a:ext cx="641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Compréhension métier</a:t>
            </a:r>
          </a:p>
        </p:txBody>
      </p:sp>
      <p:pic>
        <p:nvPicPr>
          <p:cNvPr id="8" name="Espace réservé du contenu 27" descr="Une image contenant cylindre, cercle&#10;&#10;Description générée automatiquement">
            <a:extLst>
              <a:ext uri="{FF2B5EF4-FFF2-40B4-BE49-F238E27FC236}">
                <a16:creationId xmlns:a16="http://schemas.microsoft.com/office/drawing/2014/main" id="{41AF1318-D60B-8F8F-8866-F8A891D06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36" y="2341862"/>
            <a:ext cx="703685" cy="703685"/>
          </a:xfrm>
          <a:prstGeom prst="rect">
            <a:avLst/>
          </a:prstGeom>
        </p:spPr>
      </p:pic>
      <p:pic>
        <p:nvPicPr>
          <p:cNvPr id="9" name="Espace réservé du contenu 27" descr="Une image contenant cylindre, cercle&#10;&#10;Description générée automatiquement">
            <a:extLst>
              <a:ext uri="{FF2B5EF4-FFF2-40B4-BE49-F238E27FC236}">
                <a16:creationId xmlns:a16="http://schemas.microsoft.com/office/drawing/2014/main" id="{D22E65D5-5088-72DD-559A-C622883D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4" y="2003376"/>
            <a:ext cx="703685" cy="542397"/>
          </a:xfrm>
          <a:prstGeom prst="rect">
            <a:avLst/>
          </a:prstGeom>
        </p:spPr>
      </p:pic>
      <p:pic>
        <p:nvPicPr>
          <p:cNvPr id="10" name="Espace réservé du contenu 27" descr="Une image contenant cylindre, cercle&#10;&#10;Description générée automatiquement">
            <a:extLst>
              <a:ext uri="{FF2B5EF4-FFF2-40B4-BE49-F238E27FC236}">
                <a16:creationId xmlns:a16="http://schemas.microsoft.com/office/drawing/2014/main" id="{EAFA3049-AC39-2E43-AFAC-C60C3D4BC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49" y="3199828"/>
            <a:ext cx="703685" cy="5317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B290415-D1DD-8C55-5482-A0BC14C5EB8B}"/>
              </a:ext>
            </a:extLst>
          </p:cNvPr>
          <p:cNvSpPr txBox="1"/>
          <p:nvPr/>
        </p:nvSpPr>
        <p:spPr>
          <a:xfrm>
            <a:off x="7454261" y="1673447"/>
            <a:ext cx="91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2015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C053A9-62BC-9D54-D44E-3C5EFC861CD4}"/>
              </a:ext>
            </a:extLst>
          </p:cNvPr>
          <p:cNvSpPr txBox="1"/>
          <p:nvPr/>
        </p:nvSpPr>
        <p:spPr>
          <a:xfrm>
            <a:off x="7454259" y="2884659"/>
            <a:ext cx="91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2016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CAB4AAD4-B281-7542-8203-1CECDE13E978}"/>
              </a:ext>
            </a:extLst>
          </p:cNvPr>
          <p:cNvCxnSpPr>
            <a:cxnSpLocks/>
          </p:cNvCxnSpPr>
          <p:nvPr/>
        </p:nvCxnSpPr>
        <p:spPr>
          <a:xfrm>
            <a:off x="8265834" y="2274574"/>
            <a:ext cx="1376930" cy="44445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9973684-4B49-1A67-FE0E-8A03891ED44E}"/>
              </a:ext>
            </a:extLst>
          </p:cNvPr>
          <p:cNvCxnSpPr>
            <a:cxnSpLocks/>
          </p:cNvCxnSpPr>
          <p:nvPr/>
        </p:nvCxnSpPr>
        <p:spPr>
          <a:xfrm flipV="1">
            <a:off x="8203392" y="2728824"/>
            <a:ext cx="1501814" cy="7955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122C444-4B38-8CC2-EC98-887EC8AD56D0}"/>
              </a:ext>
            </a:extLst>
          </p:cNvPr>
          <p:cNvSpPr txBox="1"/>
          <p:nvPr/>
        </p:nvSpPr>
        <p:spPr>
          <a:xfrm>
            <a:off x="8952204" y="2777134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1"/>
                </a:solidFill>
              </a:rPr>
              <a:t>Fusion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46D525-CDAD-6E56-188A-8C14B7A3C5C7}"/>
              </a:ext>
            </a:extLst>
          </p:cNvPr>
          <p:cNvSpPr txBox="1"/>
          <p:nvPr/>
        </p:nvSpPr>
        <p:spPr>
          <a:xfrm>
            <a:off x="9705206" y="2089855"/>
            <a:ext cx="8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6716*47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92739B-46BC-B16C-558B-AC3E181BDB29}"/>
              </a:ext>
            </a:extLst>
          </p:cNvPr>
          <p:cNvSpPr txBox="1"/>
          <p:nvPr/>
        </p:nvSpPr>
        <p:spPr>
          <a:xfrm>
            <a:off x="10763392" y="2461099"/>
            <a:ext cx="99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Avec 3284 doublons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1B3865-8467-3146-FBEE-EF6197537C95}"/>
              </a:ext>
            </a:extLst>
          </p:cNvPr>
          <p:cNvSpPr txBox="1"/>
          <p:nvPr/>
        </p:nvSpPr>
        <p:spPr>
          <a:xfrm>
            <a:off x="8373722" y="1673447"/>
            <a:ext cx="215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Agrégation des données</a:t>
            </a:r>
          </a:p>
        </p:txBody>
      </p:sp>
      <p:graphicFrame>
        <p:nvGraphicFramePr>
          <p:cNvPr id="25" name="Tableau 25">
            <a:extLst>
              <a:ext uri="{FF2B5EF4-FFF2-40B4-BE49-F238E27FC236}">
                <a16:creationId xmlns:a16="http://schemas.microsoft.com/office/drawing/2014/main" id="{60104E01-F464-0F9C-153D-D37E39E5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41846"/>
              </p:ext>
            </p:extLst>
          </p:nvPr>
        </p:nvGraphicFramePr>
        <p:xfrm>
          <a:off x="8489577" y="4075088"/>
          <a:ext cx="1293899" cy="260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99">
                  <a:extLst>
                    <a:ext uri="{9D8B030D-6E8A-4147-A177-3AD203B41FA5}">
                      <a16:colId xmlns:a16="http://schemas.microsoft.com/office/drawing/2014/main" val="1500541277"/>
                    </a:ext>
                  </a:extLst>
                </a:gridCol>
              </a:tblGrid>
              <a:tr h="42928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+92 (2016)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25600"/>
                  </a:ext>
                </a:extLst>
              </a:tr>
              <a:tr h="897536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PARTIE FIXE 2016:  3284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30522"/>
                  </a:ext>
                </a:extLst>
              </a:tr>
              <a:tr h="381910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 +56  (2015)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5176"/>
                  </a:ext>
                </a:extLst>
              </a:tr>
              <a:tr h="897536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2015/2016</a:t>
                      </a:r>
                    </a:p>
                    <a:p>
                      <a:r>
                        <a:rPr lang="fr-FR" sz="1400" b="0" dirty="0">
                          <a:solidFill>
                            <a:schemeClr val="bg1"/>
                          </a:solidFill>
                        </a:rPr>
                        <a:t>Var &gt; 100%</a:t>
                      </a:r>
                    </a:p>
                    <a:p>
                      <a:r>
                        <a:rPr lang="fr-FR" sz="1400" b="0" dirty="0">
                          <a:solidFill>
                            <a:schemeClr val="bg1"/>
                          </a:solidFill>
                        </a:rPr>
                        <a:t>+79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867161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88BAA4F6-734F-D402-DBDF-5E669415AC30}"/>
              </a:ext>
            </a:extLst>
          </p:cNvPr>
          <p:cNvSpPr txBox="1"/>
          <p:nvPr/>
        </p:nvSpPr>
        <p:spPr>
          <a:xfrm>
            <a:off x="6941127" y="4852555"/>
            <a:ext cx="126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Stratégie:</a:t>
            </a:r>
          </a:p>
          <a:p>
            <a:r>
              <a:rPr lang="fr-FR" b="1" dirty="0">
                <a:solidFill>
                  <a:schemeClr val="accent1"/>
                </a:solidFill>
              </a:rPr>
              <a:t>3511 bâtiments </a:t>
            </a:r>
          </a:p>
        </p:txBody>
      </p:sp>
    </p:spTree>
    <p:extLst>
      <p:ext uri="{BB962C8B-B14F-4D97-AF65-F5344CB8AC3E}">
        <p14:creationId xmlns:p14="http://schemas.microsoft.com/office/powerpoint/2010/main" val="3493905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2310</Words>
  <Application>Microsoft Office PowerPoint</Application>
  <PresentationFormat>Grand écran</PresentationFormat>
  <Paragraphs>641</Paragraphs>
  <Slides>41</Slides>
  <Notes>0</Notes>
  <HiddenSlides>5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Inter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Querin</dc:creator>
  <cp:lastModifiedBy>Yannick Querin</cp:lastModifiedBy>
  <cp:revision>26</cp:revision>
  <dcterms:created xsi:type="dcterms:W3CDTF">2023-08-04T19:40:51Z</dcterms:created>
  <dcterms:modified xsi:type="dcterms:W3CDTF">2023-08-25T21:21:58Z</dcterms:modified>
</cp:coreProperties>
</file>