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74" r:id="rId4"/>
    <p:sldId id="261" r:id="rId5"/>
    <p:sldId id="262" r:id="rId6"/>
    <p:sldId id="275" r:id="rId7"/>
    <p:sldId id="263" r:id="rId8"/>
    <p:sldId id="264" r:id="rId9"/>
    <p:sldId id="265" r:id="rId10"/>
    <p:sldId id="266" r:id="rId11"/>
    <p:sldId id="267" r:id="rId12"/>
    <p:sldId id="276" r:id="rId13"/>
    <p:sldId id="268" r:id="rId14"/>
    <p:sldId id="269" r:id="rId15"/>
    <p:sldId id="270" r:id="rId16"/>
    <p:sldId id="271" r:id="rId17"/>
    <p:sldId id="272" r:id="rId18"/>
    <p:sldId id="273" r:id="rId19"/>
    <p:sldId id="277" r:id="rId20"/>
    <p:sldId id="280" r:id="rId21"/>
    <p:sldId id="278" r:id="rId22"/>
    <p:sldId id="279" r:id="rId23"/>
    <p:sldId id="281" r:id="rId24"/>
    <p:sldId id="282" r:id="rId25"/>
    <p:sldId id="283" r:id="rId2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8B637F-D72C-4268-B42E-3B7407EB0761}" type="datetimeFigureOut">
              <a:rPr lang="fr-FR" smtClean="0"/>
              <a:t>14/06/2024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B3F424-917A-4592-83D0-C618D10ABEAD}" type="slidenum">
              <a:rPr lang="fr-FR" smtClean="0"/>
              <a:t>‹N°›</a:t>
            </a:fld>
            <a:endParaRPr lang="fr-FR"/>
          </a:p>
        </p:txBody>
      </p:sp>
    </p:spTree>
    <p:extLst>
      <p:ext uri="{BB962C8B-B14F-4D97-AF65-F5344CB8AC3E}">
        <p14:creationId xmlns:p14="http://schemas.microsoft.com/office/powerpoint/2010/main" val="2960996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CB3F424-917A-4592-83D0-C618D10ABEAD}" type="slidenum">
              <a:rPr lang="fr-FR" smtClean="0"/>
              <a:t>18</a:t>
            </a:fld>
            <a:endParaRPr lang="fr-FR"/>
          </a:p>
        </p:txBody>
      </p:sp>
    </p:spTree>
    <p:extLst>
      <p:ext uri="{BB962C8B-B14F-4D97-AF65-F5344CB8AC3E}">
        <p14:creationId xmlns:p14="http://schemas.microsoft.com/office/powerpoint/2010/main" val="1177077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72E767-223B-4C60-FBEE-BB71CB359941}"/>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F0B6C91E-0DAF-6BFA-4B7C-8080257E1E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CC46E36C-7FEB-5E28-37C5-332B985A642A}"/>
              </a:ext>
            </a:extLst>
          </p:cNvPr>
          <p:cNvSpPr>
            <a:spLocks noGrp="1"/>
          </p:cNvSpPr>
          <p:nvPr>
            <p:ph type="dt" sz="half" idx="10"/>
          </p:nvPr>
        </p:nvSpPr>
        <p:spPr/>
        <p:txBody>
          <a:bodyPr/>
          <a:lstStyle/>
          <a:p>
            <a:fld id="{59F0A104-92F3-4E61-9A02-89D8A6C417ED}" type="datetimeFigureOut">
              <a:rPr lang="fr-FR" smtClean="0"/>
              <a:t>07/06/2024</a:t>
            </a:fld>
            <a:endParaRPr lang="fr-FR"/>
          </a:p>
        </p:txBody>
      </p:sp>
      <p:sp>
        <p:nvSpPr>
          <p:cNvPr id="5" name="Espace réservé du pied de page 4">
            <a:extLst>
              <a:ext uri="{FF2B5EF4-FFF2-40B4-BE49-F238E27FC236}">
                <a16:creationId xmlns:a16="http://schemas.microsoft.com/office/drawing/2014/main" id="{AD2641AD-DDF0-32D1-EBBD-EFAF5776A97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2A24D1B-8FBD-0B85-DB9A-3CB88373BC01}"/>
              </a:ext>
            </a:extLst>
          </p:cNvPr>
          <p:cNvSpPr>
            <a:spLocks noGrp="1"/>
          </p:cNvSpPr>
          <p:nvPr>
            <p:ph type="sldNum" sz="quarter" idx="12"/>
          </p:nvPr>
        </p:nvSpPr>
        <p:spPr/>
        <p:txBody>
          <a:bodyPr/>
          <a:lstStyle/>
          <a:p>
            <a:fld id="{00B3B342-BAAF-4281-A4A8-2915352CF3F3}" type="slidenum">
              <a:rPr lang="fr-FR" smtClean="0"/>
              <a:t>‹N°›</a:t>
            </a:fld>
            <a:endParaRPr lang="fr-FR"/>
          </a:p>
        </p:txBody>
      </p:sp>
    </p:spTree>
    <p:extLst>
      <p:ext uri="{BB962C8B-B14F-4D97-AF65-F5344CB8AC3E}">
        <p14:creationId xmlns:p14="http://schemas.microsoft.com/office/powerpoint/2010/main" val="2851385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F73211-6DEF-7466-2655-17F7D8245EC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D0CF3721-5A96-0C3E-7412-A648461850DC}"/>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92071CB-8470-94FA-0932-22A587C294B3}"/>
              </a:ext>
            </a:extLst>
          </p:cNvPr>
          <p:cNvSpPr>
            <a:spLocks noGrp="1"/>
          </p:cNvSpPr>
          <p:nvPr>
            <p:ph type="dt" sz="half" idx="10"/>
          </p:nvPr>
        </p:nvSpPr>
        <p:spPr/>
        <p:txBody>
          <a:bodyPr/>
          <a:lstStyle/>
          <a:p>
            <a:fld id="{59F0A104-92F3-4E61-9A02-89D8A6C417ED}" type="datetimeFigureOut">
              <a:rPr lang="fr-FR" smtClean="0"/>
              <a:t>07/06/2024</a:t>
            </a:fld>
            <a:endParaRPr lang="fr-FR"/>
          </a:p>
        </p:txBody>
      </p:sp>
      <p:sp>
        <p:nvSpPr>
          <p:cNvPr id="5" name="Espace réservé du pied de page 4">
            <a:extLst>
              <a:ext uri="{FF2B5EF4-FFF2-40B4-BE49-F238E27FC236}">
                <a16:creationId xmlns:a16="http://schemas.microsoft.com/office/drawing/2014/main" id="{18852093-AE93-93E7-CD45-A78F31AE736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BD130B3-3999-8A9D-1CC2-71FC66560004}"/>
              </a:ext>
            </a:extLst>
          </p:cNvPr>
          <p:cNvSpPr>
            <a:spLocks noGrp="1"/>
          </p:cNvSpPr>
          <p:nvPr>
            <p:ph type="sldNum" sz="quarter" idx="12"/>
          </p:nvPr>
        </p:nvSpPr>
        <p:spPr/>
        <p:txBody>
          <a:bodyPr/>
          <a:lstStyle/>
          <a:p>
            <a:fld id="{00B3B342-BAAF-4281-A4A8-2915352CF3F3}" type="slidenum">
              <a:rPr lang="fr-FR" smtClean="0"/>
              <a:t>‹N°›</a:t>
            </a:fld>
            <a:endParaRPr lang="fr-FR"/>
          </a:p>
        </p:txBody>
      </p:sp>
    </p:spTree>
    <p:extLst>
      <p:ext uri="{BB962C8B-B14F-4D97-AF65-F5344CB8AC3E}">
        <p14:creationId xmlns:p14="http://schemas.microsoft.com/office/powerpoint/2010/main" val="1905057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7D3FB3B4-9C78-CD7A-D16A-2C19BB49B290}"/>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0E8A860E-44DD-9AC2-10B6-7888EE75910A}"/>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141DB81-8515-9177-A9B8-13A19016BAFB}"/>
              </a:ext>
            </a:extLst>
          </p:cNvPr>
          <p:cNvSpPr>
            <a:spLocks noGrp="1"/>
          </p:cNvSpPr>
          <p:nvPr>
            <p:ph type="dt" sz="half" idx="10"/>
          </p:nvPr>
        </p:nvSpPr>
        <p:spPr/>
        <p:txBody>
          <a:bodyPr/>
          <a:lstStyle/>
          <a:p>
            <a:fld id="{59F0A104-92F3-4E61-9A02-89D8A6C417ED}" type="datetimeFigureOut">
              <a:rPr lang="fr-FR" smtClean="0"/>
              <a:t>07/06/2024</a:t>
            </a:fld>
            <a:endParaRPr lang="fr-FR"/>
          </a:p>
        </p:txBody>
      </p:sp>
      <p:sp>
        <p:nvSpPr>
          <p:cNvPr id="5" name="Espace réservé du pied de page 4">
            <a:extLst>
              <a:ext uri="{FF2B5EF4-FFF2-40B4-BE49-F238E27FC236}">
                <a16:creationId xmlns:a16="http://schemas.microsoft.com/office/drawing/2014/main" id="{846003CB-3924-7D3D-4040-A864B989EC3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DC37A95-B16B-1881-C54F-05EEB12CD6A0}"/>
              </a:ext>
            </a:extLst>
          </p:cNvPr>
          <p:cNvSpPr>
            <a:spLocks noGrp="1"/>
          </p:cNvSpPr>
          <p:nvPr>
            <p:ph type="sldNum" sz="quarter" idx="12"/>
          </p:nvPr>
        </p:nvSpPr>
        <p:spPr/>
        <p:txBody>
          <a:bodyPr/>
          <a:lstStyle/>
          <a:p>
            <a:fld id="{00B3B342-BAAF-4281-A4A8-2915352CF3F3}" type="slidenum">
              <a:rPr lang="fr-FR" smtClean="0"/>
              <a:t>‹N°›</a:t>
            </a:fld>
            <a:endParaRPr lang="fr-FR"/>
          </a:p>
        </p:txBody>
      </p:sp>
    </p:spTree>
    <p:extLst>
      <p:ext uri="{BB962C8B-B14F-4D97-AF65-F5344CB8AC3E}">
        <p14:creationId xmlns:p14="http://schemas.microsoft.com/office/powerpoint/2010/main" val="1172369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4C2685-F7BB-9C82-9B74-1B38D485CA1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BBEEB9E-31A8-050B-CA89-29CBE69B55C2}"/>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E57B57A-97E2-1B69-3BBE-60D57548ED5E}"/>
              </a:ext>
            </a:extLst>
          </p:cNvPr>
          <p:cNvSpPr>
            <a:spLocks noGrp="1"/>
          </p:cNvSpPr>
          <p:nvPr>
            <p:ph type="dt" sz="half" idx="10"/>
          </p:nvPr>
        </p:nvSpPr>
        <p:spPr/>
        <p:txBody>
          <a:bodyPr/>
          <a:lstStyle/>
          <a:p>
            <a:fld id="{59F0A104-92F3-4E61-9A02-89D8A6C417ED}" type="datetimeFigureOut">
              <a:rPr lang="fr-FR" smtClean="0"/>
              <a:t>07/06/2024</a:t>
            </a:fld>
            <a:endParaRPr lang="fr-FR"/>
          </a:p>
        </p:txBody>
      </p:sp>
      <p:sp>
        <p:nvSpPr>
          <p:cNvPr id="5" name="Espace réservé du pied de page 4">
            <a:extLst>
              <a:ext uri="{FF2B5EF4-FFF2-40B4-BE49-F238E27FC236}">
                <a16:creationId xmlns:a16="http://schemas.microsoft.com/office/drawing/2014/main" id="{286E1D61-8CA7-7130-069E-4E91D13724B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90FFDC0-4C15-BC32-3294-BBEA6F709A3F}"/>
              </a:ext>
            </a:extLst>
          </p:cNvPr>
          <p:cNvSpPr>
            <a:spLocks noGrp="1"/>
          </p:cNvSpPr>
          <p:nvPr>
            <p:ph type="sldNum" sz="quarter" idx="12"/>
          </p:nvPr>
        </p:nvSpPr>
        <p:spPr/>
        <p:txBody>
          <a:bodyPr/>
          <a:lstStyle/>
          <a:p>
            <a:fld id="{00B3B342-BAAF-4281-A4A8-2915352CF3F3}" type="slidenum">
              <a:rPr lang="fr-FR" smtClean="0"/>
              <a:t>‹N°›</a:t>
            </a:fld>
            <a:endParaRPr lang="fr-FR"/>
          </a:p>
        </p:txBody>
      </p:sp>
    </p:spTree>
    <p:extLst>
      <p:ext uri="{BB962C8B-B14F-4D97-AF65-F5344CB8AC3E}">
        <p14:creationId xmlns:p14="http://schemas.microsoft.com/office/powerpoint/2010/main" val="2159801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B9772B-93FD-1983-A69E-8442B2E21BC4}"/>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75FED273-8B95-69F7-6C9B-D8774F63D1C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B932F0AE-AFFA-6AD6-458E-16BD92A4CC6D}"/>
              </a:ext>
            </a:extLst>
          </p:cNvPr>
          <p:cNvSpPr>
            <a:spLocks noGrp="1"/>
          </p:cNvSpPr>
          <p:nvPr>
            <p:ph type="dt" sz="half" idx="10"/>
          </p:nvPr>
        </p:nvSpPr>
        <p:spPr/>
        <p:txBody>
          <a:bodyPr/>
          <a:lstStyle/>
          <a:p>
            <a:fld id="{59F0A104-92F3-4E61-9A02-89D8A6C417ED}" type="datetimeFigureOut">
              <a:rPr lang="fr-FR" smtClean="0"/>
              <a:t>07/06/2024</a:t>
            </a:fld>
            <a:endParaRPr lang="fr-FR"/>
          </a:p>
        </p:txBody>
      </p:sp>
      <p:sp>
        <p:nvSpPr>
          <p:cNvPr id="5" name="Espace réservé du pied de page 4">
            <a:extLst>
              <a:ext uri="{FF2B5EF4-FFF2-40B4-BE49-F238E27FC236}">
                <a16:creationId xmlns:a16="http://schemas.microsoft.com/office/drawing/2014/main" id="{47A02281-EB9A-660E-73C4-584F7B8F33F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D296387-92FF-806E-C675-DA2796B55C13}"/>
              </a:ext>
            </a:extLst>
          </p:cNvPr>
          <p:cNvSpPr>
            <a:spLocks noGrp="1"/>
          </p:cNvSpPr>
          <p:nvPr>
            <p:ph type="sldNum" sz="quarter" idx="12"/>
          </p:nvPr>
        </p:nvSpPr>
        <p:spPr/>
        <p:txBody>
          <a:bodyPr/>
          <a:lstStyle/>
          <a:p>
            <a:fld id="{00B3B342-BAAF-4281-A4A8-2915352CF3F3}" type="slidenum">
              <a:rPr lang="fr-FR" smtClean="0"/>
              <a:t>‹N°›</a:t>
            </a:fld>
            <a:endParaRPr lang="fr-FR"/>
          </a:p>
        </p:txBody>
      </p:sp>
    </p:spTree>
    <p:extLst>
      <p:ext uri="{BB962C8B-B14F-4D97-AF65-F5344CB8AC3E}">
        <p14:creationId xmlns:p14="http://schemas.microsoft.com/office/powerpoint/2010/main" val="1404524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73AA85-95E2-B438-603B-C8332BC589B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0011FEB6-115D-77AE-0C35-ADEB9EDAE9C1}"/>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4F27C2A1-D358-445F-865E-5DF64F872188}"/>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58CE9D14-E16E-18F8-CF87-C75E5A3A234F}"/>
              </a:ext>
            </a:extLst>
          </p:cNvPr>
          <p:cNvSpPr>
            <a:spLocks noGrp="1"/>
          </p:cNvSpPr>
          <p:nvPr>
            <p:ph type="dt" sz="half" idx="10"/>
          </p:nvPr>
        </p:nvSpPr>
        <p:spPr/>
        <p:txBody>
          <a:bodyPr/>
          <a:lstStyle/>
          <a:p>
            <a:fld id="{59F0A104-92F3-4E61-9A02-89D8A6C417ED}" type="datetimeFigureOut">
              <a:rPr lang="fr-FR" smtClean="0"/>
              <a:t>07/06/2024</a:t>
            </a:fld>
            <a:endParaRPr lang="fr-FR"/>
          </a:p>
        </p:txBody>
      </p:sp>
      <p:sp>
        <p:nvSpPr>
          <p:cNvPr id="6" name="Espace réservé du pied de page 5">
            <a:extLst>
              <a:ext uri="{FF2B5EF4-FFF2-40B4-BE49-F238E27FC236}">
                <a16:creationId xmlns:a16="http://schemas.microsoft.com/office/drawing/2014/main" id="{6B7FD407-994C-865C-D15A-A621DB32A42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80081FF-DB3F-0F45-D5CA-0383D855248B}"/>
              </a:ext>
            </a:extLst>
          </p:cNvPr>
          <p:cNvSpPr>
            <a:spLocks noGrp="1"/>
          </p:cNvSpPr>
          <p:nvPr>
            <p:ph type="sldNum" sz="quarter" idx="12"/>
          </p:nvPr>
        </p:nvSpPr>
        <p:spPr/>
        <p:txBody>
          <a:bodyPr/>
          <a:lstStyle/>
          <a:p>
            <a:fld id="{00B3B342-BAAF-4281-A4A8-2915352CF3F3}" type="slidenum">
              <a:rPr lang="fr-FR" smtClean="0"/>
              <a:t>‹N°›</a:t>
            </a:fld>
            <a:endParaRPr lang="fr-FR"/>
          </a:p>
        </p:txBody>
      </p:sp>
    </p:spTree>
    <p:extLst>
      <p:ext uri="{BB962C8B-B14F-4D97-AF65-F5344CB8AC3E}">
        <p14:creationId xmlns:p14="http://schemas.microsoft.com/office/powerpoint/2010/main" val="3411746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3A53F4-13BA-821E-C816-7D6B5115CE92}"/>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2EB680EB-09E4-C014-E96E-624D730461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097AF588-A364-51AF-3230-9493D2DFA8A1}"/>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97B7B8E0-85EF-ECAC-AA1E-E8FC7A4BDE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D33F63EB-10D0-0995-EC80-12E72F2CD68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FF98067B-99EA-E0CC-90C9-78B215B1B468}"/>
              </a:ext>
            </a:extLst>
          </p:cNvPr>
          <p:cNvSpPr>
            <a:spLocks noGrp="1"/>
          </p:cNvSpPr>
          <p:nvPr>
            <p:ph type="dt" sz="half" idx="10"/>
          </p:nvPr>
        </p:nvSpPr>
        <p:spPr/>
        <p:txBody>
          <a:bodyPr/>
          <a:lstStyle/>
          <a:p>
            <a:fld id="{59F0A104-92F3-4E61-9A02-89D8A6C417ED}" type="datetimeFigureOut">
              <a:rPr lang="fr-FR" smtClean="0"/>
              <a:t>07/06/2024</a:t>
            </a:fld>
            <a:endParaRPr lang="fr-FR"/>
          </a:p>
        </p:txBody>
      </p:sp>
      <p:sp>
        <p:nvSpPr>
          <p:cNvPr id="8" name="Espace réservé du pied de page 7">
            <a:extLst>
              <a:ext uri="{FF2B5EF4-FFF2-40B4-BE49-F238E27FC236}">
                <a16:creationId xmlns:a16="http://schemas.microsoft.com/office/drawing/2014/main" id="{76BD557A-135E-BBF5-77AC-B7830D75FD29}"/>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2A0513AE-3B53-4AD7-E1F5-4EDEEE912CBA}"/>
              </a:ext>
            </a:extLst>
          </p:cNvPr>
          <p:cNvSpPr>
            <a:spLocks noGrp="1"/>
          </p:cNvSpPr>
          <p:nvPr>
            <p:ph type="sldNum" sz="quarter" idx="12"/>
          </p:nvPr>
        </p:nvSpPr>
        <p:spPr/>
        <p:txBody>
          <a:bodyPr/>
          <a:lstStyle/>
          <a:p>
            <a:fld id="{00B3B342-BAAF-4281-A4A8-2915352CF3F3}" type="slidenum">
              <a:rPr lang="fr-FR" smtClean="0"/>
              <a:t>‹N°›</a:t>
            </a:fld>
            <a:endParaRPr lang="fr-FR"/>
          </a:p>
        </p:txBody>
      </p:sp>
    </p:spTree>
    <p:extLst>
      <p:ext uri="{BB962C8B-B14F-4D97-AF65-F5344CB8AC3E}">
        <p14:creationId xmlns:p14="http://schemas.microsoft.com/office/powerpoint/2010/main" val="3915991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833736-87A3-1DDA-57D8-FB8660406AFE}"/>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F44E7C20-5A15-792D-33B8-5F1B03635FFA}"/>
              </a:ext>
            </a:extLst>
          </p:cNvPr>
          <p:cNvSpPr>
            <a:spLocks noGrp="1"/>
          </p:cNvSpPr>
          <p:nvPr>
            <p:ph type="dt" sz="half" idx="10"/>
          </p:nvPr>
        </p:nvSpPr>
        <p:spPr/>
        <p:txBody>
          <a:bodyPr/>
          <a:lstStyle/>
          <a:p>
            <a:fld id="{59F0A104-92F3-4E61-9A02-89D8A6C417ED}" type="datetimeFigureOut">
              <a:rPr lang="fr-FR" smtClean="0"/>
              <a:t>07/06/2024</a:t>
            </a:fld>
            <a:endParaRPr lang="fr-FR"/>
          </a:p>
        </p:txBody>
      </p:sp>
      <p:sp>
        <p:nvSpPr>
          <p:cNvPr id="4" name="Espace réservé du pied de page 3">
            <a:extLst>
              <a:ext uri="{FF2B5EF4-FFF2-40B4-BE49-F238E27FC236}">
                <a16:creationId xmlns:a16="http://schemas.microsoft.com/office/drawing/2014/main" id="{4DEA556F-538A-010A-77DC-54254D410C2C}"/>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890849DB-1620-9425-217F-EA0D6C10B64D}"/>
              </a:ext>
            </a:extLst>
          </p:cNvPr>
          <p:cNvSpPr>
            <a:spLocks noGrp="1"/>
          </p:cNvSpPr>
          <p:nvPr>
            <p:ph type="sldNum" sz="quarter" idx="12"/>
          </p:nvPr>
        </p:nvSpPr>
        <p:spPr/>
        <p:txBody>
          <a:bodyPr/>
          <a:lstStyle/>
          <a:p>
            <a:fld id="{00B3B342-BAAF-4281-A4A8-2915352CF3F3}" type="slidenum">
              <a:rPr lang="fr-FR" smtClean="0"/>
              <a:t>‹N°›</a:t>
            </a:fld>
            <a:endParaRPr lang="fr-FR"/>
          </a:p>
        </p:txBody>
      </p:sp>
    </p:spTree>
    <p:extLst>
      <p:ext uri="{BB962C8B-B14F-4D97-AF65-F5344CB8AC3E}">
        <p14:creationId xmlns:p14="http://schemas.microsoft.com/office/powerpoint/2010/main" val="585718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87F66F30-707D-495E-346D-BB8D528178B8}"/>
              </a:ext>
            </a:extLst>
          </p:cNvPr>
          <p:cNvSpPr>
            <a:spLocks noGrp="1"/>
          </p:cNvSpPr>
          <p:nvPr>
            <p:ph type="dt" sz="half" idx="10"/>
          </p:nvPr>
        </p:nvSpPr>
        <p:spPr/>
        <p:txBody>
          <a:bodyPr/>
          <a:lstStyle/>
          <a:p>
            <a:fld id="{59F0A104-92F3-4E61-9A02-89D8A6C417ED}" type="datetimeFigureOut">
              <a:rPr lang="fr-FR" smtClean="0"/>
              <a:t>07/06/2024</a:t>
            </a:fld>
            <a:endParaRPr lang="fr-FR"/>
          </a:p>
        </p:txBody>
      </p:sp>
      <p:sp>
        <p:nvSpPr>
          <p:cNvPr id="3" name="Espace réservé du pied de page 2">
            <a:extLst>
              <a:ext uri="{FF2B5EF4-FFF2-40B4-BE49-F238E27FC236}">
                <a16:creationId xmlns:a16="http://schemas.microsoft.com/office/drawing/2014/main" id="{E4A3B718-9BAE-DF3F-217B-D824C192DB05}"/>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F42F6261-B2B4-21B6-E94E-2A9F3D16150F}"/>
              </a:ext>
            </a:extLst>
          </p:cNvPr>
          <p:cNvSpPr>
            <a:spLocks noGrp="1"/>
          </p:cNvSpPr>
          <p:nvPr>
            <p:ph type="sldNum" sz="quarter" idx="12"/>
          </p:nvPr>
        </p:nvSpPr>
        <p:spPr/>
        <p:txBody>
          <a:bodyPr/>
          <a:lstStyle/>
          <a:p>
            <a:fld id="{00B3B342-BAAF-4281-A4A8-2915352CF3F3}" type="slidenum">
              <a:rPr lang="fr-FR" smtClean="0"/>
              <a:t>‹N°›</a:t>
            </a:fld>
            <a:endParaRPr lang="fr-FR"/>
          </a:p>
        </p:txBody>
      </p:sp>
    </p:spTree>
    <p:extLst>
      <p:ext uri="{BB962C8B-B14F-4D97-AF65-F5344CB8AC3E}">
        <p14:creationId xmlns:p14="http://schemas.microsoft.com/office/powerpoint/2010/main" val="3716218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506417-12D4-47F4-0D22-E58880F26F0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986E9435-F7C7-7877-E8D9-FC24561965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88084FC0-BE39-D297-007C-E97FB027B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FBA649F-B404-97EE-212A-1BAF40F161E9}"/>
              </a:ext>
            </a:extLst>
          </p:cNvPr>
          <p:cNvSpPr>
            <a:spLocks noGrp="1"/>
          </p:cNvSpPr>
          <p:nvPr>
            <p:ph type="dt" sz="half" idx="10"/>
          </p:nvPr>
        </p:nvSpPr>
        <p:spPr/>
        <p:txBody>
          <a:bodyPr/>
          <a:lstStyle/>
          <a:p>
            <a:fld id="{59F0A104-92F3-4E61-9A02-89D8A6C417ED}" type="datetimeFigureOut">
              <a:rPr lang="fr-FR" smtClean="0"/>
              <a:t>07/06/2024</a:t>
            </a:fld>
            <a:endParaRPr lang="fr-FR"/>
          </a:p>
        </p:txBody>
      </p:sp>
      <p:sp>
        <p:nvSpPr>
          <p:cNvPr id="6" name="Espace réservé du pied de page 5">
            <a:extLst>
              <a:ext uri="{FF2B5EF4-FFF2-40B4-BE49-F238E27FC236}">
                <a16:creationId xmlns:a16="http://schemas.microsoft.com/office/drawing/2014/main" id="{B9208B48-9454-A1A5-3FBC-F5DC434C678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3EE66DD-7514-EE4F-3707-0AD7F13A142D}"/>
              </a:ext>
            </a:extLst>
          </p:cNvPr>
          <p:cNvSpPr>
            <a:spLocks noGrp="1"/>
          </p:cNvSpPr>
          <p:nvPr>
            <p:ph type="sldNum" sz="quarter" idx="12"/>
          </p:nvPr>
        </p:nvSpPr>
        <p:spPr/>
        <p:txBody>
          <a:bodyPr/>
          <a:lstStyle/>
          <a:p>
            <a:fld id="{00B3B342-BAAF-4281-A4A8-2915352CF3F3}" type="slidenum">
              <a:rPr lang="fr-FR" smtClean="0"/>
              <a:t>‹N°›</a:t>
            </a:fld>
            <a:endParaRPr lang="fr-FR"/>
          </a:p>
        </p:txBody>
      </p:sp>
    </p:spTree>
    <p:extLst>
      <p:ext uri="{BB962C8B-B14F-4D97-AF65-F5344CB8AC3E}">
        <p14:creationId xmlns:p14="http://schemas.microsoft.com/office/powerpoint/2010/main" val="79390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F719FF-6889-AA9E-BD80-0CB194DA9F1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EB93BD46-234E-447B-D64E-EE14AECC3D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625D8F42-E7A7-9062-A087-DD150CEC77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D549710-4DE9-D75C-3DCF-CC44D125BC34}"/>
              </a:ext>
            </a:extLst>
          </p:cNvPr>
          <p:cNvSpPr>
            <a:spLocks noGrp="1"/>
          </p:cNvSpPr>
          <p:nvPr>
            <p:ph type="dt" sz="half" idx="10"/>
          </p:nvPr>
        </p:nvSpPr>
        <p:spPr/>
        <p:txBody>
          <a:bodyPr/>
          <a:lstStyle/>
          <a:p>
            <a:fld id="{59F0A104-92F3-4E61-9A02-89D8A6C417ED}" type="datetimeFigureOut">
              <a:rPr lang="fr-FR" smtClean="0"/>
              <a:t>07/06/2024</a:t>
            </a:fld>
            <a:endParaRPr lang="fr-FR"/>
          </a:p>
        </p:txBody>
      </p:sp>
      <p:sp>
        <p:nvSpPr>
          <p:cNvPr id="6" name="Espace réservé du pied de page 5">
            <a:extLst>
              <a:ext uri="{FF2B5EF4-FFF2-40B4-BE49-F238E27FC236}">
                <a16:creationId xmlns:a16="http://schemas.microsoft.com/office/drawing/2014/main" id="{6689AC3E-1184-E9FD-0B34-EAC9595EF2A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F56E402-A723-19F6-BE40-E7E31A1FB3B0}"/>
              </a:ext>
            </a:extLst>
          </p:cNvPr>
          <p:cNvSpPr>
            <a:spLocks noGrp="1"/>
          </p:cNvSpPr>
          <p:nvPr>
            <p:ph type="sldNum" sz="quarter" idx="12"/>
          </p:nvPr>
        </p:nvSpPr>
        <p:spPr/>
        <p:txBody>
          <a:bodyPr/>
          <a:lstStyle/>
          <a:p>
            <a:fld id="{00B3B342-BAAF-4281-A4A8-2915352CF3F3}" type="slidenum">
              <a:rPr lang="fr-FR" smtClean="0"/>
              <a:t>‹N°›</a:t>
            </a:fld>
            <a:endParaRPr lang="fr-FR"/>
          </a:p>
        </p:txBody>
      </p:sp>
    </p:spTree>
    <p:extLst>
      <p:ext uri="{BB962C8B-B14F-4D97-AF65-F5344CB8AC3E}">
        <p14:creationId xmlns:p14="http://schemas.microsoft.com/office/powerpoint/2010/main" val="1590819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5D9176F9-428B-9B61-FB6E-0B90930B66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23AD408B-8DC9-1380-7B51-4A50858E88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E4770E4-E17A-CEC8-7C69-306A35CB68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9F0A104-92F3-4E61-9A02-89D8A6C417ED}" type="datetimeFigureOut">
              <a:rPr lang="fr-FR" smtClean="0"/>
              <a:t>07/06/2024</a:t>
            </a:fld>
            <a:endParaRPr lang="fr-FR"/>
          </a:p>
        </p:txBody>
      </p:sp>
      <p:sp>
        <p:nvSpPr>
          <p:cNvPr id="5" name="Espace réservé du pied de page 4">
            <a:extLst>
              <a:ext uri="{FF2B5EF4-FFF2-40B4-BE49-F238E27FC236}">
                <a16:creationId xmlns:a16="http://schemas.microsoft.com/office/drawing/2014/main" id="{02943A84-2F66-0A5D-EED9-033640C045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180CD6FB-C1A1-A72C-618A-A1350256DD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0B3B342-BAAF-4281-A4A8-2915352CF3F3}" type="slidenum">
              <a:rPr lang="fr-FR" smtClean="0"/>
              <a:t>‹N°›</a:t>
            </a:fld>
            <a:endParaRPr lang="fr-FR"/>
          </a:p>
        </p:txBody>
      </p:sp>
    </p:spTree>
    <p:extLst>
      <p:ext uri="{BB962C8B-B14F-4D97-AF65-F5344CB8AC3E}">
        <p14:creationId xmlns:p14="http://schemas.microsoft.com/office/powerpoint/2010/main" val="28114361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22.png"/><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28.png"/><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1.png"/><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4756F7-6E9F-8F0D-F0CD-8D77A21BBA28}"/>
              </a:ext>
            </a:extLst>
          </p:cNvPr>
          <p:cNvSpPr>
            <a:spLocks noGrp="1"/>
          </p:cNvSpPr>
          <p:nvPr>
            <p:ph type="ctrTitle"/>
          </p:nvPr>
        </p:nvSpPr>
        <p:spPr/>
        <p:txBody>
          <a:bodyPr/>
          <a:lstStyle/>
          <a:p>
            <a:endParaRPr lang="fr-FR"/>
          </a:p>
        </p:txBody>
      </p:sp>
      <p:sp>
        <p:nvSpPr>
          <p:cNvPr id="4" name="Rectangle 3">
            <a:extLst>
              <a:ext uri="{FF2B5EF4-FFF2-40B4-BE49-F238E27FC236}">
                <a16:creationId xmlns:a16="http://schemas.microsoft.com/office/drawing/2014/main" id="{49F6224E-67DF-23BB-2E29-02AD620B1EE1}"/>
              </a:ext>
            </a:extLst>
          </p:cNvPr>
          <p:cNvSpPr/>
          <p:nvPr/>
        </p:nvSpPr>
        <p:spPr>
          <a:xfrm>
            <a:off x="0" y="0"/>
            <a:ext cx="12192000" cy="6858000"/>
          </a:xfrm>
          <a:prstGeom prst="rect">
            <a:avLst/>
          </a:prstGeom>
          <a:solidFill>
            <a:schemeClr val="bg1">
              <a:lumMod val="85000"/>
            </a:schemeClr>
          </a:solidFill>
          <a:ln w="19050"/>
          <a:effectLst>
            <a:reflection endPos="65000" dist="50800" dir="5400000" sy="-100000" algn="bl" rotWithShape="0"/>
            <a:softEdge rad="330200"/>
          </a:effectLst>
          <a:scene3d>
            <a:camera prst="orthographicFront"/>
            <a:lightRig rig="threePt" dir="t"/>
          </a:scene3d>
          <a:sp3d prstMaterial="softEdge">
            <a:bevelT w="419100" h="254000" prst="softRound"/>
          </a:sp3d>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5" name="Rectangle : coins arrondis 4">
            <a:extLst>
              <a:ext uri="{FF2B5EF4-FFF2-40B4-BE49-F238E27FC236}">
                <a16:creationId xmlns:a16="http://schemas.microsoft.com/office/drawing/2014/main" id="{94944143-8DB0-61CB-B333-A7882F3E4673}"/>
              </a:ext>
            </a:extLst>
          </p:cNvPr>
          <p:cNvSpPr/>
          <p:nvPr/>
        </p:nvSpPr>
        <p:spPr>
          <a:xfrm>
            <a:off x="1445342" y="866365"/>
            <a:ext cx="9301316" cy="1531221"/>
          </a:xfrm>
          <a:prstGeom prst="roundRect">
            <a:avLst/>
          </a:prstGeom>
          <a:ln w="28575">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fr-FR" sz="3600" dirty="0">
                <a:solidFill>
                  <a:schemeClr val="bg2">
                    <a:lumMod val="25000"/>
                  </a:schemeClr>
                </a:solidFill>
              </a:rPr>
              <a:t>Implémenter un modèle de Scoring</a:t>
            </a:r>
          </a:p>
        </p:txBody>
      </p:sp>
      <p:pic>
        <p:nvPicPr>
          <p:cNvPr id="7" name="Image 6" descr="Une image contenant cercle, blanc, noir et blanc, conception">
            <a:extLst>
              <a:ext uri="{FF2B5EF4-FFF2-40B4-BE49-F238E27FC236}">
                <a16:creationId xmlns:a16="http://schemas.microsoft.com/office/drawing/2014/main" id="{DFB55F50-F3C4-B426-E498-29B751D223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95364" y="961353"/>
            <a:ext cx="1478252" cy="1341243"/>
          </a:xfrm>
          <a:prstGeom prst="rect">
            <a:avLst/>
          </a:prstGeom>
        </p:spPr>
      </p:pic>
      <p:sp>
        <p:nvSpPr>
          <p:cNvPr id="8" name="ZoneTexte 7">
            <a:extLst>
              <a:ext uri="{FF2B5EF4-FFF2-40B4-BE49-F238E27FC236}">
                <a16:creationId xmlns:a16="http://schemas.microsoft.com/office/drawing/2014/main" id="{6E896A24-6143-3822-FBB4-2F816D39CB5D}"/>
              </a:ext>
            </a:extLst>
          </p:cNvPr>
          <p:cNvSpPr txBox="1"/>
          <p:nvPr/>
        </p:nvSpPr>
        <p:spPr>
          <a:xfrm>
            <a:off x="283606" y="6274965"/>
            <a:ext cx="4917568" cy="261610"/>
          </a:xfrm>
          <a:prstGeom prst="rect">
            <a:avLst/>
          </a:prstGeom>
          <a:noFill/>
        </p:spPr>
        <p:txBody>
          <a:bodyPr wrap="square" rtlCol="0">
            <a:spAutoFit/>
          </a:bodyPr>
          <a:lstStyle/>
          <a:p>
            <a:r>
              <a:rPr lang="fr-FR" sz="1100" b="1" i="1" dirty="0"/>
              <a:t>Soutenance Projet 6                OpenClassrooms - Quérin Yannick -  /06/2024</a:t>
            </a:r>
          </a:p>
        </p:txBody>
      </p:sp>
      <p:pic>
        <p:nvPicPr>
          <p:cNvPr id="9" name="Image 8" descr="Une image contenant Graphique, symbole, logo, Bleu électrique">
            <a:extLst>
              <a:ext uri="{FF2B5EF4-FFF2-40B4-BE49-F238E27FC236}">
                <a16:creationId xmlns:a16="http://schemas.microsoft.com/office/drawing/2014/main" id="{2948B955-EF9C-0D65-1257-AA57AB7815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3258" y="6245824"/>
            <a:ext cx="290751" cy="290751"/>
          </a:xfrm>
          <a:prstGeom prst="rect">
            <a:avLst/>
          </a:prstGeom>
        </p:spPr>
      </p:pic>
      <p:pic>
        <p:nvPicPr>
          <p:cNvPr id="11" name="Image 10" descr="Une image contenant texte, capture d’écran, Police, diagramme">
            <a:extLst>
              <a:ext uri="{FF2B5EF4-FFF2-40B4-BE49-F238E27FC236}">
                <a16:creationId xmlns:a16="http://schemas.microsoft.com/office/drawing/2014/main" id="{1E44731D-A00D-3B2C-663F-D43B5DB599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731734">
            <a:off x="8867592" y="3657435"/>
            <a:ext cx="2812047" cy="1432262"/>
          </a:xfrm>
          <a:prstGeom prst="rect">
            <a:avLst/>
          </a:prstGeom>
        </p:spPr>
      </p:pic>
      <p:pic>
        <p:nvPicPr>
          <p:cNvPr id="13" name="Image 12" descr="Une image contenant texte, capture d’écran, ligne, Tracé">
            <a:extLst>
              <a:ext uri="{FF2B5EF4-FFF2-40B4-BE49-F238E27FC236}">
                <a16:creationId xmlns:a16="http://schemas.microsoft.com/office/drawing/2014/main" id="{8CCC0E5D-70B8-8D81-E49D-4C383CE5589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9826460">
            <a:off x="468335" y="3576088"/>
            <a:ext cx="2429239" cy="1594955"/>
          </a:xfrm>
          <a:prstGeom prst="rect">
            <a:avLst/>
          </a:prstGeom>
        </p:spPr>
      </p:pic>
      <p:pic>
        <p:nvPicPr>
          <p:cNvPr id="15" name="Image 14" descr="Une image contenant texte, capture d’écran, nombre">
            <a:extLst>
              <a:ext uri="{FF2B5EF4-FFF2-40B4-BE49-F238E27FC236}">
                <a16:creationId xmlns:a16="http://schemas.microsoft.com/office/drawing/2014/main" id="{818369F9-D8CC-7934-15C0-7CE136B325A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94642" y="2957456"/>
            <a:ext cx="5148504" cy="2507823"/>
          </a:xfrm>
          <a:prstGeom prst="rect">
            <a:avLst/>
          </a:prstGeom>
        </p:spPr>
      </p:pic>
    </p:spTree>
    <p:extLst>
      <p:ext uri="{BB962C8B-B14F-4D97-AF65-F5344CB8AC3E}">
        <p14:creationId xmlns:p14="http://schemas.microsoft.com/office/powerpoint/2010/main" val="3758915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Une image contenant flou, jaune, orange, Ambré">
            <a:extLst>
              <a:ext uri="{FF2B5EF4-FFF2-40B4-BE49-F238E27FC236}">
                <a16:creationId xmlns:a16="http://schemas.microsoft.com/office/drawing/2014/main" id="{BE743077-E280-D598-34FE-C1AD59360247}"/>
              </a:ext>
            </a:extLst>
          </p:cNvPr>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0" y="0"/>
            <a:ext cx="12192000" cy="763398"/>
          </a:xfrm>
          <a:prstGeom prst="rect">
            <a:avLst/>
          </a:prstGeom>
          <a:solidFill>
            <a:schemeClr val="bg1">
              <a:lumMod val="85000"/>
            </a:schemeClr>
          </a:solidFill>
        </p:spPr>
      </p:pic>
      <p:sp>
        <p:nvSpPr>
          <p:cNvPr id="5" name="Titre 1">
            <a:extLst>
              <a:ext uri="{FF2B5EF4-FFF2-40B4-BE49-F238E27FC236}">
                <a16:creationId xmlns:a16="http://schemas.microsoft.com/office/drawing/2014/main" id="{2C61C1BE-51C2-C47F-2586-08FD8D62CB06}"/>
              </a:ext>
            </a:extLst>
          </p:cNvPr>
          <p:cNvSpPr>
            <a:spLocks noGrp="1"/>
          </p:cNvSpPr>
          <p:nvPr>
            <p:ph type="title"/>
          </p:nvPr>
        </p:nvSpPr>
        <p:spPr>
          <a:xfrm>
            <a:off x="478173" y="62611"/>
            <a:ext cx="10967906" cy="700787"/>
          </a:xfrm>
        </p:spPr>
        <p:txBody>
          <a:bodyPr>
            <a:normAutofit/>
          </a:bodyPr>
          <a:lstStyle/>
          <a:p>
            <a:r>
              <a:rPr lang="fr-FR" sz="3200" dirty="0">
                <a:latin typeface="+mn-lt"/>
                <a:ea typeface="Calibri" panose="020F0502020204030204" pitchFamily="34" charset="0"/>
                <a:cs typeface="Calibri" panose="020F0502020204030204" pitchFamily="34" charset="0"/>
              </a:rPr>
              <a:t>Traitement des données – Fusion datasets</a:t>
            </a:r>
          </a:p>
        </p:txBody>
      </p:sp>
      <p:pic>
        <p:nvPicPr>
          <p:cNvPr id="6" name="Image 5" descr="Une image contenant cercle, blanc, noir et blanc, conception">
            <a:extLst>
              <a:ext uri="{FF2B5EF4-FFF2-40B4-BE49-F238E27FC236}">
                <a16:creationId xmlns:a16="http://schemas.microsoft.com/office/drawing/2014/main" id="{A80E67CD-B642-0718-BFFD-A6BA76F9B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7497" y="1"/>
            <a:ext cx="1016330" cy="763398"/>
          </a:xfrm>
          <a:prstGeom prst="rect">
            <a:avLst/>
          </a:prstGeom>
        </p:spPr>
      </p:pic>
      <p:graphicFrame>
        <p:nvGraphicFramePr>
          <p:cNvPr id="9" name="Tableau 8">
            <a:extLst>
              <a:ext uri="{FF2B5EF4-FFF2-40B4-BE49-F238E27FC236}">
                <a16:creationId xmlns:a16="http://schemas.microsoft.com/office/drawing/2014/main" id="{247B9F4D-FB62-73A6-0280-1E617DA8F38F}"/>
              </a:ext>
            </a:extLst>
          </p:cNvPr>
          <p:cNvGraphicFramePr>
            <a:graphicFrameLocks noGrp="1"/>
          </p:cNvGraphicFramePr>
          <p:nvPr>
            <p:extLst>
              <p:ext uri="{D42A27DB-BD31-4B8C-83A1-F6EECF244321}">
                <p14:modId xmlns:p14="http://schemas.microsoft.com/office/powerpoint/2010/main" val="1988793393"/>
              </p:ext>
            </p:extLst>
          </p:nvPr>
        </p:nvGraphicFramePr>
        <p:xfrm>
          <a:off x="478173" y="1237826"/>
          <a:ext cx="10636868" cy="4431454"/>
        </p:xfrm>
        <a:graphic>
          <a:graphicData uri="http://schemas.openxmlformats.org/drawingml/2006/table">
            <a:tbl>
              <a:tblPr firstRow="1" bandRow="1">
                <a:tableStyleId>{073A0DAA-6AF3-43AB-8588-CEC1D06C72B9}</a:tableStyleId>
              </a:tblPr>
              <a:tblGrid>
                <a:gridCol w="2659217">
                  <a:extLst>
                    <a:ext uri="{9D8B030D-6E8A-4147-A177-3AD203B41FA5}">
                      <a16:colId xmlns:a16="http://schemas.microsoft.com/office/drawing/2014/main" val="804091923"/>
                    </a:ext>
                  </a:extLst>
                </a:gridCol>
                <a:gridCol w="2659217">
                  <a:extLst>
                    <a:ext uri="{9D8B030D-6E8A-4147-A177-3AD203B41FA5}">
                      <a16:colId xmlns:a16="http://schemas.microsoft.com/office/drawing/2014/main" val="739587228"/>
                    </a:ext>
                  </a:extLst>
                </a:gridCol>
                <a:gridCol w="2659217">
                  <a:extLst>
                    <a:ext uri="{9D8B030D-6E8A-4147-A177-3AD203B41FA5}">
                      <a16:colId xmlns:a16="http://schemas.microsoft.com/office/drawing/2014/main" val="3997864948"/>
                    </a:ext>
                  </a:extLst>
                </a:gridCol>
                <a:gridCol w="2659217">
                  <a:extLst>
                    <a:ext uri="{9D8B030D-6E8A-4147-A177-3AD203B41FA5}">
                      <a16:colId xmlns:a16="http://schemas.microsoft.com/office/drawing/2014/main" val="2264271586"/>
                    </a:ext>
                  </a:extLst>
                </a:gridCol>
              </a:tblGrid>
              <a:tr h="916094">
                <a:tc>
                  <a:txBody>
                    <a:bodyPr/>
                    <a:lstStyle/>
                    <a:p>
                      <a:pPr algn="ctr"/>
                      <a:r>
                        <a:rPr lang="fr-FR" dirty="0"/>
                        <a:t>Dataset initial</a:t>
                      </a:r>
                    </a:p>
                  </a:txBody>
                  <a:tcPr/>
                </a:tc>
                <a:tc>
                  <a:txBody>
                    <a:bodyPr/>
                    <a:lstStyle/>
                    <a:p>
                      <a:pPr algn="ctr"/>
                      <a:r>
                        <a:rPr lang="fr-FR" dirty="0"/>
                        <a:t>Dimensions initiales</a:t>
                      </a:r>
                    </a:p>
                  </a:txBody>
                  <a:tcPr/>
                </a:tc>
                <a:tc>
                  <a:txBody>
                    <a:bodyPr/>
                    <a:lstStyle/>
                    <a:p>
                      <a:pPr algn="ctr"/>
                      <a:r>
                        <a:rPr lang="fr-FR" dirty="0"/>
                        <a:t>Dimensions Datasets après le process FE</a:t>
                      </a:r>
                    </a:p>
                  </a:txBody>
                  <a:tcPr/>
                </a:tc>
                <a:tc>
                  <a:txBody>
                    <a:bodyPr/>
                    <a:lstStyle/>
                    <a:p>
                      <a:r>
                        <a:rPr lang="fr-FR" dirty="0"/>
                        <a:t>Fusion des datasets, imputation nan et var. colinéaires</a:t>
                      </a:r>
                    </a:p>
                  </a:txBody>
                  <a:tcPr/>
                </a:tc>
                <a:extLst>
                  <a:ext uri="{0D108BD9-81ED-4DB2-BD59-A6C34878D82A}">
                    <a16:rowId xmlns:a16="http://schemas.microsoft.com/office/drawing/2014/main" val="710658619"/>
                  </a:ext>
                </a:extLst>
              </a:tr>
              <a:tr h="370840">
                <a:tc>
                  <a:txBody>
                    <a:bodyPr/>
                    <a:lstStyle/>
                    <a:p>
                      <a:pPr algn="ctr"/>
                      <a:r>
                        <a:rPr lang="fr-FR" sz="1400" dirty="0"/>
                        <a:t>application_train/test</a:t>
                      </a:r>
                    </a:p>
                  </a:txBody>
                  <a:tcPr/>
                </a:tc>
                <a:tc>
                  <a:txBody>
                    <a:bodyPr/>
                    <a:lstStyle/>
                    <a:p>
                      <a:pPr algn="ctr"/>
                      <a:r>
                        <a:rPr lang="fr-FR" sz="1400" dirty="0"/>
                        <a:t>(307 511, 122) (48744,121)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dirty="0"/>
                        <a:t>(307507, 259) (48744, 258)</a:t>
                      </a:r>
                    </a:p>
                    <a:p>
                      <a:endParaRPr lang="fr-FR" dirty="0"/>
                    </a:p>
                  </a:txBody>
                  <a:tcPr/>
                </a:tc>
                <a:tc>
                  <a:txBody>
                    <a:bodyPr/>
                    <a:lstStyle/>
                    <a:p>
                      <a:endParaRPr lang="fr-FR"/>
                    </a:p>
                  </a:txBody>
                  <a:tcPr/>
                </a:tc>
                <a:extLst>
                  <a:ext uri="{0D108BD9-81ED-4DB2-BD59-A6C34878D82A}">
                    <a16:rowId xmlns:a16="http://schemas.microsoft.com/office/drawing/2014/main" val="2528376260"/>
                  </a:ext>
                </a:extLst>
              </a:tr>
              <a:tr h="370840">
                <a:tc>
                  <a:txBody>
                    <a:bodyPr/>
                    <a:lstStyle/>
                    <a:p>
                      <a:pPr algn="ctr"/>
                      <a:r>
                        <a:rPr lang="fr-FR" sz="1400" dirty="0"/>
                        <a:t>cc_balance</a:t>
                      </a:r>
                    </a:p>
                  </a:txBody>
                  <a:tcPr/>
                </a:tc>
                <a:tc>
                  <a:txBody>
                    <a:bodyPr/>
                    <a:lstStyle/>
                    <a:p>
                      <a:pPr algn="ctr"/>
                      <a:r>
                        <a:rPr lang="fr-FR" sz="1400" dirty="0"/>
                        <a:t>(3840312, 23)</a:t>
                      </a:r>
                    </a:p>
                  </a:txBody>
                  <a:tcPr/>
                </a:tc>
                <a:tc>
                  <a:txBody>
                    <a:bodyPr/>
                    <a:lstStyle/>
                    <a:p>
                      <a:pPr algn="ctr"/>
                      <a:r>
                        <a:rPr lang="fr-FR" sz="1400" dirty="0"/>
                        <a:t>credit_balance_fe (103558, 389)</a:t>
                      </a:r>
                    </a:p>
                  </a:txBody>
                  <a:tcPr/>
                </a:tc>
                <a:tc>
                  <a:txBody>
                    <a:bodyPr/>
                    <a:lstStyle/>
                    <a:p>
                      <a:pPr algn="ctr"/>
                      <a:r>
                        <a:rPr lang="fr-FR" sz="1400" dirty="0"/>
                        <a:t>(307507, 294) (48744, 292)</a:t>
                      </a:r>
                    </a:p>
                  </a:txBody>
                  <a:tcPr/>
                </a:tc>
                <a:extLst>
                  <a:ext uri="{0D108BD9-81ED-4DB2-BD59-A6C34878D82A}">
                    <a16:rowId xmlns:a16="http://schemas.microsoft.com/office/drawing/2014/main" val="287902688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i="0" kern="1200" dirty="0">
                          <a:solidFill>
                            <a:schemeClr val="dk1"/>
                          </a:solidFill>
                          <a:effectLst/>
                          <a:latin typeface="+mn-lt"/>
                          <a:ea typeface="+mn-ea"/>
                          <a:cs typeface="+mn-cs"/>
                        </a:rPr>
                        <a:t>installments_payments</a:t>
                      </a:r>
                      <a:endParaRPr lang="fr-FR" sz="1400" dirty="0"/>
                    </a:p>
                    <a:p>
                      <a:pPr algn="ctr"/>
                      <a:endParaRPr lang="fr-FR"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dirty="0"/>
                        <a:t>(</a:t>
                      </a:r>
                      <a:r>
                        <a:rPr lang="fr-FR" sz="1400" b="0" i="0" kern="1200" dirty="0">
                          <a:solidFill>
                            <a:schemeClr val="dk1"/>
                          </a:solidFill>
                          <a:effectLst/>
                          <a:latin typeface="+mn-lt"/>
                          <a:ea typeface="+mn-ea"/>
                          <a:cs typeface="+mn-cs"/>
                        </a:rPr>
                        <a:t>13605401</a:t>
                      </a:r>
                      <a:r>
                        <a:rPr lang="fr-FR" sz="1400" dirty="0"/>
                        <a:t>,8)</a:t>
                      </a:r>
                    </a:p>
                    <a:p>
                      <a:pPr algn="ctr"/>
                      <a:endParaRPr lang="fr-FR"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dirty="0"/>
                        <a:t>installment_fe (339587, 56)</a:t>
                      </a:r>
                    </a:p>
                    <a:p>
                      <a:pPr algn="ctr"/>
                      <a:endParaRPr lang="fr-FR" sz="1400" dirty="0"/>
                    </a:p>
                  </a:txBody>
                  <a:tcPr/>
                </a:tc>
                <a:tc>
                  <a:txBody>
                    <a:bodyPr/>
                    <a:lstStyle/>
                    <a:p>
                      <a:pPr algn="ctr"/>
                      <a:r>
                        <a:rPr lang="fr-FR" sz="1400" dirty="0"/>
                        <a:t>(307507, 301) (48744, 292)</a:t>
                      </a:r>
                    </a:p>
                  </a:txBody>
                  <a:tcPr/>
                </a:tc>
                <a:extLst>
                  <a:ext uri="{0D108BD9-81ED-4DB2-BD59-A6C34878D82A}">
                    <a16:rowId xmlns:a16="http://schemas.microsoft.com/office/drawing/2014/main" val="3798215350"/>
                  </a:ext>
                </a:extLst>
              </a:tr>
              <a:tr h="370840">
                <a:tc>
                  <a:txBody>
                    <a:bodyPr/>
                    <a:lstStyle/>
                    <a:p>
                      <a:pPr algn="ctr"/>
                      <a:r>
                        <a:rPr lang="fr-FR" sz="1400" b="0" i="0" kern="1200" dirty="0">
                          <a:solidFill>
                            <a:schemeClr val="dk1"/>
                          </a:solidFill>
                          <a:effectLst/>
                          <a:latin typeface="+mn-lt"/>
                          <a:ea typeface="+mn-ea"/>
                          <a:cs typeface="+mn-cs"/>
                        </a:rPr>
                        <a:t>POS_CASH_balance</a:t>
                      </a:r>
                      <a:endParaRPr lang="fr-FR" sz="1400" dirty="0"/>
                    </a:p>
                  </a:txBody>
                  <a:tcPr/>
                </a:tc>
                <a:tc>
                  <a:txBody>
                    <a:bodyPr/>
                    <a:lstStyle/>
                    <a:p>
                      <a:pPr algn="ctr"/>
                      <a:r>
                        <a:rPr lang="fr-FR" sz="1400" dirty="0"/>
                        <a:t>(</a:t>
                      </a:r>
                      <a:r>
                        <a:rPr lang="fr-FR" sz="1400" b="0" i="0" kern="1200" dirty="0">
                          <a:solidFill>
                            <a:schemeClr val="dk1"/>
                          </a:solidFill>
                          <a:effectLst/>
                          <a:latin typeface="+mn-lt"/>
                          <a:ea typeface="+mn-ea"/>
                          <a:cs typeface="+mn-cs"/>
                        </a:rPr>
                        <a:t>10001358, 8</a:t>
                      </a:r>
                      <a:r>
                        <a:rPr lang="fr-FR" sz="1400" dirty="0"/>
                        <a:t>) </a:t>
                      </a:r>
                    </a:p>
                  </a:txBody>
                  <a:tcPr/>
                </a:tc>
                <a:tc>
                  <a:txBody>
                    <a:bodyPr/>
                    <a:lstStyle/>
                    <a:p>
                      <a:pPr algn="ctr"/>
                      <a:r>
                        <a:rPr lang="fr-FR" sz="1400" dirty="0"/>
                        <a:t>pos_cash_fe (337252, 38)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dirty="0"/>
                        <a:t>(307507, 322) (48744, 314)</a:t>
                      </a:r>
                    </a:p>
                    <a:p>
                      <a:endParaRPr lang="fr-FR" dirty="0"/>
                    </a:p>
                  </a:txBody>
                  <a:tcPr/>
                </a:tc>
                <a:extLst>
                  <a:ext uri="{0D108BD9-81ED-4DB2-BD59-A6C34878D82A}">
                    <a16:rowId xmlns:a16="http://schemas.microsoft.com/office/drawing/2014/main" val="3963356593"/>
                  </a:ext>
                </a:extLst>
              </a:tr>
              <a:tr h="370840">
                <a:tc>
                  <a:txBody>
                    <a:bodyPr/>
                    <a:lstStyle/>
                    <a:p>
                      <a:pPr algn="ctr"/>
                      <a:r>
                        <a:rPr lang="fr-FR" sz="1400" dirty="0"/>
                        <a:t>previous_application</a:t>
                      </a:r>
                    </a:p>
                  </a:txBody>
                  <a:tcPr/>
                </a:tc>
                <a:tc>
                  <a:txBody>
                    <a:bodyPr/>
                    <a:lstStyle/>
                    <a:p>
                      <a:pPr algn="ctr"/>
                      <a:r>
                        <a:rPr lang="fr-FR" sz="1400" dirty="0"/>
                        <a:t>(</a:t>
                      </a:r>
                      <a:r>
                        <a:rPr lang="fr-FR" sz="1400" b="0" i="0" kern="1200" dirty="0">
                          <a:solidFill>
                            <a:schemeClr val="dk1"/>
                          </a:solidFill>
                          <a:effectLst/>
                          <a:latin typeface="+mn-lt"/>
                          <a:ea typeface="+mn-ea"/>
                          <a:cs typeface="+mn-cs"/>
                        </a:rPr>
                        <a:t>1670214, 37</a:t>
                      </a:r>
                      <a:r>
                        <a:rPr lang="fr-FR" sz="1400" dirty="0"/>
                        <a:t>)</a:t>
                      </a:r>
                    </a:p>
                  </a:txBody>
                  <a:tcPr/>
                </a:tc>
                <a:tc>
                  <a:txBody>
                    <a:bodyPr/>
                    <a:lstStyle/>
                    <a:p>
                      <a:pPr algn="ctr"/>
                      <a:r>
                        <a:rPr lang="fr-FR" sz="1400" dirty="0"/>
                        <a:t>previous_application_fe (338857, 258)</a:t>
                      </a:r>
                    </a:p>
                  </a:txBody>
                  <a:tcPr/>
                </a:tc>
                <a:tc>
                  <a:txBody>
                    <a:bodyPr/>
                    <a:lstStyle/>
                    <a:p>
                      <a:pPr algn="ctr"/>
                      <a:r>
                        <a:rPr lang="fr-FR" sz="1400" dirty="0"/>
                        <a:t>(307507, 499) (48744, 488)</a:t>
                      </a:r>
                    </a:p>
                  </a:txBody>
                  <a:tcPr/>
                </a:tc>
                <a:extLst>
                  <a:ext uri="{0D108BD9-81ED-4DB2-BD59-A6C34878D82A}">
                    <a16:rowId xmlns:a16="http://schemas.microsoft.com/office/drawing/2014/main" val="3251050522"/>
                  </a:ext>
                </a:extLst>
              </a:tr>
              <a:tr h="370840">
                <a:tc>
                  <a:txBody>
                    <a:bodyPr/>
                    <a:lstStyle/>
                    <a:p>
                      <a:pPr algn="ctr"/>
                      <a:r>
                        <a:rPr lang="fr-FR" sz="1400" dirty="0"/>
                        <a:t>bureau_balance</a:t>
                      </a:r>
                    </a:p>
                  </a:txBody>
                  <a:tcPr/>
                </a:tc>
                <a:tc>
                  <a:txBody>
                    <a:bodyPr/>
                    <a:lstStyle/>
                    <a:p>
                      <a:pPr algn="ctr"/>
                      <a:r>
                        <a:rPr lang="fr-FR" sz="1400" dirty="0"/>
                        <a:t>(</a:t>
                      </a:r>
                      <a:r>
                        <a:rPr lang="fr-FR" sz="1400" b="0" i="0" kern="1200" dirty="0">
                          <a:solidFill>
                            <a:schemeClr val="dk1"/>
                          </a:solidFill>
                          <a:effectLst/>
                          <a:latin typeface="+mn-lt"/>
                          <a:ea typeface="+mn-ea"/>
                          <a:cs typeface="+mn-cs"/>
                        </a:rPr>
                        <a:t>27299925, 3</a:t>
                      </a:r>
                      <a:r>
                        <a:rPr lang="fr-FR" sz="1400" dirty="0"/>
                        <a:t>)</a:t>
                      </a:r>
                    </a:p>
                  </a:txBody>
                  <a:tcPr/>
                </a:tc>
                <a:tc>
                  <a:txBody>
                    <a:bodyPr/>
                    <a:lstStyle/>
                    <a:p>
                      <a:pPr algn="ctr"/>
                      <a:r>
                        <a:rPr lang="fr-FR" sz="1400" dirty="0"/>
                        <a:t>bureau_bb_fe (817395, 12)</a:t>
                      </a:r>
                    </a:p>
                  </a:txBody>
                  <a:tcPr/>
                </a:tc>
                <a:tc>
                  <a:txBody>
                    <a:bodyPr/>
                    <a:lstStyle/>
                    <a:p>
                      <a:pPr algn="ctr"/>
                      <a:r>
                        <a:rPr lang="fr-FR" sz="1400" dirty="0"/>
                        <a:t>(307507, 495) (48744, 485)</a:t>
                      </a:r>
                    </a:p>
                  </a:txBody>
                  <a:tcPr/>
                </a:tc>
                <a:extLst>
                  <a:ext uri="{0D108BD9-81ED-4DB2-BD59-A6C34878D82A}">
                    <a16:rowId xmlns:a16="http://schemas.microsoft.com/office/drawing/2014/main" val="487218770"/>
                  </a:ext>
                </a:extLst>
              </a:tr>
              <a:tr h="370840">
                <a:tc>
                  <a:txBody>
                    <a:bodyPr/>
                    <a:lstStyle/>
                    <a:p>
                      <a:pPr algn="ctr"/>
                      <a:r>
                        <a:rPr lang="fr-FR" sz="1400" dirty="0"/>
                        <a:t>bureau</a:t>
                      </a:r>
                    </a:p>
                  </a:txBody>
                  <a:tcPr/>
                </a:tc>
                <a:tc>
                  <a:txBody>
                    <a:bodyPr/>
                    <a:lstStyle/>
                    <a:p>
                      <a:pPr algn="ctr"/>
                      <a:r>
                        <a:rPr lang="fr-FR" sz="1400" dirty="0"/>
                        <a:t>(</a:t>
                      </a:r>
                      <a:r>
                        <a:rPr lang="fr-FR" sz="1400" b="0" i="0" kern="1200" dirty="0">
                          <a:solidFill>
                            <a:schemeClr val="dk1"/>
                          </a:solidFill>
                          <a:effectLst/>
                          <a:latin typeface="+mn-lt"/>
                          <a:ea typeface="+mn-ea"/>
                          <a:cs typeface="+mn-cs"/>
                        </a:rPr>
                        <a:t>1716428, 17</a:t>
                      </a:r>
                      <a:r>
                        <a:rPr lang="fr-FR" sz="1400" dirty="0"/>
                        <a:t>)</a:t>
                      </a:r>
                    </a:p>
                  </a:txBody>
                  <a:tcPr/>
                </a:tc>
                <a:tc>
                  <a:txBody>
                    <a:bodyPr/>
                    <a:lstStyle/>
                    <a:p>
                      <a:pPr algn="ctr"/>
                      <a:r>
                        <a:rPr lang="fr-FR" sz="1400" dirty="0"/>
                        <a:t>bureau_fe (305811, 60)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dirty="0"/>
                        <a:t>(307507, </a:t>
                      </a:r>
                      <a:r>
                        <a:rPr lang="fr-FR" sz="1400" b="1" dirty="0"/>
                        <a:t>530</a:t>
                      </a:r>
                      <a:r>
                        <a:rPr lang="fr-FR" sz="1400" dirty="0"/>
                        <a:t>) (48744, </a:t>
                      </a:r>
                      <a:r>
                        <a:rPr lang="fr-FR" sz="1400" b="1" dirty="0"/>
                        <a:t>521</a:t>
                      </a:r>
                      <a:r>
                        <a:rPr lang="fr-FR" sz="1400" dirty="0"/>
                        <a:t>)</a:t>
                      </a:r>
                    </a:p>
                    <a:p>
                      <a:endParaRPr lang="fr-FR" dirty="0"/>
                    </a:p>
                  </a:txBody>
                  <a:tcPr/>
                </a:tc>
                <a:extLst>
                  <a:ext uri="{0D108BD9-81ED-4DB2-BD59-A6C34878D82A}">
                    <a16:rowId xmlns:a16="http://schemas.microsoft.com/office/drawing/2014/main" val="2409929519"/>
                  </a:ext>
                </a:extLst>
              </a:tr>
            </a:tbl>
          </a:graphicData>
        </a:graphic>
      </p:graphicFrame>
      <p:sp>
        <p:nvSpPr>
          <p:cNvPr id="11" name="ZoneTexte 10">
            <a:extLst>
              <a:ext uri="{FF2B5EF4-FFF2-40B4-BE49-F238E27FC236}">
                <a16:creationId xmlns:a16="http://schemas.microsoft.com/office/drawing/2014/main" id="{2DA3FAC2-85CA-9205-234C-6F9618184909}"/>
              </a:ext>
            </a:extLst>
          </p:cNvPr>
          <p:cNvSpPr txBox="1"/>
          <p:nvPr/>
        </p:nvSpPr>
        <p:spPr>
          <a:xfrm>
            <a:off x="680721" y="5770880"/>
            <a:ext cx="2550159" cy="646331"/>
          </a:xfrm>
          <a:prstGeom prst="rect">
            <a:avLst/>
          </a:prstGeom>
          <a:noFill/>
          <a:effectLst>
            <a:outerShdw blurRad="50800" dist="38100" dir="5400000" algn="t" rotWithShape="0">
              <a:prstClr val="black">
                <a:alpha val="40000"/>
              </a:prstClr>
            </a:outerShdw>
          </a:effectLst>
        </p:spPr>
        <p:txBody>
          <a:bodyPr wrap="square" rtlCol="0">
            <a:spAutoFit/>
          </a:bodyPr>
          <a:lstStyle/>
          <a:p>
            <a:r>
              <a:rPr lang="fr-FR" b="1" dirty="0">
                <a:solidFill>
                  <a:schemeClr val="bg2">
                    <a:lumMod val="50000"/>
                  </a:schemeClr>
                </a:solidFill>
              </a:rPr>
              <a:t>train set: 530 variables</a:t>
            </a:r>
          </a:p>
          <a:p>
            <a:r>
              <a:rPr lang="fr-FR" b="1" dirty="0">
                <a:solidFill>
                  <a:schemeClr val="bg2">
                    <a:lumMod val="50000"/>
                  </a:schemeClr>
                </a:solidFill>
              </a:rPr>
              <a:t>test set: 521 variables</a:t>
            </a:r>
            <a:endParaRPr lang="fr-FR" dirty="0">
              <a:solidFill>
                <a:schemeClr val="bg2">
                  <a:lumMod val="50000"/>
                </a:schemeClr>
              </a:solidFill>
            </a:endParaRPr>
          </a:p>
        </p:txBody>
      </p:sp>
      <p:sp>
        <p:nvSpPr>
          <p:cNvPr id="12" name="Bouton d’action : avant ou précédent 11">
            <a:hlinkClick r:id="" action="ppaction://hlinkshowjump?jump=nextslide" highlightClick="1"/>
            <a:extLst>
              <a:ext uri="{FF2B5EF4-FFF2-40B4-BE49-F238E27FC236}">
                <a16:creationId xmlns:a16="http://schemas.microsoft.com/office/drawing/2014/main" id="{44D88A93-9A88-6F15-FF93-B5566EA1D1ED}"/>
              </a:ext>
            </a:extLst>
          </p:cNvPr>
          <p:cNvSpPr/>
          <p:nvPr/>
        </p:nvSpPr>
        <p:spPr>
          <a:xfrm>
            <a:off x="3738880" y="5877559"/>
            <a:ext cx="762000" cy="432971"/>
          </a:xfrm>
          <a:prstGeom prst="actionButtonForwardNext">
            <a:avLst/>
          </a:prstGeom>
          <a:ln w="38100">
            <a:solidFill>
              <a:schemeClr val="bg2">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13" name="Rectangle 12">
            <a:extLst>
              <a:ext uri="{FF2B5EF4-FFF2-40B4-BE49-F238E27FC236}">
                <a16:creationId xmlns:a16="http://schemas.microsoft.com/office/drawing/2014/main" id="{D1542252-A7C5-490D-4349-C4943855B13D}"/>
              </a:ext>
            </a:extLst>
          </p:cNvPr>
          <p:cNvSpPr/>
          <p:nvPr/>
        </p:nvSpPr>
        <p:spPr>
          <a:xfrm>
            <a:off x="5262880" y="5877559"/>
            <a:ext cx="2237116" cy="726015"/>
          </a:xfrm>
          <a:prstGeom prst="rect">
            <a:avLst/>
          </a:prstGeom>
          <a:solidFill>
            <a:schemeClr val="bg2">
              <a:lumMod val="90000"/>
            </a:schemeClr>
          </a:solidFill>
          <a:scene3d>
            <a:camera prst="orthographicFront"/>
            <a:lightRig rig="threePt" dir="t"/>
          </a:scene3d>
          <a:sp3d>
            <a:bevelT w="139700" h="139700" prst="divo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400" b="1" dirty="0">
                <a:solidFill>
                  <a:schemeClr val="bg2">
                    <a:lumMod val="25000"/>
                  </a:schemeClr>
                </a:solidFill>
              </a:rPr>
              <a:t>FEATURE SELECTION </a:t>
            </a:r>
          </a:p>
          <a:p>
            <a:pPr algn="ctr"/>
            <a:r>
              <a:rPr lang="fr-FR" sz="1400" b="1" dirty="0">
                <a:solidFill>
                  <a:schemeClr val="bg2">
                    <a:lumMod val="25000"/>
                  </a:schemeClr>
                </a:solidFill>
              </a:rPr>
              <a:t>OBLIGATOIRE</a:t>
            </a:r>
          </a:p>
        </p:txBody>
      </p:sp>
    </p:spTree>
    <p:extLst>
      <p:ext uri="{BB962C8B-B14F-4D97-AF65-F5344CB8AC3E}">
        <p14:creationId xmlns:p14="http://schemas.microsoft.com/office/powerpoint/2010/main" val="2694343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Une image contenant flou, jaune, orange, Ambré">
            <a:extLst>
              <a:ext uri="{FF2B5EF4-FFF2-40B4-BE49-F238E27FC236}">
                <a16:creationId xmlns:a16="http://schemas.microsoft.com/office/drawing/2014/main" id="{BE743077-E280-D598-34FE-C1AD59360247}"/>
              </a:ext>
            </a:extLst>
          </p:cNvPr>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0" y="0"/>
            <a:ext cx="12192000" cy="763398"/>
          </a:xfrm>
          <a:prstGeom prst="rect">
            <a:avLst/>
          </a:prstGeom>
          <a:solidFill>
            <a:schemeClr val="bg1">
              <a:lumMod val="85000"/>
            </a:schemeClr>
          </a:solidFill>
        </p:spPr>
      </p:pic>
      <p:sp>
        <p:nvSpPr>
          <p:cNvPr id="5" name="Titre 1">
            <a:extLst>
              <a:ext uri="{FF2B5EF4-FFF2-40B4-BE49-F238E27FC236}">
                <a16:creationId xmlns:a16="http://schemas.microsoft.com/office/drawing/2014/main" id="{2C61C1BE-51C2-C47F-2586-08FD8D62CB06}"/>
              </a:ext>
            </a:extLst>
          </p:cNvPr>
          <p:cNvSpPr>
            <a:spLocks noGrp="1"/>
          </p:cNvSpPr>
          <p:nvPr>
            <p:ph type="title"/>
          </p:nvPr>
        </p:nvSpPr>
        <p:spPr>
          <a:xfrm>
            <a:off x="478173" y="62611"/>
            <a:ext cx="10967906" cy="700787"/>
          </a:xfrm>
        </p:spPr>
        <p:txBody>
          <a:bodyPr>
            <a:normAutofit/>
          </a:bodyPr>
          <a:lstStyle/>
          <a:p>
            <a:r>
              <a:rPr lang="fr-FR" sz="3200" dirty="0">
                <a:latin typeface="+mn-lt"/>
                <a:ea typeface="Calibri" panose="020F0502020204030204" pitchFamily="34" charset="0"/>
                <a:cs typeface="Calibri" panose="020F0502020204030204" pitchFamily="34" charset="0"/>
              </a:rPr>
              <a:t>Traitement des données – Feature Engineering</a:t>
            </a:r>
            <a:endParaRPr lang="fr-FR" sz="3200" dirty="0">
              <a:latin typeface="Calibri" panose="020F0502020204030204" pitchFamily="34" charset="0"/>
              <a:ea typeface="Calibri" panose="020F0502020204030204" pitchFamily="34" charset="0"/>
              <a:cs typeface="Calibri" panose="020F0502020204030204" pitchFamily="34" charset="0"/>
            </a:endParaRPr>
          </a:p>
        </p:txBody>
      </p:sp>
      <p:pic>
        <p:nvPicPr>
          <p:cNvPr id="6" name="Image 5" descr="Une image contenant cercle, blanc, noir et blanc, conception">
            <a:extLst>
              <a:ext uri="{FF2B5EF4-FFF2-40B4-BE49-F238E27FC236}">
                <a16:creationId xmlns:a16="http://schemas.microsoft.com/office/drawing/2014/main" id="{A80E67CD-B642-0718-BFFD-A6BA76F9B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7497" y="1"/>
            <a:ext cx="1016330" cy="763398"/>
          </a:xfrm>
          <a:prstGeom prst="rect">
            <a:avLst/>
          </a:prstGeom>
        </p:spPr>
      </p:pic>
      <p:pic>
        <p:nvPicPr>
          <p:cNvPr id="9" name="Graphique 8" descr="Filtrer contour">
            <a:extLst>
              <a:ext uri="{FF2B5EF4-FFF2-40B4-BE49-F238E27FC236}">
                <a16:creationId xmlns:a16="http://schemas.microsoft.com/office/drawing/2014/main" id="{C2F227C3-1472-5AAC-EDF7-827AB2BE2B2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58363" y="2035126"/>
            <a:ext cx="3164840" cy="3164840"/>
          </a:xfrm>
          <a:prstGeom prst="rect">
            <a:avLst/>
          </a:prstGeom>
        </p:spPr>
      </p:pic>
      <p:pic>
        <p:nvPicPr>
          <p:cNvPr id="11" name="Image 10" descr="Une image contenant noir, obscurité&#10;&#10;Description générée automatiquement">
            <a:extLst>
              <a:ext uri="{FF2B5EF4-FFF2-40B4-BE49-F238E27FC236}">
                <a16:creationId xmlns:a16="http://schemas.microsoft.com/office/drawing/2014/main" id="{3260DD3A-8C04-2953-0F09-32ED56E1F3E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75602" y="1096415"/>
            <a:ext cx="609604" cy="609604"/>
          </a:xfrm>
          <a:prstGeom prst="rect">
            <a:avLst/>
          </a:prstGeom>
        </p:spPr>
      </p:pic>
      <p:sp>
        <p:nvSpPr>
          <p:cNvPr id="12" name="ZoneTexte 11">
            <a:extLst>
              <a:ext uri="{FF2B5EF4-FFF2-40B4-BE49-F238E27FC236}">
                <a16:creationId xmlns:a16="http://schemas.microsoft.com/office/drawing/2014/main" id="{5E972B76-EA65-F155-090F-72400C275103}"/>
              </a:ext>
            </a:extLst>
          </p:cNvPr>
          <p:cNvSpPr txBox="1"/>
          <p:nvPr/>
        </p:nvSpPr>
        <p:spPr>
          <a:xfrm>
            <a:off x="8655503" y="1057170"/>
            <a:ext cx="2550159" cy="646331"/>
          </a:xfrm>
          <a:prstGeom prst="rect">
            <a:avLst/>
          </a:prstGeom>
          <a:noFill/>
          <a:effectLst>
            <a:outerShdw blurRad="50800" dist="38100" dir="5400000" algn="t" rotWithShape="0">
              <a:prstClr val="black">
                <a:alpha val="40000"/>
              </a:prstClr>
            </a:outerShdw>
          </a:effectLst>
        </p:spPr>
        <p:txBody>
          <a:bodyPr wrap="square" rtlCol="0">
            <a:spAutoFit/>
          </a:bodyPr>
          <a:lstStyle/>
          <a:p>
            <a:r>
              <a:rPr lang="fr-FR" b="1" dirty="0">
                <a:solidFill>
                  <a:schemeClr val="bg2">
                    <a:lumMod val="50000"/>
                  </a:schemeClr>
                </a:solidFill>
              </a:rPr>
              <a:t>train set: 530 variables</a:t>
            </a:r>
          </a:p>
          <a:p>
            <a:r>
              <a:rPr lang="fr-FR" b="1" dirty="0">
                <a:solidFill>
                  <a:schemeClr val="bg2">
                    <a:lumMod val="50000"/>
                  </a:schemeClr>
                </a:solidFill>
              </a:rPr>
              <a:t>test set: 521 variables</a:t>
            </a:r>
            <a:endParaRPr lang="fr-FR" dirty="0">
              <a:solidFill>
                <a:schemeClr val="bg2">
                  <a:lumMod val="50000"/>
                </a:schemeClr>
              </a:solidFill>
            </a:endParaRPr>
          </a:p>
        </p:txBody>
      </p:sp>
      <p:sp>
        <p:nvSpPr>
          <p:cNvPr id="13" name="Hexagone 12">
            <a:extLst>
              <a:ext uri="{FF2B5EF4-FFF2-40B4-BE49-F238E27FC236}">
                <a16:creationId xmlns:a16="http://schemas.microsoft.com/office/drawing/2014/main" id="{1339FFD5-85E2-C637-22EF-31F56BE96CFA}"/>
              </a:ext>
            </a:extLst>
          </p:cNvPr>
          <p:cNvSpPr/>
          <p:nvPr/>
        </p:nvSpPr>
        <p:spPr>
          <a:xfrm>
            <a:off x="4023363" y="1086535"/>
            <a:ext cx="1270000" cy="772160"/>
          </a:xfrm>
          <a:prstGeom prst="hexagon">
            <a:avLst/>
          </a:prstGeom>
          <a:ln w="28575">
            <a:solidFill>
              <a:schemeClr val="bg2">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200" dirty="0"/>
              <a:t>LightGBM:240 Features</a:t>
            </a:r>
          </a:p>
        </p:txBody>
      </p:sp>
      <p:sp>
        <p:nvSpPr>
          <p:cNvPr id="14" name="Hexagone 13">
            <a:extLst>
              <a:ext uri="{FF2B5EF4-FFF2-40B4-BE49-F238E27FC236}">
                <a16:creationId xmlns:a16="http://schemas.microsoft.com/office/drawing/2014/main" id="{08E259BC-87BD-5224-7464-A413A3CBF634}"/>
              </a:ext>
            </a:extLst>
          </p:cNvPr>
          <p:cNvSpPr/>
          <p:nvPr/>
        </p:nvSpPr>
        <p:spPr>
          <a:xfrm>
            <a:off x="5740398" y="1089074"/>
            <a:ext cx="1270000" cy="772160"/>
          </a:xfrm>
          <a:prstGeom prst="hexagon">
            <a:avLst/>
          </a:prstGeom>
          <a:ln w="28575">
            <a:solidFill>
              <a:schemeClr val="bg2">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000" dirty="0"/>
              <a:t>Permutation Importance: 344</a:t>
            </a:r>
            <a:r>
              <a:rPr lang="fr-FR" sz="1200" dirty="0"/>
              <a:t> Features</a:t>
            </a:r>
          </a:p>
        </p:txBody>
      </p:sp>
      <p:cxnSp>
        <p:nvCxnSpPr>
          <p:cNvPr id="19" name="Connecteur : en arc 18">
            <a:extLst>
              <a:ext uri="{FF2B5EF4-FFF2-40B4-BE49-F238E27FC236}">
                <a16:creationId xmlns:a16="http://schemas.microsoft.com/office/drawing/2014/main" id="{4C263181-6990-9268-EAE1-DCFF43984876}"/>
              </a:ext>
            </a:extLst>
          </p:cNvPr>
          <p:cNvCxnSpPr>
            <a:cxnSpLocks/>
            <a:stCxn id="13" idx="1"/>
          </p:cNvCxnSpPr>
          <p:nvPr/>
        </p:nvCxnSpPr>
        <p:spPr>
          <a:xfrm rot="16200000" flipH="1">
            <a:off x="4995216" y="1963801"/>
            <a:ext cx="508291" cy="298077"/>
          </a:xfrm>
          <a:prstGeom prst="curvedConnector3">
            <a:avLst>
              <a:gd name="adj1" fmla="val 50000"/>
            </a:avLst>
          </a:prstGeom>
          <a:ln w="28575">
            <a:solidFill>
              <a:schemeClr val="bg2">
                <a:lumMod val="2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2" name="Connecteur : en arc 21">
            <a:extLst>
              <a:ext uri="{FF2B5EF4-FFF2-40B4-BE49-F238E27FC236}">
                <a16:creationId xmlns:a16="http://schemas.microsoft.com/office/drawing/2014/main" id="{C01BB04C-C7B2-298F-76B6-84FA9483ADCF}"/>
              </a:ext>
            </a:extLst>
          </p:cNvPr>
          <p:cNvCxnSpPr>
            <a:cxnSpLocks/>
          </p:cNvCxnSpPr>
          <p:nvPr/>
        </p:nvCxnSpPr>
        <p:spPr>
          <a:xfrm rot="16200000" flipH="1">
            <a:off x="6244304" y="1979629"/>
            <a:ext cx="508293" cy="266420"/>
          </a:xfrm>
          <a:prstGeom prst="curvedConnector3">
            <a:avLst/>
          </a:prstGeom>
          <a:ln w="28575">
            <a:solidFill>
              <a:schemeClr val="bg2">
                <a:lumMod val="25000"/>
              </a:schemeClr>
            </a:solidFill>
            <a:tailEnd type="triangle"/>
          </a:ln>
        </p:spPr>
        <p:style>
          <a:lnRef idx="2">
            <a:schemeClr val="accent1"/>
          </a:lnRef>
          <a:fillRef idx="0">
            <a:schemeClr val="accent1"/>
          </a:fillRef>
          <a:effectRef idx="1">
            <a:schemeClr val="accent1"/>
          </a:effectRef>
          <a:fontRef idx="minor">
            <a:schemeClr val="tx1"/>
          </a:fontRef>
        </p:style>
      </p:cxnSp>
      <p:pic>
        <p:nvPicPr>
          <p:cNvPr id="26" name="Image 25" descr="Une image contenant symbole, capture d’écran, ligne, Rectangle">
            <a:extLst>
              <a:ext uri="{FF2B5EF4-FFF2-40B4-BE49-F238E27FC236}">
                <a16:creationId xmlns:a16="http://schemas.microsoft.com/office/drawing/2014/main" id="{55145394-7CAC-C373-7905-77552E7EEFA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28163" y="5465290"/>
            <a:ext cx="482605" cy="482605"/>
          </a:xfrm>
          <a:prstGeom prst="rect">
            <a:avLst/>
          </a:prstGeom>
        </p:spPr>
      </p:pic>
      <p:sp>
        <p:nvSpPr>
          <p:cNvPr id="27" name="ZoneTexte 26">
            <a:extLst>
              <a:ext uri="{FF2B5EF4-FFF2-40B4-BE49-F238E27FC236}">
                <a16:creationId xmlns:a16="http://schemas.microsoft.com/office/drawing/2014/main" id="{0C25F36E-08A2-5F35-CE8A-E1E9162C7787}"/>
              </a:ext>
            </a:extLst>
          </p:cNvPr>
          <p:cNvSpPr txBox="1"/>
          <p:nvPr/>
        </p:nvSpPr>
        <p:spPr>
          <a:xfrm>
            <a:off x="4965703" y="5383428"/>
            <a:ext cx="2550159" cy="646331"/>
          </a:xfrm>
          <a:prstGeom prst="rect">
            <a:avLst/>
          </a:prstGeom>
          <a:noFill/>
          <a:effectLst>
            <a:outerShdw blurRad="50800" dist="38100" dir="5400000" algn="t" rotWithShape="0">
              <a:prstClr val="black">
                <a:alpha val="40000"/>
              </a:prstClr>
            </a:outerShdw>
          </a:effectLst>
        </p:spPr>
        <p:txBody>
          <a:bodyPr wrap="square" rtlCol="0">
            <a:spAutoFit/>
          </a:bodyPr>
          <a:lstStyle/>
          <a:p>
            <a:r>
              <a:rPr lang="fr-FR" b="1" dirty="0">
                <a:solidFill>
                  <a:schemeClr val="bg2">
                    <a:lumMod val="50000"/>
                  </a:schemeClr>
                </a:solidFill>
              </a:rPr>
              <a:t>train set: 218 variables</a:t>
            </a:r>
          </a:p>
          <a:p>
            <a:r>
              <a:rPr lang="fr-FR" b="1" dirty="0">
                <a:solidFill>
                  <a:schemeClr val="bg2">
                    <a:lumMod val="50000"/>
                  </a:schemeClr>
                </a:solidFill>
              </a:rPr>
              <a:t>test set: 217 variables</a:t>
            </a:r>
            <a:endParaRPr lang="fr-FR" dirty="0">
              <a:solidFill>
                <a:schemeClr val="bg2">
                  <a:lumMod val="50000"/>
                </a:schemeClr>
              </a:solidFill>
            </a:endParaRPr>
          </a:p>
        </p:txBody>
      </p:sp>
      <p:sp>
        <p:nvSpPr>
          <p:cNvPr id="28" name="Rectangle 27">
            <a:extLst>
              <a:ext uri="{FF2B5EF4-FFF2-40B4-BE49-F238E27FC236}">
                <a16:creationId xmlns:a16="http://schemas.microsoft.com/office/drawing/2014/main" id="{E0B3A07A-F9A0-6B2E-F784-91714B198A63}"/>
              </a:ext>
            </a:extLst>
          </p:cNvPr>
          <p:cNvSpPr/>
          <p:nvPr/>
        </p:nvSpPr>
        <p:spPr>
          <a:xfrm>
            <a:off x="9422417" y="5465290"/>
            <a:ext cx="2237116" cy="726015"/>
          </a:xfrm>
          <a:prstGeom prst="rect">
            <a:avLst/>
          </a:prstGeom>
          <a:solidFill>
            <a:schemeClr val="bg2">
              <a:lumMod val="90000"/>
            </a:schemeClr>
          </a:solidFill>
          <a:scene3d>
            <a:camera prst="orthographicFront"/>
            <a:lightRig rig="threePt" dir="t"/>
          </a:scene3d>
          <a:sp3d>
            <a:bevelT w="139700" h="139700" prst="divo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400" b="1" dirty="0">
                <a:solidFill>
                  <a:schemeClr val="bg2">
                    <a:lumMod val="25000"/>
                  </a:schemeClr>
                </a:solidFill>
              </a:rPr>
              <a:t>DONNEES FINALES</a:t>
            </a:r>
          </a:p>
          <a:p>
            <a:pPr algn="ctr"/>
            <a:r>
              <a:rPr lang="fr-FR" sz="1400" b="1" dirty="0">
                <a:solidFill>
                  <a:schemeClr val="bg2">
                    <a:lumMod val="25000"/>
                  </a:schemeClr>
                </a:solidFill>
              </a:rPr>
              <a:t>MODELISATION</a:t>
            </a:r>
          </a:p>
        </p:txBody>
      </p:sp>
      <p:sp>
        <p:nvSpPr>
          <p:cNvPr id="29" name="Bouton d’action : avant ou précédent 28">
            <a:hlinkClick r:id="" action="ppaction://hlinkshowjump?jump=nextslide" highlightClick="1"/>
            <a:extLst>
              <a:ext uri="{FF2B5EF4-FFF2-40B4-BE49-F238E27FC236}">
                <a16:creationId xmlns:a16="http://schemas.microsoft.com/office/drawing/2014/main" id="{7B0DF04A-54A2-B5FE-15F7-8C91C94B26BD}"/>
              </a:ext>
            </a:extLst>
          </p:cNvPr>
          <p:cNvSpPr/>
          <p:nvPr/>
        </p:nvSpPr>
        <p:spPr>
          <a:xfrm>
            <a:off x="7823206" y="5469585"/>
            <a:ext cx="762000" cy="432971"/>
          </a:xfrm>
          <a:prstGeom prst="actionButtonForwardNext">
            <a:avLst/>
          </a:prstGeom>
          <a:ln w="38100">
            <a:solidFill>
              <a:schemeClr val="bg2">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31" name="Image 30" descr="Une image contenant Graphique, cercle, Caractère coloré, symbole&#10;&#10;Description générée automatiquement">
            <a:extLst>
              <a:ext uri="{FF2B5EF4-FFF2-40B4-BE49-F238E27FC236}">
                <a16:creationId xmlns:a16="http://schemas.microsoft.com/office/drawing/2014/main" id="{0D18A521-2831-F100-E051-6DCC40F8A6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271916" y="4687249"/>
            <a:ext cx="538117" cy="538117"/>
          </a:xfrm>
          <a:prstGeom prst="rect">
            <a:avLst/>
          </a:prstGeom>
        </p:spPr>
      </p:pic>
      <p:pic>
        <p:nvPicPr>
          <p:cNvPr id="33" name="Image 32" descr="Une image contenant texte, capture d’écran, Police, nombre">
            <a:extLst>
              <a:ext uri="{FF2B5EF4-FFF2-40B4-BE49-F238E27FC236}">
                <a16:creationId xmlns:a16="http://schemas.microsoft.com/office/drawing/2014/main" id="{98ED75EF-9BF1-9908-9580-C0F8A382780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36815" y="2038249"/>
            <a:ext cx="3054708" cy="2649000"/>
          </a:xfrm>
          <a:prstGeom prst="rect">
            <a:avLst/>
          </a:prstGeom>
        </p:spPr>
      </p:pic>
      <p:sp>
        <p:nvSpPr>
          <p:cNvPr id="35" name="Rectangle 34">
            <a:extLst>
              <a:ext uri="{FF2B5EF4-FFF2-40B4-BE49-F238E27FC236}">
                <a16:creationId xmlns:a16="http://schemas.microsoft.com/office/drawing/2014/main" id="{0C5B86B2-EC62-31B6-347E-4013ECE3BFC9}"/>
              </a:ext>
            </a:extLst>
          </p:cNvPr>
          <p:cNvSpPr/>
          <p:nvPr/>
        </p:nvSpPr>
        <p:spPr>
          <a:xfrm>
            <a:off x="612381" y="3616960"/>
            <a:ext cx="3164840" cy="562867"/>
          </a:xfrm>
          <a:prstGeom prst="rect">
            <a:avLst/>
          </a:prstGeom>
          <a:noFill/>
          <a:ln w="38100">
            <a:solidFill>
              <a:srgbClr val="7030A0"/>
            </a:solidFill>
          </a:ln>
          <a:effectLst>
            <a:glow rad="101600">
              <a:srgbClr val="7030A0">
                <a:alpha val="60000"/>
              </a:srgbClr>
            </a:glow>
            <a:outerShdw blurRad="50800" dist="50800" dir="5400000" algn="ctr" rotWithShape="0">
              <a:srgbClr val="000000">
                <a:alpha val="0"/>
              </a:srgb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36" name="Rectangle 35">
            <a:extLst>
              <a:ext uri="{FF2B5EF4-FFF2-40B4-BE49-F238E27FC236}">
                <a16:creationId xmlns:a16="http://schemas.microsoft.com/office/drawing/2014/main" id="{0DA1277C-155A-7520-CE04-63B7905AFDDD}"/>
              </a:ext>
            </a:extLst>
          </p:cNvPr>
          <p:cNvSpPr/>
          <p:nvPr/>
        </p:nvSpPr>
        <p:spPr>
          <a:xfrm>
            <a:off x="708409" y="4895974"/>
            <a:ext cx="2202678" cy="810618"/>
          </a:xfrm>
          <a:prstGeom prst="rect">
            <a:avLst/>
          </a:prstGeom>
          <a:solidFill>
            <a:schemeClr val="bg2">
              <a:lumMod val="90000"/>
            </a:schemeClr>
          </a:solidFill>
          <a:scene3d>
            <a:camera prst="orthographicFront"/>
            <a:lightRig rig="threePt" dir="t"/>
          </a:scene3d>
          <a:sp3d>
            <a:bevelT w="139700" h="139700" prst="divo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solidFill>
                  <a:schemeClr val="bg2">
                    <a:lumMod val="25000"/>
                  </a:schemeClr>
                </a:solidFill>
              </a:rPr>
              <a:t>+ </a:t>
            </a:r>
            <a:r>
              <a:rPr lang="fr-FR" sz="1400" b="1" dirty="0">
                <a:solidFill>
                  <a:schemeClr val="bg2">
                    <a:lumMod val="25000"/>
                  </a:schemeClr>
                </a:solidFill>
              </a:rPr>
              <a:t>ID CLIENT</a:t>
            </a:r>
          </a:p>
          <a:p>
            <a:pPr algn="ctr"/>
            <a:r>
              <a:rPr lang="fr-FR" sz="2400" b="1" dirty="0">
                <a:solidFill>
                  <a:schemeClr val="bg2">
                    <a:lumMod val="25000"/>
                  </a:schemeClr>
                </a:solidFill>
              </a:rPr>
              <a:t>+ </a:t>
            </a:r>
            <a:r>
              <a:rPr lang="fr-FR" sz="1400" b="1" dirty="0">
                <a:solidFill>
                  <a:schemeClr val="bg2">
                    <a:lumMod val="25000"/>
                  </a:schemeClr>
                </a:solidFill>
              </a:rPr>
              <a:t> VARIABLE TARGET</a:t>
            </a:r>
          </a:p>
        </p:txBody>
      </p:sp>
      <p:cxnSp>
        <p:nvCxnSpPr>
          <p:cNvPr id="42" name="Connecteur : en angle 41">
            <a:extLst>
              <a:ext uri="{FF2B5EF4-FFF2-40B4-BE49-F238E27FC236}">
                <a16:creationId xmlns:a16="http://schemas.microsoft.com/office/drawing/2014/main" id="{5AF967D2-99D0-FBB1-8C04-E6E3877E13AE}"/>
              </a:ext>
            </a:extLst>
          </p:cNvPr>
          <p:cNvCxnSpPr>
            <a:stCxn id="36" idx="3"/>
          </p:cNvCxnSpPr>
          <p:nvPr/>
        </p:nvCxnSpPr>
        <p:spPr>
          <a:xfrm>
            <a:off x="2911087" y="5301283"/>
            <a:ext cx="959873" cy="384787"/>
          </a:xfrm>
          <a:prstGeom prst="bentConnector3">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75111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Une image contenant flou, jaune, orange, Ambré">
            <a:extLst>
              <a:ext uri="{FF2B5EF4-FFF2-40B4-BE49-F238E27FC236}">
                <a16:creationId xmlns:a16="http://schemas.microsoft.com/office/drawing/2014/main" id="{BE743077-E280-D598-34FE-C1AD59360247}"/>
              </a:ext>
            </a:extLst>
          </p:cNvPr>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0" y="0"/>
            <a:ext cx="12192000" cy="763398"/>
          </a:xfrm>
          <a:prstGeom prst="rect">
            <a:avLst/>
          </a:prstGeom>
          <a:solidFill>
            <a:schemeClr val="bg1">
              <a:lumMod val="85000"/>
            </a:schemeClr>
          </a:solidFill>
        </p:spPr>
      </p:pic>
      <p:sp>
        <p:nvSpPr>
          <p:cNvPr id="5" name="Titre 1">
            <a:extLst>
              <a:ext uri="{FF2B5EF4-FFF2-40B4-BE49-F238E27FC236}">
                <a16:creationId xmlns:a16="http://schemas.microsoft.com/office/drawing/2014/main" id="{2C61C1BE-51C2-C47F-2586-08FD8D62CB06}"/>
              </a:ext>
            </a:extLst>
          </p:cNvPr>
          <p:cNvSpPr>
            <a:spLocks noGrp="1"/>
          </p:cNvSpPr>
          <p:nvPr>
            <p:ph type="title"/>
          </p:nvPr>
        </p:nvSpPr>
        <p:spPr>
          <a:xfrm>
            <a:off x="478173" y="62611"/>
            <a:ext cx="10967906" cy="700787"/>
          </a:xfrm>
        </p:spPr>
        <p:txBody>
          <a:bodyPr>
            <a:normAutofit/>
          </a:bodyPr>
          <a:lstStyle/>
          <a:p>
            <a:r>
              <a:rPr lang="fr-FR" sz="3200" dirty="0">
                <a:latin typeface="+mn-lt"/>
                <a:ea typeface="Calibri" panose="020F0502020204030204" pitchFamily="34" charset="0"/>
                <a:cs typeface="Calibri" panose="020F0502020204030204" pitchFamily="34" charset="0"/>
              </a:rPr>
              <a:t>Sommaire</a:t>
            </a:r>
          </a:p>
        </p:txBody>
      </p:sp>
      <p:pic>
        <p:nvPicPr>
          <p:cNvPr id="6" name="Image 5" descr="Une image contenant cercle, blanc, noir et blanc, conception">
            <a:extLst>
              <a:ext uri="{FF2B5EF4-FFF2-40B4-BE49-F238E27FC236}">
                <a16:creationId xmlns:a16="http://schemas.microsoft.com/office/drawing/2014/main" id="{A80E67CD-B642-0718-BFFD-A6BA76F9B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7497" y="1"/>
            <a:ext cx="1016330" cy="763398"/>
          </a:xfrm>
          <a:prstGeom prst="rect">
            <a:avLst/>
          </a:prstGeom>
        </p:spPr>
      </p:pic>
      <p:sp>
        <p:nvSpPr>
          <p:cNvPr id="7" name="Espace réservé du contenu 2">
            <a:extLst>
              <a:ext uri="{FF2B5EF4-FFF2-40B4-BE49-F238E27FC236}">
                <a16:creationId xmlns:a16="http://schemas.microsoft.com/office/drawing/2014/main" id="{4ACE70BD-78FC-6878-7490-FD08C6EE5268}"/>
              </a:ext>
            </a:extLst>
          </p:cNvPr>
          <p:cNvSpPr>
            <a:spLocks noGrp="1"/>
          </p:cNvSpPr>
          <p:nvPr>
            <p:ph idx="1"/>
          </p:nvPr>
        </p:nvSpPr>
        <p:spPr>
          <a:xfrm>
            <a:off x="849517" y="1436277"/>
            <a:ext cx="10596562" cy="3265487"/>
          </a:xfrm>
        </p:spPr>
        <p:txBody>
          <a:bodyPr/>
          <a:lstStyle/>
          <a:p>
            <a:pPr marL="0" indent="0">
              <a:buNone/>
            </a:pPr>
            <a:r>
              <a:rPr lang="fr-FR" dirty="0"/>
              <a:t>              </a:t>
            </a:r>
            <a:r>
              <a:rPr lang="fr-FR" dirty="0">
                <a:solidFill>
                  <a:schemeClr val="bg1">
                    <a:lumMod val="85000"/>
                  </a:schemeClr>
                </a:solidFill>
              </a:rPr>
              <a:t>Contexte</a:t>
            </a:r>
          </a:p>
          <a:p>
            <a:pPr marL="0" indent="0">
              <a:buNone/>
            </a:pPr>
            <a:r>
              <a:rPr lang="fr-FR" dirty="0"/>
              <a:t>              </a:t>
            </a:r>
            <a:r>
              <a:rPr lang="fr-FR" dirty="0">
                <a:solidFill>
                  <a:schemeClr val="bg1">
                    <a:lumMod val="85000"/>
                  </a:schemeClr>
                </a:solidFill>
              </a:rPr>
              <a:t>Traitement des données </a:t>
            </a:r>
          </a:p>
          <a:p>
            <a:pPr marL="0" indent="0">
              <a:buNone/>
            </a:pPr>
            <a:r>
              <a:rPr lang="fr-FR" dirty="0"/>
              <a:t>              Modélisation</a:t>
            </a:r>
          </a:p>
          <a:p>
            <a:pPr marL="0" indent="0">
              <a:buNone/>
            </a:pPr>
            <a:r>
              <a:rPr lang="fr-FR" dirty="0">
                <a:solidFill>
                  <a:schemeClr val="bg1">
                    <a:lumMod val="85000"/>
                  </a:schemeClr>
                </a:solidFill>
              </a:rPr>
              <a:t>              Dashboard</a:t>
            </a:r>
          </a:p>
          <a:p>
            <a:pPr marL="0" indent="0">
              <a:buNone/>
            </a:pPr>
            <a:r>
              <a:rPr lang="fr-FR" dirty="0">
                <a:solidFill>
                  <a:schemeClr val="bg1">
                    <a:lumMod val="85000"/>
                  </a:schemeClr>
                </a:solidFill>
              </a:rPr>
              <a:t>              Conclusion</a:t>
            </a:r>
            <a:r>
              <a:rPr lang="fr-FR" dirty="0"/>
              <a:t> </a:t>
            </a:r>
          </a:p>
          <a:p>
            <a:pPr marL="0" indent="0">
              <a:buNone/>
            </a:pPr>
            <a:endParaRPr lang="fr-FR" dirty="0"/>
          </a:p>
        </p:txBody>
      </p:sp>
      <p:sp>
        <p:nvSpPr>
          <p:cNvPr id="8" name="Organigramme : Connecteur 7">
            <a:extLst>
              <a:ext uri="{FF2B5EF4-FFF2-40B4-BE49-F238E27FC236}">
                <a16:creationId xmlns:a16="http://schemas.microsoft.com/office/drawing/2014/main" id="{9B9C5B9C-2BBE-30F2-E413-17DBAD380494}"/>
              </a:ext>
            </a:extLst>
          </p:cNvPr>
          <p:cNvSpPr/>
          <p:nvPr/>
        </p:nvSpPr>
        <p:spPr>
          <a:xfrm>
            <a:off x="1337186" y="1436276"/>
            <a:ext cx="412955" cy="431853"/>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b="1" dirty="0">
                <a:solidFill>
                  <a:schemeClr val="bg1"/>
                </a:solidFill>
              </a:rPr>
              <a:t>1</a:t>
            </a:r>
          </a:p>
        </p:txBody>
      </p:sp>
      <p:sp>
        <p:nvSpPr>
          <p:cNvPr id="9" name="Organigramme : Connecteur 8">
            <a:extLst>
              <a:ext uri="{FF2B5EF4-FFF2-40B4-BE49-F238E27FC236}">
                <a16:creationId xmlns:a16="http://schemas.microsoft.com/office/drawing/2014/main" id="{D55825A7-F2A8-E410-117B-2C0FD9B58672}"/>
              </a:ext>
            </a:extLst>
          </p:cNvPr>
          <p:cNvSpPr/>
          <p:nvPr/>
        </p:nvSpPr>
        <p:spPr>
          <a:xfrm>
            <a:off x="1337183" y="1942551"/>
            <a:ext cx="412955" cy="431853"/>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b="1" dirty="0">
                <a:solidFill>
                  <a:schemeClr val="bg1"/>
                </a:solidFill>
              </a:rPr>
              <a:t>2</a:t>
            </a:r>
          </a:p>
        </p:txBody>
      </p:sp>
      <p:sp>
        <p:nvSpPr>
          <p:cNvPr id="10" name="Organigramme : Connecteur 9">
            <a:extLst>
              <a:ext uri="{FF2B5EF4-FFF2-40B4-BE49-F238E27FC236}">
                <a16:creationId xmlns:a16="http://schemas.microsoft.com/office/drawing/2014/main" id="{CE8C43D6-581E-0E57-DA18-E0ECEB68AE5D}"/>
              </a:ext>
            </a:extLst>
          </p:cNvPr>
          <p:cNvSpPr/>
          <p:nvPr/>
        </p:nvSpPr>
        <p:spPr>
          <a:xfrm>
            <a:off x="1337184" y="2469849"/>
            <a:ext cx="412955" cy="431853"/>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b="1" dirty="0">
                <a:solidFill>
                  <a:schemeClr val="bg1"/>
                </a:solidFill>
              </a:rPr>
              <a:t>3</a:t>
            </a:r>
          </a:p>
        </p:txBody>
      </p:sp>
      <p:sp>
        <p:nvSpPr>
          <p:cNvPr id="11" name="Organigramme : Connecteur 10">
            <a:extLst>
              <a:ext uri="{FF2B5EF4-FFF2-40B4-BE49-F238E27FC236}">
                <a16:creationId xmlns:a16="http://schemas.microsoft.com/office/drawing/2014/main" id="{215EBA8E-F79F-0C87-CACC-AB71DD39A9A1}"/>
              </a:ext>
            </a:extLst>
          </p:cNvPr>
          <p:cNvSpPr/>
          <p:nvPr/>
        </p:nvSpPr>
        <p:spPr>
          <a:xfrm>
            <a:off x="1337185" y="2997147"/>
            <a:ext cx="412955" cy="431853"/>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b="1" dirty="0">
                <a:solidFill>
                  <a:schemeClr val="bg1"/>
                </a:solidFill>
              </a:rPr>
              <a:t>4</a:t>
            </a:r>
          </a:p>
        </p:txBody>
      </p:sp>
      <p:sp>
        <p:nvSpPr>
          <p:cNvPr id="12" name="Organigramme : Connecteur 11">
            <a:extLst>
              <a:ext uri="{FF2B5EF4-FFF2-40B4-BE49-F238E27FC236}">
                <a16:creationId xmlns:a16="http://schemas.microsoft.com/office/drawing/2014/main" id="{501FFD8D-AB79-A591-54E3-0FA59430DD03}"/>
              </a:ext>
            </a:extLst>
          </p:cNvPr>
          <p:cNvSpPr/>
          <p:nvPr/>
        </p:nvSpPr>
        <p:spPr>
          <a:xfrm>
            <a:off x="1342100" y="3497826"/>
            <a:ext cx="412955" cy="431853"/>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b="1" dirty="0">
                <a:solidFill>
                  <a:schemeClr val="bg1"/>
                </a:solidFill>
              </a:rPr>
              <a:t>5</a:t>
            </a:r>
          </a:p>
        </p:txBody>
      </p:sp>
    </p:spTree>
    <p:extLst>
      <p:ext uri="{BB962C8B-B14F-4D97-AF65-F5344CB8AC3E}">
        <p14:creationId xmlns:p14="http://schemas.microsoft.com/office/powerpoint/2010/main" val="586646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Une image contenant flou, jaune, orange, Ambré">
            <a:extLst>
              <a:ext uri="{FF2B5EF4-FFF2-40B4-BE49-F238E27FC236}">
                <a16:creationId xmlns:a16="http://schemas.microsoft.com/office/drawing/2014/main" id="{BE743077-E280-D598-34FE-C1AD59360247}"/>
              </a:ext>
            </a:extLst>
          </p:cNvPr>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0" y="0"/>
            <a:ext cx="12192000" cy="763398"/>
          </a:xfrm>
          <a:prstGeom prst="rect">
            <a:avLst/>
          </a:prstGeom>
          <a:solidFill>
            <a:schemeClr val="bg1">
              <a:lumMod val="85000"/>
            </a:schemeClr>
          </a:solidFill>
        </p:spPr>
      </p:pic>
      <p:sp>
        <p:nvSpPr>
          <p:cNvPr id="5" name="Titre 1">
            <a:extLst>
              <a:ext uri="{FF2B5EF4-FFF2-40B4-BE49-F238E27FC236}">
                <a16:creationId xmlns:a16="http://schemas.microsoft.com/office/drawing/2014/main" id="{2C61C1BE-51C2-C47F-2586-08FD8D62CB06}"/>
              </a:ext>
            </a:extLst>
          </p:cNvPr>
          <p:cNvSpPr>
            <a:spLocks noGrp="1"/>
          </p:cNvSpPr>
          <p:nvPr>
            <p:ph type="title"/>
          </p:nvPr>
        </p:nvSpPr>
        <p:spPr>
          <a:xfrm>
            <a:off x="478173" y="62611"/>
            <a:ext cx="10967906" cy="700787"/>
          </a:xfrm>
        </p:spPr>
        <p:txBody>
          <a:bodyPr>
            <a:normAutofit/>
          </a:bodyPr>
          <a:lstStyle/>
          <a:p>
            <a:r>
              <a:rPr lang="fr-FR" sz="3200" dirty="0">
                <a:latin typeface="+mn-lt"/>
                <a:ea typeface="Calibri" panose="020F0502020204030204" pitchFamily="34" charset="0"/>
                <a:cs typeface="Calibri" panose="020F0502020204030204" pitchFamily="34" charset="0"/>
              </a:rPr>
              <a:t>Modélisation – variable cible</a:t>
            </a:r>
          </a:p>
        </p:txBody>
      </p:sp>
      <p:pic>
        <p:nvPicPr>
          <p:cNvPr id="6" name="Image 5" descr="Une image contenant cercle, blanc, noir et blanc, conception">
            <a:extLst>
              <a:ext uri="{FF2B5EF4-FFF2-40B4-BE49-F238E27FC236}">
                <a16:creationId xmlns:a16="http://schemas.microsoft.com/office/drawing/2014/main" id="{A80E67CD-B642-0718-BFFD-A6BA76F9B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7497" y="1"/>
            <a:ext cx="1016330" cy="763398"/>
          </a:xfrm>
          <a:prstGeom prst="rect">
            <a:avLst/>
          </a:prstGeom>
        </p:spPr>
      </p:pic>
      <p:pic>
        <p:nvPicPr>
          <p:cNvPr id="9" name="Image 8" descr="Une image contenant diagramme, cercle, logo, Graphique">
            <a:extLst>
              <a:ext uri="{FF2B5EF4-FFF2-40B4-BE49-F238E27FC236}">
                <a16:creationId xmlns:a16="http://schemas.microsoft.com/office/drawing/2014/main" id="{11AF3EB7-4D8B-3729-4799-E9DE64EB99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9967" y="1639402"/>
            <a:ext cx="3977985" cy="3863675"/>
          </a:xfrm>
          <a:prstGeom prst="rect">
            <a:avLst/>
          </a:prstGeom>
        </p:spPr>
      </p:pic>
      <p:sp>
        <p:nvSpPr>
          <p:cNvPr id="10" name="Rectangle : avec coins arrondis en haut 9">
            <a:extLst>
              <a:ext uri="{FF2B5EF4-FFF2-40B4-BE49-F238E27FC236}">
                <a16:creationId xmlns:a16="http://schemas.microsoft.com/office/drawing/2014/main" id="{1831B402-5A61-883B-431D-1177DDB857E9}"/>
              </a:ext>
            </a:extLst>
          </p:cNvPr>
          <p:cNvSpPr/>
          <p:nvPr/>
        </p:nvSpPr>
        <p:spPr>
          <a:xfrm>
            <a:off x="6797039" y="1717040"/>
            <a:ext cx="4470400" cy="436880"/>
          </a:xfrm>
          <a:prstGeom prst="round2SameRect">
            <a:avLst/>
          </a:prstGeom>
          <a:solidFill>
            <a:schemeClr val="bg1">
              <a:lumMod val="75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rPr>
              <a:t>Constat variable cible</a:t>
            </a:r>
          </a:p>
        </p:txBody>
      </p:sp>
      <p:sp>
        <p:nvSpPr>
          <p:cNvPr id="11" name="Rectangle : avec coins arrondis en haut 10">
            <a:extLst>
              <a:ext uri="{FF2B5EF4-FFF2-40B4-BE49-F238E27FC236}">
                <a16:creationId xmlns:a16="http://schemas.microsoft.com/office/drawing/2014/main" id="{0FAC12DC-57B8-E41B-16CD-094DE10A690C}"/>
              </a:ext>
            </a:extLst>
          </p:cNvPr>
          <p:cNvSpPr/>
          <p:nvPr/>
        </p:nvSpPr>
        <p:spPr>
          <a:xfrm rot="10800000">
            <a:off x="6797038" y="2153920"/>
            <a:ext cx="4470401" cy="763398"/>
          </a:xfrm>
          <a:prstGeom prst="round2SameRect">
            <a:avLst/>
          </a:prstGeom>
          <a:solidFill>
            <a:schemeClr val="bg1">
              <a:lumMod val="95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ZoneTexte 11">
            <a:extLst>
              <a:ext uri="{FF2B5EF4-FFF2-40B4-BE49-F238E27FC236}">
                <a16:creationId xmlns:a16="http://schemas.microsoft.com/office/drawing/2014/main" id="{69259C84-A537-10FF-F156-8C19B74947A9}"/>
              </a:ext>
            </a:extLst>
          </p:cNvPr>
          <p:cNvSpPr txBox="1"/>
          <p:nvPr/>
        </p:nvSpPr>
        <p:spPr>
          <a:xfrm>
            <a:off x="6908800" y="2212454"/>
            <a:ext cx="4358639" cy="646331"/>
          </a:xfrm>
          <a:prstGeom prst="rect">
            <a:avLst/>
          </a:prstGeom>
          <a:noFill/>
        </p:spPr>
        <p:txBody>
          <a:bodyPr wrap="square" rtlCol="0">
            <a:spAutoFit/>
          </a:bodyPr>
          <a:lstStyle/>
          <a:p>
            <a:r>
              <a:rPr lang="fr-FR" dirty="0"/>
              <a:t>Fort déséquilibre entre les clients à risque (Target =1) ou sain (Target = 0)</a:t>
            </a:r>
          </a:p>
        </p:txBody>
      </p:sp>
      <p:sp>
        <p:nvSpPr>
          <p:cNvPr id="13" name="Flèche : bas 12">
            <a:extLst>
              <a:ext uri="{FF2B5EF4-FFF2-40B4-BE49-F238E27FC236}">
                <a16:creationId xmlns:a16="http://schemas.microsoft.com/office/drawing/2014/main" id="{3CF8C5F3-E707-B6A2-6BA6-47AC22F6FEBA}"/>
              </a:ext>
            </a:extLst>
          </p:cNvPr>
          <p:cNvSpPr/>
          <p:nvPr/>
        </p:nvSpPr>
        <p:spPr>
          <a:xfrm>
            <a:off x="8696960" y="3158361"/>
            <a:ext cx="660400" cy="506602"/>
          </a:xfrm>
          <a:prstGeom prst="downArrow">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 avec coins arrondis en haut 13">
            <a:extLst>
              <a:ext uri="{FF2B5EF4-FFF2-40B4-BE49-F238E27FC236}">
                <a16:creationId xmlns:a16="http://schemas.microsoft.com/office/drawing/2014/main" id="{7EFF686C-6710-F3B5-A345-A57AEB2157B0}"/>
              </a:ext>
            </a:extLst>
          </p:cNvPr>
          <p:cNvSpPr/>
          <p:nvPr/>
        </p:nvSpPr>
        <p:spPr>
          <a:xfrm>
            <a:off x="6791960" y="4089401"/>
            <a:ext cx="4470400" cy="436880"/>
          </a:xfrm>
          <a:prstGeom prst="round2SameRect">
            <a:avLst/>
          </a:prstGeom>
          <a:solidFill>
            <a:schemeClr val="bg1">
              <a:lumMod val="75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rPr>
              <a:t>Modélisation</a:t>
            </a:r>
          </a:p>
        </p:txBody>
      </p:sp>
      <p:sp>
        <p:nvSpPr>
          <p:cNvPr id="15" name="Rectangle : avec coins arrondis en haut 14">
            <a:extLst>
              <a:ext uri="{FF2B5EF4-FFF2-40B4-BE49-F238E27FC236}">
                <a16:creationId xmlns:a16="http://schemas.microsoft.com/office/drawing/2014/main" id="{2B0F502F-AAA9-4A28-3A24-4C016C33C5B5}"/>
              </a:ext>
            </a:extLst>
          </p:cNvPr>
          <p:cNvSpPr/>
          <p:nvPr/>
        </p:nvSpPr>
        <p:spPr>
          <a:xfrm rot="10800000">
            <a:off x="6791960" y="4537582"/>
            <a:ext cx="4470401" cy="763398"/>
          </a:xfrm>
          <a:prstGeom prst="round2SameRect">
            <a:avLst/>
          </a:prstGeom>
          <a:solidFill>
            <a:schemeClr val="bg1">
              <a:lumMod val="95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 name="ZoneTexte 15">
            <a:extLst>
              <a:ext uri="{FF2B5EF4-FFF2-40B4-BE49-F238E27FC236}">
                <a16:creationId xmlns:a16="http://schemas.microsoft.com/office/drawing/2014/main" id="{A5DD9CF6-5E96-8C57-B84A-C0E5E99F724B}"/>
              </a:ext>
            </a:extLst>
          </p:cNvPr>
          <p:cNvSpPr txBox="1"/>
          <p:nvPr/>
        </p:nvSpPr>
        <p:spPr>
          <a:xfrm>
            <a:off x="7042429" y="4537582"/>
            <a:ext cx="4163233" cy="646331"/>
          </a:xfrm>
          <a:prstGeom prst="rect">
            <a:avLst/>
          </a:prstGeom>
          <a:noFill/>
        </p:spPr>
        <p:txBody>
          <a:bodyPr wrap="square" rtlCol="0">
            <a:spAutoFit/>
          </a:bodyPr>
          <a:lstStyle/>
          <a:p>
            <a:r>
              <a:rPr lang="fr-FR" dirty="0"/>
              <a:t>Rééchantillonnage des classes déséquilibrées: SMOTE, ADASYN</a:t>
            </a:r>
          </a:p>
        </p:txBody>
      </p:sp>
    </p:spTree>
    <p:extLst>
      <p:ext uri="{BB962C8B-B14F-4D97-AF65-F5344CB8AC3E}">
        <p14:creationId xmlns:p14="http://schemas.microsoft.com/office/powerpoint/2010/main" val="4098812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Une image contenant flou, jaune, orange, Ambré">
            <a:extLst>
              <a:ext uri="{FF2B5EF4-FFF2-40B4-BE49-F238E27FC236}">
                <a16:creationId xmlns:a16="http://schemas.microsoft.com/office/drawing/2014/main" id="{BE743077-E280-D598-34FE-C1AD59360247}"/>
              </a:ext>
            </a:extLst>
          </p:cNvPr>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0" y="0"/>
            <a:ext cx="12192000" cy="763398"/>
          </a:xfrm>
          <a:prstGeom prst="rect">
            <a:avLst/>
          </a:prstGeom>
          <a:solidFill>
            <a:schemeClr val="bg1">
              <a:lumMod val="85000"/>
            </a:schemeClr>
          </a:solidFill>
        </p:spPr>
      </p:pic>
      <p:sp>
        <p:nvSpPr>
          <p:cNvPr id="5" name="Titre 1">
            <a:extLst>
              <a:ext uri="{FF2B5EF4-FFF2-40B4-BE49-F238E27FC236}">
                <a16:creationId xmlns:a16="http://schemas.microsoft.com/office/drawing/2014/main" id="{2C61C1BE-51C2-C47F-2586-08FD8D62CB06}"/>
              </a:ext>
            </a:extLst>
          </p:cNvPr>
          <p:cNvSpPr>
            <a:spLocks noGrp="1"/>
          </p:cNvSpPr>
          <p:nvPr>
            <p:ph type="title"/>
          </p:nvPr>
        </p:nvSpPr>
        <p:spPr>
          <a:xfrm>
            <a:off x="478173" y="62611"/>
            <a:ext cx="10967906" cy="700787"/>
          </a:xfrm>
        </p:spPr>
        <p:txBody>
          <a:bodyPr>
            <a:normAutofit/>
          </a:bodyPr>
          <a:lstStyle/>
          <a:p>
            <a:r>
              <a:rPr lang="fr-FR" sz="3200" dirty="0">
                <a:latin typeface="+mn-lt"/>
                <a:ea typeface="Calibri" panose="020F0502020204030204" pitchFamily="34" charset="0"/>
                <a:cs typeface="Calibri" panose="020F0502020204030204" pitchFamily="34" charset="0"/>
              </a:rPr>
              <a:t>Modélisation – les métriques</a:t>
            </a:r>
          </a:p>
        </p:txBody>
      </p:sp>
      <p:pic>
        <p:nvPicPr>
          <p:cNvPr id="6" name="Image 5" descr="Une image contenant cercle, blanc, noir et blanc, conception">
            <a:extLst>
              <a:ext uri="{FF2B5EF4-FFF2-40B4-BE49-F238E27FC236}">
                <a16:creationId xmlns:a16="http://schemas.microsoft.com/office/drawing/2014/main" id="{A80E67CD-B642-0718-BFFD-A6BA76F9B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7497" y="1"/>
            <a:ext cx="1016330" cy="763398"/>
          </a:xfrm>
          <a:prstGeom prst="rect">
            <a:avLst/>
          </a:prstGeom>
        </p:spPr>
      </p:pic>
      <p:sp>
        <p:nvSpPr>
          <p:cNvPr id="8" name="ZoneTexte 7">
            <a:extLst>
              <a:ext uri="{FF2B5EF4-FFF2-40B4-BE49-F238E27FC236}">
                <a16:creationId xmlns:a16="http://schemas.microsoft.com/office/drawing/2014/main" id="{2D00A8CF-3661-2C33-236D-D4C3EA8AA0F9}"/>
              </a:ext>
            </a:extLst>
          </p:cNvPr>
          <p:cNvSpPr txBox="1"/>
          <p:nvPr/>
        </p:nvSpPr>
        <p:spPr>
          <a:xfrm>
            <a:off x="111761" y="955040"/>
            <a:ext cx="5699760" cy="1323439"/>
          </a:xfrm>
          <a:prstGeom prst="rect">
            <a:avLst/>
          </a:prstGeom>
          <a:noFill/>
        </p:spPr>
        <p:txBody>
          <a:bodyPr wrap="square" rtlCol="0">
            <a:spAutoFit/>
          </a:bodyPr>
          <a:lstStyle/>
          <a:p>
            <a:r>
              <a:rPr lang="fr-FR" sz="2000" b="1" dirty="0">
                <a:solidFill>
                  <a:schemeClr val="bg2">
                    <a:lumMod val="25000"/>
                  </a:schemeClr>
                </a:solidFill>
              </a:rPr>
              <a:t>Utilisation de plusieurs métriques standards (minimisation du déséquilibre des classes):</a:t>
            </a:r>
          </a:p>
          <a:p>
            <a:r>
              <a:rPr lang="fr-FR" sz="2000" dirty="0">
                <a:solidFill>
                  <a:schemeClr val="bg2">
                    <a:lumMod val="25000"/>
                  </a:schemeClr>
                </a:solidFill>
              </a:rPr>
              <a:t>Accuracy, ROC, F1 Score, F2 Score, FBeta, Custom metric</a:t>
            </a:r>
          </a:p>
        </p:txBody>
      </p:sp>
      <p:sp>
        <p:nvSpPr>
          <p:cNvPr id="9" name="Rectangle : coins arrondis 8">
            <a:extLst>
              <a:ext uri="{FF2B5EF4-FFF2-40B4-BE49-F238E27FC236}">
                <a16:creationId xmlns:a16="http://schemas.microsoft.com/office/drawing/2014/main" id="{6CBCE874-5E25-9B96-BE8F-F61D7144B487}"/>
              </a:ext>
            </a:extLst>
          </p:cNvPr>
          <p:cNvSpPr/>
          <p:nvPr/>
        </p:nvSpPr>
        <p:spPr>
          <a:xfrm>
            <a:off x="640080" y="2654597"/>
            <a:ext cx="1417320" cy="1046282"/>
          </a:xfrm>
          <a:prstGeom prst="roundRect">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TP: Vrai Positifs</a:t>
            </a:r>
          </a:p>
        </p:txBody>
      </p:sp>
      <p:sp>
        <p:nvSpPr>
          <p:cNvPr id="10" name="Rectangle : coins arrondis 9">
            <a:extLst>
              <a:ext uri="{FF2B5EF4-FFF2-40B4-BE49-F238E27FC236}">
                <a16:creationId xmlns:a16="http://schemas.microsoft.com/office/drawing/2014/main" id="{80208E0A-11DD-2BF4-719B-9BA0187E29B2}"/>
              </a:ext>
            </a:extLst>
          </p:cNvPr>
          <p:cNvSpPr/>
          <p:nvPr/>
        </p:nvSpPr>
        <p:spPr>
          <a:xfrm>
            <a:off x="2057400" y="2654597"/>
            <a:ext cx="1417319" cy="1046282"/>
          </a:xfrm>
          <a:prstGeom prst="roundRect">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FN: Faux Négatifs</a:t>
            </a:r>
          </a:p>
        </p:txBody>
      </p:sp>
      <p:sp>
        <p:nvSpPr>
          <p:cNvPr id="11" name="Rectangle : coins arrondis 10">
            <a:extLst>
              <a:ext uri="{FF2B5EF4-FFF2-40B4-BE49-F238E27FC236}">
                <a16:creationId xmlns:a16="http://schemas.microsoft.com/office/drawing/2014/main" id="{FB754F4D-FE11-7E87-EA18-12BCF052F420}"/>
              </a:ext>
            </a:extLst>
          </p:cNvPr>
          <p:cNvSpPr/>
          <p:nvPr/>
        </p:nvSpPr>
        <p:spPr>
          <a:xfrm>
            <a:off x="2057401" y="3700879"/>
            <a:ext cx="1417318" cy="1046282"/>
          </a:xfrm>
          <a:prstGeom prst="roundRect">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TN: Vrai Négatifs</a:t>
            </a:r>
          </a:p>
        </p:txBody>
      </p:sp>
      <p:sp>
        <p:nvSpPr>
          <p:cNvPr id="12" name="Rectangle : coins arrondis 11">
            <a:extLst>
              <a:ext uri="{FF2B5EF4-FFF2-40B4-BE49-F238E27FC236}">
                <a16:creationId xmlns:a16="http://schemas.microsoft.com/office/drawing/2014/main" id="{29538A1C-001B-A184-C26B-CF7465D90007}"/>
              </a:ext>
            </a:extLst>
          </p:cNvPr>
          <p:cNvSpPr/>
          <p:nvPr/>
        </p:nvSpPr>
        <p:spPr>
          <a:xfrm>
            <a:off x="640079" y="3700879"/>
            <a:ext cx="1417321" cy="1046282"/>
          </a:xfrm>
          <a:prstGeom prst="roundRect">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FP: Faux Positifs</a:t>
            </a:r>
          </a:p>
        </p:txBody>
      </p:sp>
      <p:sp>
        <p:nvSpPr>
          <p:cNvPr id="13" name="ZoneTexte 12">
            <a:extLst>
              <a:ext uri="{FF2B5EF4-FFF2-40B4-BE49-F238E27FC236}">
                <a16:creationId xmlns:a16="http://schemas.microsoft.com/office/drawing/2014/main" id="{BFE24354-AF69-EAF7-F8C6-35B4AD69414C}"/>
              </a:ext>
            </a:extLst>
          </p:cNvPr>
          <p:cNvSpPr txBox="1"/>
          <p:nvPr/>
        </p:nvSpPr>
        <p:spPr>
          <a:xfrm rot="16200000">
            <a:off x="-323006" y="3516212"/>
            <a:ext cx="1238867" cy="369332"/>
          </a:xfrm>
          <a:prstGeom prst="rect">
            <a:avLst/>
          </a:prstGeom>
          <a:noFill/>
        </p:spPr>
        <p:txBody>
          <a:bodyPr wrap="square" rtlCol="0">
            <a:spAutoFit/>
          </a:bodyPr>
          <a:lstStyle/>
          <a:p>
            <a:r>
              <a:rPr lang="fr-FR" b="1" dirty="0">
                <a:solidFill>
                  <a:schemeClr val="bg2">
                    <a:lumMod val="50000"/>
                  </a:schemeClr>
                </a:solidFill>
              </a:rPr>
              <a:t>Expected</a:t>
            </a:r>
          </a:p>
        </p:txBody>
      </p:sp>
      <p:sp>
        <p:nvSpPr>
          <p:cNvPr id="14" name="ZoneTexte 13">
            <a:extLst>
              <a:ext uri="{FF2B5EF4-FFF2-40B4-BE49-F238E27FC236}">
                <a16:creationId xmlns:a16="http://schemas.microsoft.com/office/drawing/2014/main" id="{8565623F-FBDD-EE00-8DA9-993497E8DEEF}"/>
              </a:ext>
            </a:extLst>
          </p:cNvPr>
          <p:cNvSpPr txBox="1"/>
          <p:nvPr/>
        </p:nvSpPr>
        <p:spPr>
          <a:xfrm>
            <a:off x="1437966" y="4837013"/>
            <a:ext cx="1238867" cy="369332"/>
          </a:xfrm>
          <a:prstGeom prst="rect">
            <a:avLst/>
          </a:prstGeom>
          <a:noFill/>
        </p:spPr>
        <p:txBody>
          <a:bodyPr wrap="square" rtlCol="0">
            <a:spAutoFit/>
          </a:bodyPr>
          <a:lstStyle/>
          <a:p>
            <a:r>
              <a:rPr lang="fr-FR" b="1" dirty="0">
                <a:solidFill>
                  <a:schemeClr val="bg2">
                    <a:lumMod val="50000"/>
                  </a:schemeClr>
                </a:solidFill>
              </a:rPr>
              <a:t>Predicted</a:t>
            </a:r>
          </a:p>
        </p:txBody>
      </p:sp>
      <p:sp>
        <p:nvSpPr>
          <p:cNvPr id="15" name="ZoneTexte 14">
            <a:extLst>
              <a:ext uri="{FF2B5EF4-FFF2-40B4-BE49-F238E27FC236}">
                <a16:creationId xmlns:a16="http://schemas.microsoft.com/office/drawing/2014/main" id="{5A893F7F-494C-A85D-2D99-60F0A834748C}"/>
              </a:ext>
            </a:extLst>
          </p:cNvPr>
          <p:cNvSpPr txBox="1"/>
          <p:nvPr/>
        </p:nvSpPr>
        <p:spPr>
          <a:xfrm>
            <a:off x="5628640" y="955040"/>
            <a:ext cx="6451600" cy="3139321"/>
          </a:xfrm>
          <a:prstGeom prst="rect">
            <a:avLst/>
          </a:prstGeom>
          <a:noFill/>
        </p:spPr>
        <p:txBody>
          <a:bodyPr wrap="square" rtlCol="0">
            <a:spAutoFit/>
          </a:bodyPr>
          <a:lstStyle/>
          <a:p>
            <a:r>
              <a:rPr lang="fr-FR" sz="2000" b="1" dirty="0">
                <a:solidFill>
                  <a:schemeClr val="tx1">
                    <a:lumMod val="75000"/>
                    <a:lumOff val="25000"/>
                  </a:schemeClr>
                </a:solidFill>
              </a:rPr>
              <a:t>Minimisation des pertes de bénéfices (prédiction):</a:t>
            </a:r>
          </a:p>
          <a:p>
            <a:endParaRPr lang="fr-FR" sz="2000" b="1" dirty="0">
              <a:solidFill>
                <a:schemeClr val="tx1">
                  <a:lumMod val="75000"/>
                  <a:lumOff val="25000"/>
                </a:schemeClr>
              </a:solidFill>
            </a:endParaRPr>
          </a:p>
          <a:p>
            <a:pPr marL="342900" indent="-342900">
              <a:buFontTx/>
              <a:buChar char="-"/>
            </a:pPr>
            <a:r>
              <a:rPr lang="fr-FR" sz="2000" b="0" i="0" dirty="0">
                <a:effectLst/>
                <a:highlight>
                  <a:srgbClr val="FFFFFF"/>
                </a:highlight>
              </a:rPr>
              <a:t>un client non-défaillant s'il est défaillant ==&gt; </a:t>
            </a:r>
            <a:r>
              <a:rPr lang="fr-FR" sz="2000" b="1" i="0" dirty="0">
                <a:effectLst/>
                <a:highlight>
                  <a:srgbClr val="FFFFFF"/>
                </a:highlight>
              </a:rPr>
              <a:t>minimiser le nombre de faux négatifs (erreur de type II)</a:t>
            </a:r>
            <a:r>
              <a:rPr lang="fr-FR" sz="2000" b="0" i="0" dirty="0">
                <a:effectLst/>
                <a:highlight>
                  <a:srgbClr val="FFFFFF"/>
                </a:highlight>
              </a:rPr>
              <a:t> </a:t>
            </a:r>
            <a:r>
              <a:rPr lang="fr-FR" sz="2000" b="0" i="0" dirty="0">
                <a:effectLst/>
                <a:highlight>
                  <a:srgbClr val="FFFFFF"/>
                </a:highlight>
                <a:latin typeface="system-ui"/>
              </a:rPr>
              <a:t> </a:t>
            </a:r>
            <a:r>
              <a:rPr lang="fr-FR" b="0" i="0" dirty="0">
                <a:effectLst/>
                <a:highlight>
                  <a:srgbClr val="FFFFFF"/>
                </a:highlight>
                <a:latin typeface="system-ui"/>
              </a:rPr>
              <a:t>(prédit non-défaillant mais client défaillant) </a:t>
            </a:r>
            <a:r>
              <a:rPr lang="fr-FR" sz="1800" b="0" i="0" dirty="0">
                <a:effectLst/>
                <a:highlight>
                  <a:srgbClr val="FFFFFF"/>
                </a:highlight>
              </a:rPr>
              <a:t>==&gt;</a:t>
            </a:r>
            <a:endParaRPr lang="fr-FR" b="0" i="0" dirty="0">
              <a:effectLst/>
              <a:highlight>
                <a:srgbClr val="FFFFFF"/>
              </a:highlight>
              <a:latin typeface="system-ui"/>
            </a:endParaRPr>
          </a:p>
          <a:p>
            <a:r>
              <a:rPr lang="fr-FR" b="0" i="0" dirty="0">
                <a:effectLst/>
                <a:highlight>
                  <a:srgbClr val="FFFFFF"/>
                </a:highlight>
                <a:latin typeface="system-ui"/>
              </a:rPr>
              <a:t>       </a:t>
            </a:r>
            <a:r>
              <a:rPr lang="fr-FR" sz="2000" b="1" i="0" dirty="0">
                <a:effectLst/>
                <a:highlight>
                  <a:srgbClr val="FFFFFF"/>
                </a:highlight>
              </a:rPr>
              <a:t>maximiser </a:t>
            </a:r>
            <a:r>
              <a:rPr lang="fr-FR" sz="2000" b="0" i="0" dirty="0">
                <a:effectLst/>
                <a:highlight>
                  <a:srgbClr val="FFFFFF"/>
                </a:highlight>
              </a:rPr>
              <a:t>le Recall</a:t>
            </a:r>
          </a:p>
          <a:p>
            <a:endParaRPr lang="fr-FR" b="0" i="0" dirty="0">
              <a:effectLst/>
              <a:highlight>
                <a:srgbClr val="FFFFFF"/>
              </a:highlight>
            </a:endParaRPr>
          </a:p>
          <a:p>
            <a:pPr marL="342900" indent="-342900">
              <a:buFontTx/>
              <a:buChar char="-"/>
            </a:pPr>
            <a:r>
              <a:rPr lang="fr-FR" sz="2000" b="0" i="0" dirty="0">
                <a:effectLst/>
                <a:highlight>
                  <a:srgbClr val="FFFFFF"/>
                </a:highlight>
                <a:latin typeface="system-ui"/>
              </a:rPr>
              <a:t>le client n'est pas défaillant </a:t>
            </a:r>
          </a:p>
          <a:p>
            <a:r>
              <a:rPr lang="fr-FR" sz="2000" dirty="0">
                <a:highlight>
                  <a:srgbClr val="FFFFFF"/>
                </a:highlight>
                <a:latin typeface="system-ui"/>
              </a:rPr>
              <a:t>      </a:t>
            </a:r>
            <a:r>
              <a:rPr lang="fr-FR" sz="2000" b="0" i="0" dirty="0">
                <a:effectLst/>
                <a:highlight>
                  <a:srgbClr val="FFFFFF"/>
                </a:highlight>
              </a:rPr>
              <a:t>==&gt; </a:t>
            </a:r>
            <a:r>
              <a:rPr lang="fr-FR" sz="2000" b="1" i="0" dirty="0">
                <a:effectLst/>
                <a:highlight>
                  <a:srgbClr val="FFFFFF"/>
                </a:highlight>
                <a:latin typeface="system-ui"/>
              </a:rPr>
              <a:t>minimiser les faux positifs (erreur de type I) </a:t>
            </a:r>
            <a:r>
              <a:rPr lang="fr-FR" b="0" i="0" dirty="0">
                <a:effectLst/>
                <a:highlight>
                  <a:srgbClr val="FFFFFF"/>
                </a:highlight>
                <a:latin typeface="system-ui"/>
              </a:rPr>
              <a:t>(classe 1 défaillant alors que non-défaillant) </a:t>
            </a:r>
            <a:r>
              <a:rPr lang="fr-FR" sz="1800" b="0" i="0" dirty="0">
                <a:effectLst/>
                <a:highlight>
                  <a:srgbClr val="FFFFFF"/>
                </a:highlight>
              </a:rPr>
              <a:t>==&gt;</a:t>
            </a:r>
            <a:r>
              <a:rPr lang="fr-FR" sz="1800" b="1" i="0" dirty="0">
                <a:effectLst/>
                <a:highlight>
                  <a:srgbClr val="FFFFFF"/>
                </a:highlight>
              </a:rPr>
              <a:t>  </a:t>
            </a:r>
            <a:r>
              <a:rPr lang="fr-FR" sz="2000" b="1" i="0" dirty="0">
                <a:effectLst/>
                <a:highlight>
                  <a:srgbClr val="FFFFFF"/>
                </a:highlight>
              </a:rPr>
              <a:t>maximiser </a:t>
            </a:r>
            <a:r>
              <a:rPr lang="fr-FR" sz="2000" b="0" i="0" dirty="0">
                <a:effectLst/>
                <a:highlight>
                  <a:srgbClr val="FFFFFF"/>
                </a:highlight>
              </a:rPr>
              <a:t>la Précision</a:t>
            </a:r>
            <a:endParaRPr lang="fr-FR" sz="2000" b="1" dirty="0">
              <a:solidFill>
                <a:schemeClr val="tx1">
                  <a:lumMod val="75000"/>
                  <a:lumOff val="25000"/>
                </a:schemeClr>
              </a:solidFill>
            </a:endParaRPr>
          </a:p>
        </p:txBody>
      </p:sp>
      <p:sp>
        <p:nvSpPr>
          <p:cNvPr id="16" name="ZoneTexte 15">
            <a:extLst>
              <a:ext uri="{FF2B5EF4-FFF2-40B4-BE49-F238E27FC236}">
                <a16:creationId xmlns:a16="http://schemas.microsoft.com/office/drawing/2014/main" id="{A2A6E3D3-6E97-3F5B-BDE8-C42A030280CB}"/>
              </a:ext>
            </a:extLst>
          </p:cNvPr>
          <p:cNvSpPr txBox="1"/>
          <p:nvPr/>
        </p:nvSpPr>
        <p:spPr>
          <a:xfrm>
            <a:off x="115192" y="5366594"/>
            <a:ext cx="5301733" cy="707886"/>
          </a:xfrm>
          <a:prstGeom prst="rect">
            <a:avLst/>
          </a:prstGeom>
          <a:noFill/>
        </p:spPr>
        <p:txBody>
          <a:bodyPr wrap="square" rtlCol="0">
            <a:spAutoFit/>
          </a:bodyPr>
          <a:lstStyle/>
          <a:p>
            <a:r>
              <a:rPr lang="fr-FR" sz="2000" b="1" dirty="0">
                <a:solidFill>
                  <a:schemeClr val="tx1">
                    <a:lumMod val="75000"/>
                    <a:lumOff val="25000"/>
                  </a:schemeClr>
                </a:solidFill>
              </a:rPr>
              <a:t>Précision:   </a:t>
            </a:r>
            <a:r>
              <a:rPr lang="fr-FR" sz="2000" dirty="0">
                <a:solidFill>
                  <a:schemeClr val="tx1">
                    <a:lumMod val="75000"/>
                    <a:lumOff val="25000"/>
                  </a:schemeClr>
                </a:solidFill>
              </a:rPr>
              <a:t>-</a:t>
            </a:r>
            <a:r>
              <a:rPr lang="fr-FR" sz="2000" b="1" dirty="0">
                <a:solidFill>
                  <a:schemeClr val="tx1">
                    <a:lumMod val="75000"/>
                    <a:lumOff val="25000"/>
                  </a:schemeClr>
                </a:solidFill>
              </a:rPr>
              <a:t> </a:t>
            </a:r>
            <a:r>
              <a:rPr lang="fr-FR" sz="2000" dirty="0">
                <a:solidFill>
                  <a:schemeClr val="tx1">
                    <a:lumMod val="75000"/>
                    <a:lumOff val="25000"/>
                  </a:schemeClr>
                </a:solidFill>
              </a:rPr>
              <a:t>défaillants = classe </a:t>
            </a:r>
            <a:r>
              <a:rPr lang="fr-FR" sz="2000" b="1" dirty="0">
                <a:solidFill>
                  <a:schemeClr val="tx1">
                    <a:lumMod val="75000"/>
                    <a:lumOff val="25000"/>
                  </a:schemeClr>
                </a:solidFill>
              </a:rPr>
              <a:t>positive</a:t>
            </a:r>
          </a:p>
          <a:p>
            <a:r>
              <a:rPr lang="fr-FR" sz="2000" b="1" dirty="0">
                <a:solidFill>
                  <a:schemeClr val="tx1">
                    <a:lumMod val="75000"/>
                    <a:lumOff val="25000"/>
                  </a:schemeClr>
                </a:solidFill>
              </a:rPr>
              <a:t>                         </a:t>
            </a:r>
            <a:r>
              <a:rPr lang="fr-FR" sz="2000" dirty="0">
                <a:solidFill>
                  <a:schemeClr val="tx1">
                    <a:lumMod val="75000"/>
                    <a:lumOff val="25000"/>
                  </a:schemeClr>
                </a:solidFill>
              </a:rPr>
              <a:t>- non-défaillants = classe </a:t>
            </a:r>
            <a:r>
              <a:rPr lang="fr-FR" sz="2000" b="1" dirty="0">
                <a:solidFill>
                  <a:schemeClr val="tx1">
                    <a:lumMod val="75000"/>
                    <a:lumOff val="25000"/>
                  </a:schemeClr>
                </a:solidFill>
              </a:rPr>
              <a:t>négative</a:t>
            </a:r>
          </a:p>
        </p:txBody>
      </p:sp>
      <p:sp>
        <p:nvSpPr>
          <p:cNvPr id="17" name="Rectangle 16">
            <a:extLst>
              <a:ext uri="{FF2B5EF4-FFF2-40B4-BE49-F238E27FC236}">
                <a16:creationId xmlns:a16="http://schemas.microsoft.com/office/drawing/2014/main" id="{B0C132D9-DD8A-37DC-D07F-F936AE4F0E66}"/>
              </a:ext>
            </a:extLst>
          </p:cNvPr>
          <p:cNvSpPr/>
          <p:nvPr/>
        </p:nvSpPr>
        <p:spPr>
          <a:xfrm>
            <a:off x="5962125" y="4474005"/>
            <a:ext cx="5751701" cy="892589"/>
          </a:xfrm>
          <a:prstGeom prst="rect">
            <a:avLst/>
          </a:prstGeom>
          <a:solidFill>
            <a:schemeClr val="bg2">
              <a:lumMod val="90000"/>
            </a:schemeClr>
          </a:solidFill>
          <a:scene3d>
            <a:camera prst="orthographicFront"/>
            <a:lightRig rig="threePt" dir="t"/>
          </a:scene3d>
          <a:sp3d>
            <a:bevelT w="139700" h="139700" prst="divo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Tx/>
              <a:buChar char="-"/>
            </a:pPr>
            <a:endParaRPr lang="fr-FR" sz="1400" b="1" dirty="0">
              <a:solidFill>
                <a:schemeClr val="bg2">
                  <a:lumMod val="25000"/>
                </a:schemeClr>
              </a:solidFill>
            </a:endParaRPr>
          </a:p>
          <a:p>
            <a:pPr marL="285750" indent="-285750">
              <a:buFontTx/>
              <a:buChar char="-"/>
            </a:pPr>
            <a:r>
              <a:rPr lang="fr-FR" sz="1400" b="1" dirty="0">
                <a:solidFill>
                  <a:schemeClr val="bg2">
                    <a:lumMod val="25000"/>
                  </a:schemeClr>
                </a:solidFill>
              </a:rPr>
              <a:t>Compromis FN/FP </a:t>
            </a:r>
            <a:r>
              <a:rPr lang="fr-FR" sz="1400" dirty="0">
                <a:solidFill>
                  <a:schemeClr val="bg2">
                    <a:lumMod val="25000"/>
                  </a:schemeClr>
                </a:solidFill>
              </a:rPr>
              <a:t>(si </a:t>
            </a:r>
            <a:r>
              <a:rPr lang="fr-FR" sz="1400" b="1" dirty="0">
                <a:solidFill>
                  <a:schemeClr val="bg2">
                    <a:lumMod val="25000"/>
                  </a:schemeClr>
                </a:solidFill>
              </a:rPr>
              <a:t>FN</a:t>
            </a:r>
            <a:r>
              <a:rPr lang="fr-FR" sz="1400" dirty="0">
                <a:solidFill>
                  <a:schemeClr val="bg2">
                    <a:lumMod val="25000"/>
                  </a:schemeClr>
                </a:solidFill>
              </a:rPr>
              <a:t>         , </a:t>
            </a:r>
            <a:r>
              <a:rPr lang="fr-FR" sz="1400" b="1" dirty="0">
                <a:solidFill>
                  <a:schemeClr val="bg2">
                    <a:lumMod val="25000"/>
                  </a:schemeClr>
                </a:solidFill>
              </a:rPr>
              <a:t>FP</a:t>
            </a:r>
            <a:r>
              <a:rPr lang="fr-FR" sz="1400" dirty="0">
                <a:solidFill>
                  <a:schemeClr val="bg2">
                    <a:lumMod val="25000"/>
                  </a:schemeClr>
                </a:solidFill>
              </a:rPr>
              <a:t>            et inversement)</a:t>
            </a:r>
          </a:p>
          <a:p>
            <a:pPr marL="285750" indent="-285750">
              <a:buFontTx/>
              <a:buChar char="-"/>
            </a:pPr>
            <a:endParaRPr lang="fr-FR" sz="1400" b="1" dirty="0">
              <a:solidFill>
                <a:schemeClr val="bg2">
                  <a:lumMod val="25000"/>
                </a:schemeClr>
              </a:solidFill>
            </a:endParaRPr>
          </a:p>
          <a:p>
            <a:pPr marL="285750" indent="-285750">
              <a:buFontTx/>
              <a:buChar char="-"/>
            </a:pPr>
            <a:r>
              <a:rPr lang="fr-FR" sz="1400" b="1" dirty="0">
                <a:solidFill>
                  <a:schemeClr val="bg2">
                    <a:lumMod val="25000"/>
                  </a:schemeClr>
                </a:solidFill>
              </a:rPr>
              <a:t>Test de minimisation fonction cout </a:t>
            </a:r>
            <a:r>
              <a:rPr lang="fr-FR" sz="1400" dirty="0">
                <a:solidFill>
                  <a:schemeClr val="bg2">
                    <a:lumMod val="25000"/>
                  </a:schemeClr>
                </a:solidFill>
              </a:rPr>
              <a:t>pour différentes métriques</a:t>
            </a:r>
          </a:p>
          <a:p>
            <a:pPr marL="285750" indent="-285750">
              <a:buFontTx/>
              <a:buChar char="-"/>
            </a:pPr>
            <a:endParaRPr lang="fr-FR" sz="1400" b="1" dirty="0">
              <a:solidFill>
                <a:schemeClr val="bg2">
                  <a:lumMod val="25000"/>
                </a:schemeClr>
              </a:solidFill>
            </a:endParaRPr>
          </a:p>
          <a:p>
            <a:pPr marL="285750" indent="-285750">
              <a:buFontTx/>
              <a:buChar char="-"/>
            </a:pPr>
            <a:endParaRPr lang="fr-FR" sz="1400" b="1" dirty="0">
              <a:solidFill>
                <a:schemeClr val="bg2">
                  <a:lumMod val="25000"/>
                </a:schemeClr>
              </a:solidFill>
            </a:endParaRPr>
          </a:p>
        </p:txBody>
      </p:sp>
      <p:sp>
        <p:nvSpPr>
          <p:cNvPr id="18" name="Ellipse 17">
            <a:extLst>
              <a:ext uri="{FF2B5EF4-FFF2-40B4-BE49-F238E27FC236}">
                <a16:creationId xmlns:a16="http://schemas.microsoft.com/office/drawing/2014/main" id="{4DA7FF2E-92C3-7F09-1284-AA95639A61F1}"/>
              </a:ext>
            </a:extLst>
          </p:cNvPr>
          <p:cNvSpPr/>
          <p:nvPr/>
        </p:nvSpPr>
        <p:spPr>
          <a:xfrm>
            <a:off x="8380280" y="4474005"/>
            <a:ext cx="254000" cy="206671"/>
          </a:xfrm>
          <a:prstGeom prst="ellipse">
            <a:avLst/>
          </a:prstGeom>
          <a:ln>
            <a:solidFill>
              <a:schemeClr val="bg2">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a:t>
            </a:r>
          </a:p>
        </p:txBody>
      </p:sp>
      <p:sp>
        <p:nvSpPr>
          <p:cNvPr id="19" name="Ellipse 18">
            <a:extLst>
              <a:ext uri="{FF2B5EF4-FFF2-40B4-BE49-F238E27FC236}">
                <a16:creationId xmlns:a16="http://schemas.microsoft.com/office/drawing/2014/main" id="{823A4CB2-6395-7195-A238-4FD0DF468054}"/>
              </a:ext>
            </a:extLst>
          </p:cNvPr>
          <p:cNvSpPr/>
          <p:nvPr/>
        </p:nvSpPr>
        <p:spPr>
          <a:xfrm>
            <a:off x="8960960" y="4476119"/>
            <a:ext cx="254000" cy="206671"/>
          </a:xfrm>
          <a:prstGeom prst="ellipse">
            <a:avLst/>
          </a:prstGeom>
          <a:ln>
            <a:solidFill>
              <a:schemeClr val="bg2">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a:t>
            </a:r>
          </a:p>
        </p:txBody>
      </p:sp>
    </p:spTree>
    <p:extLst>
      <p:ext uri="{BB962C8B-B14F-4D97-AF65-F5344CB8AC3E}">
        <p14:creationId xmlns:p14="http://schemas.microsoft.com/office/powerpoint/2010/main" val="439729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Une image contenant flou, jaune, orange, Ambré">
            <a:extLst>
              <a:ext uri="{FF2B5EF4-FFF2-40B4-BE49-F238E27FC236}">
                <a16:creationId xmlns:a16="http://schemas.microsoft.com/office/drawing/2014/main" id="{BE743077-E280-D598-34FE-C1AD59360247}"/>
              </a:ext>
            </a:extLst>
          </p:cNvPr>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0" y="0"/>
            <a:ext cx="12192000" cy="763398"/>
          </a:xfrm>
          <a:prstGeom prst="rect">
            <a:avLst/>
          </a:prstGeom>
          <a:solidFill>
            <a:schemeClr val="bg1">
              <a:lumMod val="85000"/>
            </a:schemeClr>
          </a:solidFill>
        </p:spPr>
      </p:pic>
      <p:sp>
        <p:nvSpPr>
          <p:cNvPr id="5" name="Titre 1">
            <a:extLst>
              <a:ext uri="{FF2B5EF4-FFF2-40B4-BE49-F238E27FC236}">
                <a16:creationId xmlns:a16="http://schemas.microsoft.com/office/drawing/2014/main" id="{2C61C1BE-51C2-C47F-2586-08FD8D62CB06}"/>
              </a:ext>
            </a:extLst>
          </p:cNvPr>
          <p:cNvSpPr>
            <a:spLocks noGrp="1"/>
          </p:cNvSpPr>
          <p:nvPr>
            <p:ph type="title"/>
          </p:nvPr>
        </p:nvSpPr>
        <p:spPr>
          <a:xfrm>
            <a:off x="478173" y="62611"/>
            <a:ext cx="10967906" cy="700787"/>
          </a:xfrm>
        </p:spPr>
        <p:txBody>
          <a:bodyPr>
            <a:normAutofit/>
          </a:bodyPr>
          <a:lstStyle/>
          <a:p>
            <a:r>
              <a:rPr lang="fr-FR" sz="3200" dirty="0">
                <a:latin typeface="+mn-lt"/>
                <a:ea typeface="Calibri" panose="020F0502020204030204" pitchFamily="34" charset="0"/>
                <a:cs typeface="Calibri" panose="020F0502020204030204" pitchFamily="34" charset="0"/>
              </a:rPr>
              <a:t>Modélisation – déroulement</a:t>
            </a:r>
            <a:endParaRPr lang="fr-FR" sz="3200" dirty="0">
              <a:latin typeface="Calibri" panose="020F0502020204030204" pitchFamily="34" charset="0"/>
              <a:ea typeface="Calibri" panose="020F0502020204030204" pitchFamily="34" charset="0"/>
              <a:cs typeface="Calibri" panose="020F0502020204030204" pitchFamily="34" charset="0"/>
            </a:endParaRPr>
          </a:p>
        </p:txBody>
      </p:sp>
      <p:pic>
        <p:nvPicPr>
          <p:cNvPr id="6" name="Image 5" descr="Une image contenant cercle, blanc, noir et blanc, conception">
            <a:extLst>
              <a:ext uri="{FF2B5EF4-FFF2-40B4-BE49-F238E27FC236}">
                <a16:creationId xmlns:a16="http://schemas.microsoft.com/office/drawing/2014/main" id="{A80E67CD-B642-0718-BFFD-A6BA76F9B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7497" y="1"/>
            <a:ext cx="1016330" cy="763398"/>
          </a:xfrm>
          <a:prstGeom prst="rect">
            <a:avLst/>
          </a:prstGeom>
        </p:spPr>
      </p:pic>
      <p:sp>
        <p:nvSpPr>
          <p:cNvPr id="8" name="Rectangle : coins arrondis 7">
            <a:extLst>
              <a:ext uri="{FF2B5EF4-FFF2-40B4-BE49-F238E27FC236}">
                <a16:creationId xmlns:a16="http://schemas.microsoft.com/office/drawing/2014/main" id="{41CA1AD4-6178-7E54-CC23-922EFB3AE2C0}"/>
              </a:ext>
            </a:extLst>
          </p:cNvPr>
          <p:cNvSpPr/>
          <p:nvPr/>
        </p:nvSpPr>
        <p:spPr>
          <a:xfrm>
            <a:off x="196142" y="1959819"/>
            <a:ext cx="2026628" cy="3168108"/>
          </a:xfrm>
          <a:prstGeom prst="roundRect">
            <a:avLst/>
          </a:prstGeom>
          <a:ln w="38100">
            <a:solidFill>
              <a:schemeClr val="bg2">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fr-FR" sz="1600" b="1" dirty="0">
              <a:solidFill>
                <a:schemeClr val="bg2">
                  <a:lumMod val="50000"/>
                </a:schemeClr>
              </a:solidFill>
            </a:endParaRPr>
          </a:p>
          <a:p>
            <a:endParaRPr lang="fr-FR" sz="1600" b="1" dirty="0">
              <a:solidFill>
                <a:schemeClr val="bg2">
                  <a:lumMod val="50000"/>
                </a:schemeClr>
              </a:solidFill>
            </a:endParaRPr>
          </a:p>
          <a:p>
            <a:endParaRPr lang="fr-FR" sz="1600" b="1" dirty="0">
              <a:solidFill>
                <a:schemeClr val="bg2">
                  <a:lumMod val="50000"/>
                </a:schemeClr>
              </a:solidFill>
            </a:endParaRPr>
          </a:p>
          <a:p>
            <a:endParaRPr lang="fr-FR" sz="1600" b="1" dirty="0">
              <a:solidFill>
                <a:schemeClr val="bg2">
                  <a:lumMod val="50000"/>
                </a:schemeClr>
              </a:solidFill>
            </a:endParaRPr>
          </a:p>
          <a:p>
            <a:r>
              <a:rPr lang="fr-FR" sz="1600" b="1" dirty="0">
                <a:solidFill>
                  <a:schemeClr val="bg2">
                    <a:lumMod val="50000"/>
                  </a:schemeClr>
                </a:solidFill>
              </a:rPr>
              <a:t>Assemblage,    nettoyage, pré-processing</a:t>
            </a:r>
          </a:p>
          <a:p>
            <a:endParaRPr lang="fr-FR" sz="1600" b="1" dirty="0">
              <a:solidFill>
                <a:schemeClr val="bg2">
                  <a:lumMod val="50000"/>
                </a:schemeClr>
              </a:solidFill>
            </a:endParaRPr>
          </a:p>
          <a:p>
            <a:endParaRPr lang="fr-FR" sz="1600" b="1" dirty="0">
              <a:solidFill>
                <a:schemeClr val="bg2">
                  <a:lumMod val="50000"/>
                </a:schemeClr>
              </a:solidFill>
            </a:endParaRPr>
          </a:p>
          <a:p>
            <a:endParaRPr lang="fr-FR" sz="1600" b="1" dirty="0">
              <a:solidFill>
                <a:schemeClr val="bg2">
                  <a:lumMod val="50000"/>
                </a:schemeClr>
              </a:solidFill>
            </a:endParaRPr>
          </a:p>
          <a:p>
            <a:endParaRPr lang="fr-FR" sz="1200" dirty="0"/>
          </a:p>
          <a:p>
            <a:r>
              <a:rPr lang="fr-FR" sz="1200" dirty="0"/>
              <a:t>train_set (Rééquilibrage éventuel)</a:t>
            </a:r>
          </a:p>
          <a:p>
            <a:endParaRPr lang="fr-FR" sz="1600" b="1" dirty="0">
              <a:solidFill>
                <a:schemeClr val="bg2">
                  <a:lumMod val="50000"/>
                </a:schemeClr>
              </a:solidFill>
            </a:endParaRPr>
          </a:p>
          <a:p>
            <a:endParaRPr lang="fr-FR" sz="1600" b="1" dirty="0">
              <a:solidFill>
                <a:schemeClr val="bg2">
                  <a:lumMod val="50000"/>
                </a:schemeClr>
              </a:solidFill>
            </a:endParaRPr>
          </a:p>
          <a:p>
            <a:endParaRPr lang="fr-FR" sz="1600" b="1" dirty="0">
              <a:solidFill>
                <a:schemeClr val="bg2">
                  <a:lumMod val="50000"/>
                </a:schemeClr>
              </a:solidFill>
            </a:endParaRPr>
          </a:p>
          <a:p>
            <a:r>
              <a:rPr lang="fr-FR" sz="1200" dirty="0">
                <a:solidFill>
                  <a:schemeClr val="tx1"/>
                </a:solidFill>
              </a:rPr>
              <a:t>              test_set</a:t>
            </a:r>
          </a:p>
          <a:p>
            <a:endParaRPr lang="fr-FR" b="1" dirty="0">
              <a:solidFill>
                <a:schemeClr val="bg2">
                  <a:lumMod val="50000"/>
                </a:schemeClr>
              </a:solidFill>
            </a:endParaRPr>
          </a:p>
          <a:p>
            <a:endParaRPr lang="fr-FR" sz="1200" b="1" dirty="0">
              <a:solidFill>
                <a:schemeClr val="accent1"/>
              </a:solidFill>
            </a:endParaRPr>
          </a:p>
          <a:p>
            <a:endParaRPr lang="fr-FR" sz="1200" b="1" dirty="0">
              <a:solidFill>
                <a:schemeClr val="accent1"/>
              </a:solidFill>
            </a:endParaRPr>
          </a:p>
          <a:p>
            <a:endParaRPr lang="fr-FR" sz="1200" b="1" dirty="0">
              <a:solidFill>
                <a:schemeClr val="accent1"/>
              </a:solidFill>
            </a:endParaRPr>
          </a:p>
          <a:p>
            <a:endParaRPr lang="fr-FR" sz="1200" b="1" dirty="0">
              <a:solidFill>
                <a:schemeClr val="accent1"/>
              </a:solidFill>
            </a:endParaRPr>
          </a:p>
          <a:p>
            <a:endParaRPr lang="fr-FR" sz="1400" b="1" dirty="0">
              <a:solidFill>
                <a:schemeClr val="accent1"/>
              </a:solidFill>
            </a:endParaRPr>
          </a:p>
        </p:txBody>
      </p:sp>
      <p:sp>
        <p:nvSpPr>
          <p:cNvPr id="9" name="Rectangle : coins arrondis 8">
            <a:extLst>
              <a:ext uri="{FF2B5EF4-FFF2-40B4-BE49-F238E27FC236}">
                <a16:creationId xmlns:a16="http://schemas.microsoft.com/office/drawing/2014/main" id="{B4C5FB2A-FCD2-5C8B-2B16-1CA5AE62CDA7}"/>
              </a:ext>
            </a:extLst>
          </p:cNvPr>
          <p:cNvSpPr/>
          <p:nvPr/>
        </p:nvSpPr>
        <p:spPr>
          <a:xfrm>
            <a:off x="4110845" y="898104"/>
            <a:ext cx="5961903" cy="2734322"/>
          </a:xfrm>
          <a:prstGeom prst="roundRect">
            <a:avLst/>
          </a:prstGeom>
          <a:ln w="38100">
            <a:solidFill>
              <a:schemeClr val="bg2">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fr-FR" b="1" dirty="0">
              <a:solidFill>
                <a:schemeClr val="bg2">
                  <a:lumMod val="50000"/>
                </a:schemeClr>
              </a:solidFill>
            </a:endParaRPr>
          </a:p>
          <a:p>
            <a:endParaRPr lang="fr-FR" b="1" dirty="0">
              <a:solidFill>
                <a:schemeClr val="bg2">
                  <a:lumMod val="50000"/>
                </a:schemeClr>
              </a:solidFill>
            </a:endParaRPr>
          </a:p>
          <a:p>
            <a:endParaRPr lang="fr-FR" b="1" dirty="0">
              <a:solidFill>
                <a:schemeClr val="bg2">
                  <a:lumMod val="50000"/>
                </a:schemeClr>
              </a:solidFill>
            </a:endParaRPr>
          </a:p>
          <a:p>
            <a:r>
              <a:rPr lang="fr-FR" b="1" dirty="0">
                <a:solidFill>
                  <a:schemeClr val="bg2">
                    <a:lumMod val="50000"/>
                  </a:schemeClr>
                </a:solidFill>
              </a:rPr>
              <a:t>Modélisation</a:t>
            </a:r>
          </a:p>
          <a:p>
            <a:pPr algn="ctr"/>
            <a:endParaRPr lang="fr-FR" dirty="0"/>
          </a:p>
          <a:p>
            <a:pPr algn="ctr"/>
            <a:endParaRPr lang="fr-FR" dirty="0"/>
          </a:p>
          <a:p>
            <a:pPr algn="ctr"/>
            <a:endParaRPr lang="fr-FR" dirty="0"/>
          </a:p>
          <a:p>
            <a:pPr algn="ctr"/>
            <a:endParaRPr lang="fr-FR" dirty="0"/>
          </a:p>
          <a:p>
            <a:pPr algn="ctr"/>
            <a:endParaRPr lang="fr-FR" dirty="0"/>
          </a:p>
          <a:p>
            <a:pPr algn="ctr"/>
            <a:endParaRPr lang="fr-FR" dirty="0"/>
          </a:p>
          <a:p>
            <a:pPr algn="ctr"/>
            <a:endParaRPr lang="fr-FR" dirty="0"/>
          </a:p>
          <a:p>
            <a:pPr algn="ctr"/>
            <a:endParaRPr lang="fr-FR" dirty="0"/>
          </a:p>
          <a:p>
            <a:pPr algn="ctr"/>
            <a:endParaRPr lang="fr-FR" dirty="0"/>
          </a:p>
          <a:p>
            <a:pPr algn="ctr"/>
            <a:endParaRPr lang="fr-FR" dirty="0"/>
          </a:p>
          <a:p>
            <a:pPr algn="ctr"/>
            <a:endParaRPr lang="fr-FR" dirty="0"/>
          </a:p>
        </p:txBody>
      </p:sp>
      <p:sp>
        <p:nvSpPr>
          <p:cNvPr id="12" name="Rectangle : coins arrondis 11">
            <a:extLst>
              <a:ext uri="{FF2B5EF4-FFF2-40B4-BE49-F238E27FC236}">
                <a16:creationId xmlns:a16="http://schemas.microsoft.com/office/drawing/2014/main" id="{A75F074B-67C1-900F-C30D-0624CE188E95}"/>
              </a:ext>
            </a:extLst>
          </p:cNvPr>
          <p:cNvSpPr/>
          <p:nvPr/>
        </p:nvSpPr>
        <p:spPr>
          <a:xfrm>
            <a:off x="4430746" y="1941253"/>
            <a:ext cx="1649980" cy="450394"/>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400" dirty="0"/>
              <a:t>Jeu d’entrainement</a:t>
            </a:r>
          </a:p>
        </p:txBody>
      </p:sp>
      <p:sp>
        <p:nvSpPr>
          <p:cNvPr id="14" name="Ellipse 13">
            <a:extLst>
              <a:ext uri="{FF2B5EF4-FFF2-40B4-BE49-F238E27FC236}">
                <a16:creationId xmlns:a16="http://schemas.microsoft.com/office/drawing/2014/main" id="{85FEE4D6-29F4-630A-E288-E0E739F214E2}"/>
              </a:ext>
            </a:extLst>
          </p:cNvPr>
          <p:cNvSpPr/>
          <p:nvPr/>
        </p:nvSpPr>
        <p:spPr>
          <a:xfrm>
            <a:off x="2646963" y="2767533"/>
            <a:ext cx="997263" cy="558503"/>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Split</a:t>
            </a:r>
          </a:p>
        </p:txBody>
      </p:sp>
      <p:sp>
        <p:nvSpPr>
          <p:cNvPr id="15" name="Rectangle : coins arrondis 14">
            <a:extLst>
              <a:ext uri="{FF2B5EF4-FFF2-40B4-BE49-F238E27FC236}">
                <a16:creationId xmlns:a16="http://schemas.microsoft.com/office/drawing/2014/main" id="{CC0038BF-3873-BEB5-1784-3DBF571F608F}"/>
              </a:ext>
            </a:extLst>
          </p:cNvPr>
          <p:cNvSpPr/>
          <p:nvPr/>
        </p:nvSpPr>
        <p:spPr>
          <a:xfrm>
            <a:off x="4430746" y="2799199"/>
            <a:ext cx="1649980" cy="450394"/>
          </a:xfrm>
          <a:prstGeom prst="roundRect">
            <a:avLst/>
          </a:prstGeom>
          <a:solidFill>
            <a:schemeClr val="bg2">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400" dirty="0"/>
              <a:t>Jeu de validation</a:t>
            </a:r>
          </a:p>
        </p:txBody>
      </p:sp>
      <p:sp>
        <p:nvSpPr>
          <p:cNvPr id="16" name="Rectangle : coins arrondis 15">
            <a:extLst>
              <a:ext uri="{FF2B5EF4-FFF2-40B4-BE49-F238E27FC236}">
                <a16:creationId xmlns:a16="http://schemas.microsoft.com/office/drawing/2014/main" id="{4F32BED0-A26F-1E66-9FDB-9DD0DED982F3}"/>
              </a:ext>
            </a:extLst>
          </p:cNvPr>
          <p:cNvSpPr/>
          <p:nvPr/>
        </p:nvSpPr>
        <p:spPr>
          <a:xfrm>
            <a:off x="6475548" y="1118770"/>
            <a:ext cx="1499709" cy="646695"/>
          </a:xfrm>
          <a:prstGeom prst="roundRect">
            <a:avLst/>
          </a:prstGeom>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fr-FR" sz="1200" dirty="0"/>
              <a:t>   Réajustement    Hyper-paramétrique</a:t>
            </a:r>
          </a:p>
        </p:txBody>
      </p:sp>
      <p:pic>
        <p:nvPicPr>
          <p:cNvPr id="10" name="Image 9">
            <a:extLst>
              <a:ext uri="{FF2B5EF4-FFF2-40B4-BE49-F238E27FC236}">
                <a16:creationId xmlns:a16="http://schemas.microsoft.com/office/drawing/2014/main" id="{FFBAB6A0-11C1-C0DF-6C4A-C3C65F0A70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88846" y="1297542"/>
            <a:ext cx="316630" cy="249796"/>
          </a:xfrm>
          <a:prstGeom prst="rect">
            <a:avLst/>
          </a:prstGeom>
        </p:spPr>
      </p:pic>
      <p:sp>
        <p:nvSpPr>
          <p:cNvPr id="17" name="Rectangle : coins arrondis 16">
            <a:extLst>
              <a:ext uri="{FF2B5EF4-FFF2-40B4-BE49-F238E27FC236}">
                <a16:creationId xmlns:a16="http://schemas.microsoft.com/office/drawing/2014/main" id="{45396EBA-1BC5-1B96-68A7-FE944028C049}"/>
              </a:ext>
            </a:extLst>
          </p:cNvPr>
          <p:cNvSpPr/>
          <p:nvPr/>
        </p:nvSpPr>
        <p:spPr>
          <a:xfrm>
            <a:off x="6475548" y="1993001"/>
            <a:ext cx="1649980" cy="522298"/>
          </a:xfrm>
          <a:prstGeom prst="roundRect">
            <a:avLst/>
          </a:prstGeom>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fr-FR" sz="1100" dirty="0"/>
              <a:t>Training Modèles Candidats</a:t>
            </a:r>
          </a:p>
        </p:txBody>
      </p:sp>
      <p:pic>
        <p:nvPicPr>
          <p:cNvPr id="11" name="Image 10">
            <a:extLst>
              <a:ext uri="{FF2B5EF4-FFF2-40B4-BE49-F238E27FC236}">
                <a16:creationId xmlns:a16="http://schemas.microsoft.com/office/drawing/2014/main" id="{D8F9F2BA-B595-F983-000C-2F2F7A6329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6059" y="2028581"/>
            <a:ext cx="349511" cy="275737"/>
          </a:xfrm>
          <a:prstGeom prst="rect">
            <a:avLst/>
          </a:prstGeom>
        </p:spPr>
      </p:pic>
      <p:sp>
        <p:nvSpPr>
          <p:cNvPr id="18" name="Rectangle : en biseau 17">
            <a:extLst>
              <a:ext uri="{FF2B5EF4-FFF2-40B4-BE49-F238E27FC236}">
                <a16:creationId xmlns:a16="http://schemas.microsoft.com/office/drawing/2014/main" id="{4F497B7C-A83F-490C-2CC4-FD44673A7E54}"/>
              </a:ext>
            </a:extLst>
          </p:cNvPr>
          <p:cNvSpPr/>
          <p:nvPr/>
        </p:nvSpPr>
        <p:spPr>
          <a:xfrm>
            <a:off x="6704072" y="2852202"/>
            <a:ext cx="1250139" cy="344387"/>
          </a:xfrm>
          <a:prstGeom prst="bevel">
            <a:avLst/>
          </a:prstGeom>
          <a:solidFill>
            <a:schemeClr val="bg2">
              <a:lumMod val="75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fr-FR" sz="1400" dirty="0"/>
              <a:t>Modèles</a:t>
            </a:r>
          </a:p>
        </p:txBody>
      </p:sp>
      <p:sp>
        <p:nvSpPr>
          <p:cNvPr id="19" name="Rectangle : coins arrondis 18">
            <a:extLst>
              <a:ext uri="{FF2B5EF4-FFF2-40B4-BE49-F238E27FC236}">
                <a16:creationId xmlns:a16="http://schemas.microsoft.com/office/drawing/2014/main" id="{540ABB2A-576E-3437-B28B-46E4CF01DA1C}"/>
              </a:ext>
            </a:extLst>
          </p:cNvPr>
          <p:cNvSpPr/>
          <p:nvPr/>
        </p:nvSpPr>
        <p:spPr>
          <a:xfrm>
            <a:off x="8481204" y="2028581"/>
            <a:ext cx="1283107" cy="401432"/>
          </a:xfrm>
          <a:prstGeom prst="roundRect">
            <a:avLst/>
          </a:prstGeom>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lvl="1"/>
            <a:r>
              <a:rPr lang="fr-FR" sz="1100" dirty="0"/>
              <a:t>Training                        résultats</a:t>
            </a:r>
          </a:p>
        </p:txBody>
      </p:sp>
      <p:sp>
        <p:nvSpPr>
          <p:cNvPr id="20" name="Rectangle : coins arrondis 19">
            <a:extLst>
              <a:ext uri="{FF2B5EF4-FFF2-40B4-BE49-F238E27FC236}">
                <a16:creationId xmlns:a16="http://schemas.microsoft.com/office/drawing/2014/main" id="{27AA396E-79D9-CF2F-289D-BBBE4CFA981F}"/>
              </a:ext>
            </a:extLst>
          </p:cNvPr>
          <p:cNvSpPr/>
          <p:nvPr/>
        </p:nvSpPr>
        <p:spPr>
          <a:xfrm>
            <a:off x="8319791" y="2836921"/>
            <a:ext cx="1343622" cy="374947"/>
          </a:xfrm>
          <a:prstGeom prst="roundRect">
            <a:avLst/>
          </a:prstGeom>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lvl="1"/>
            <a:r>
              <a:rPr lang="fr-FR" sz="1100" dirty="0"/>
              <a:t>Validation résultats</a:t>
            </a:r>
          </a:p>
        </p:txBody>
      </p:sp>
      <p:pic>
        <p:nvPicPr>
          <p:cNvPr id="26" name="Graphique 25" descr="Base de données avec un remplissage uni">
            <a:extLst>
              <a:ext uri="{FF2B5EF4-FFF2-40B4-BE49-F238E27FC236}">
                <a16:creationId xmlns:a16="http://schemas.microsoft.com/office/drawing/2014/main" id="{334FABA0-9FE7-6B68-5C19-C025DB1810D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16765" y="2807429"/>
            <a:ext cx="679081" cy="679081"/>
          </a:xfrm>
          <a:prstGeom prst="rect">
            <a:avLst/>
          </a:prstGeom>
        </p:spPr>
      </p:pic>
      <p:pic>
        <p:nvPicPr>
          <p:cNvPr id="27" name="Graphique 26" descr="Base de données avec un remplissage uni">
            <a:extLst>
              <a:ext uri="{FF2B5EF4-FFF2-40B4-BE49-F238E27FC236}">
                <a16:creationId xmlns:a16="http://schemas.microsoft.com/office/drawing/2014/main" id="{AC0F8962-D75B-7691-B561-DAE995B39E5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3131" y="4030173"/>
            <a:ext cx="679081" cy="679081"/>
          </a:xfrm>
          <a:prstGeom prst="rect">
            <a:avLst/>
          </a:prstGeom>
        </p:spPr>
      </p:pic>
      <p:sp>
        <p:nvSpPr>
          <p:cNvPr id="28" name="Rectangle : coins arrondis 27">
            <a:extLst>
              <a:ext uri="{FF2B5EF4-FFF2-40B4-BE49-F238E27FC236}">
                <a16:creationId xmlns:a16="http://schemas.microsoft.com/office/drawing/2014/main" id="{1942E93C-6B0D-446F-2E02-3694CF338415}"/>
              </a:ext>
            </a:extLst>
          </p:cNvPr>
          <p:cNvSpPr/>
          <p:nvPr/>
        </p:nvSpPr>
        <p:spPr>
          <a:xfrm>
            <a:off x="3751726" y="3994928"/>
            <a:ext cx="2329000" cy="1278112"/>
          </a:xfrm>
          <a:prstGeom prst="roundRect">
            <a:avLst/>
          </a:prstGeom>
          <a:ln w="38100">
            <a:solidFill>
              <a:schemeClr val="bg2">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fr-FR" b="1" dirty="0">
              <a:solidFill>
                <a:schemeClr val="bg2">
                  <a:lumMod val="50000"/>
                </a:schemeClr>
              </a:solidFill>
            </a:endParaRPr>
          </a:p>
          <a:p>
            <a:endParaRPr lang="fr-FR" sz="1400" b="1" dirty="0">
              <a:solidFill>
                <a:schemeClr val="bg2">
                  <a:lumMod val="50000"/>
                </a:schemeClr>
              </a:solidFill>
            </a:endParaRPr>
          </a:p>
          <a:p>
            <a:endParaRPr lang="fr-FR" sz="1200" b="1" dirty="0">
              <a:solidFill>
                <a:schemeClr val="accent1"/>
              </a:solidFill>
            </a:endParaRPr>
          </a:p>
          <a:p>
            <a:endParaRPr lang="fr-FR" sz="1200" b="1" dirty="0">
              <a:solidFill>
                <a:schemeClr val="accent1"/>
              </a:solidFill>
            </a:endParaRPr>
          </a:p>
          <a:p>
            <a:endParaRPr lang="fr-FR" sz="1200" b="1" dirty="0">
              <a:solidFill>
                <a:schemeClr val="accent1"/>
              </a:solidFill>
            </a:endParaRPr>
          </a:p>
          <a:p>
            <a:endParaRPr lang="fr-FR" sz="1400" b="1" dirty="0">
              <a:solidFill>
                <a:schemeClr val="accent1"/>
              </a:solidFill>
            </a:endParaRPr>
          </a:p>
        </p:txBody>
      </p:sp>
      <p:sp>
        <p:nvSpPr>
          <p:cNvPr id="29" name="Rectangle : coins arrondis 28">
            <a:extLst>
              <a:ext uri="{FF2B5EF4-FFF2-40B4-BE49-F238E27FC236}">
                <a16:creationId xmlns:a16="http://schemas.microsoft.com/office/drawing/2014/main" id="{C880161B-AF03-04B4-24D5-FCFB8A8B4987}"/>
              </a:ext>
            </a:extLst>
          </p:cNvPr>
          <p:cNvSpPr/>
          <p:nvPr/>
        </p:nvSpPr>
        <p:spPr>
          <a:xfrm>
            <a:off x="4173766" y="4746343"/>
            <a:ext cx="1611385" cy="414860"/>
          </a:xfrm>
          <a:prstGeom prst="round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dirty="0"/>
              <a:t> </a:t>
            </a:r>
            <a:r>
              <a:rPr lang="fr-FR" sz="1400" b="1" dirty="0">
                <a:solidFill>
                  <a:schemeClr val="bg2">
                    <a:lumMod val="50000"/>
                  </a:schemeClr>
                </a:solidFill>
              </a:rPr>
              <a:t>Prédictions</a:t>
            </a:r>
            <a:endParaRPr lang="fr-FR" sz="1400" b="1" dirty="0">
              <a:solidFill>
                <a:schemeClr val="accent1"/>
              </a:solidFill>
            </a:endParaRPr>
          </a:p>
        </p:txBody>
      </p:sp>
      <p:pic>
        <p:nvPicPr>
          <p:cNvPr id="30" name="Image 29" descr="Une image contenant noir, obscurité">
            <a:extLst>
              <a:ext uri="{FF2B5EF4-FFF2-40B4-BE49-F238E27FC236}">
                <a16:creationId xmlns:a16="http://schemas.microsoft.com/office/drawing/2014/main" id="{C0EA1623-BCC5-C5F3-EA53-F02C3AC4E46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4180102" y="4652823"/>
            <a:ext cx="486352" cy="486352"/>
          </a:xfrm>
          <a:prstGeom prst="rect">
            <a:avLst/>
          </a:prstGeom>
        </p:spPr>
      </p:pic>
      <p:sp>
        <p:nvSpPr>
          <p:cNvPr id="31" name="Rectangle : coins arrondis 30">
            <a:extLst>
              <a:ext uri="{FF2B5EF4-FFF2-40B4-BE49-F238E27FC236}">
                <a16:creationId xmlns:a16="http://schemas.microsoft.com/office/drawing/2014/main" id="{240B57D4-456B-841F-DA66-0AF5159E5544}"/>
              </a:ext>
            </a:extLst>
          </p:cNvPr>
          <p:cNvSpPr/>
          <p:nvPr/>
        </p:nvSpPr>
        <p:spPr>
          <a:xfrm>
            <a:off x="4301287" y="4158057"/>
            <a:ext cx="1239557" cy="374947"/>
          </a:xfrm>
          <a:prstGeom prst="roundRect">
            <a:avLst/>
          </a:prstGeom>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lvl="1"/>
            <a:r>
              <a:rPr lang="fr-FR" sz="1100" dirty="0"/>
              <a:t>Test</a:t>
            </a:r>
          </a:p>
          <a:p>
            <a:pPr lvl="1"/>
            <a:r>
              <a:rPr lang="fr-FR" sz="1100" dirty="0"/>
              <a:t>résultats</a:t>
            </a:r>
          </a:p>
        </p:txBody>
      </p:sp>
      <p:cxnSp>
        <p:nvCxnSpPr>
          <p:cNvPr id="37" name="Connecteur : en angle 36">
            <a:extLst>
              <a:ext uri="{FF2B5EF4-FFF2-40B4-BE49-F238E27FC236}">
                <a16:creationId xmlns:a16="http://schemas.microsoft.com/office/drawing/2014/main" id="{DFC78EC3-029B-D7B0-314A-EBC609F95215}"/>
              </a:ext>
            </a:extLst>
          </p:cNvPr>
          <p:cNvCxnSpPr>
            <a:endCxn id="14" idx="2"/>
          </p:cNvCxnSpPr>
          <p:nvPr/>
        </p:nvCxnSpPr>
        <p:spPr>
          <a:xfrm flipV="1">
            <a:off x="1300480" y="3046785"/>
            <a:ext cx="1346483" cy="149804"/>
          </a:xfrm>
          <a:prstGeom prst="bentConnector3">
            <a:avLst/>
          </a:prstGeom>
          <a:ln w="285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9" name="Connecteur : en angle 38">
            <a:extLst>
              <a:ext uri="{FF2B5EF4-FFF2-40B4-BE49-F238E27FC236}">
                <a16:creationId xmlns:a16="http://schemas.microsoft.com/office/drawing/2014/main" id="{2C4AC264-366E-87EB-278A-A32133204274}"/>
              </a:ext>
            </a:extLst>
          </p:cNvPr>
          <p:cNvCxnSpPr>
            <a:cxnSpLocks/>
            <a:stCxn id="14" idx="6"/>
          </p:cNvCxnSpPr>
          <p:nvPr/>
        </p:nvCxnSpPr>
        <p:spPr>
          <a:xfrm flipV="1">
            <a:off x="3644226" y="2966720"/>
            <a:ext cx="767406" cy="80065"/>
          </a:xfrm>
          <a:prstGeom prst="bentConnector3">
            <a:avLst/>
          </a:prstGeom>
          <a:ln w="28575">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42" name="Connecteur : en angle 41">
            <a:extLst>
              <a:ext uri="{FF2B5EF4-FFF2-40B4-BE49-F238E27FC236}">
                <a16:creationId xmlns:a16="http://schemas.microsoft.com/office/drawing/2014/main" id="{24995D04-62CC-54FA-5675-3ED245FA2DD9}"/>
              </a:ext>
            </a:extLst>
          </p:cNvPr>
          <p:cNvCxnSpPr>
            <a:stCxn id="14" idx="0"/>
          </p:cNvCxnSpPr>
          <p:nvPr/>
        </p:nvCxnSpPr>
        <p:spPr>
          <a:xfrm rot="5400000" flipH="1" flipV="1">
            <a:off x="3471807" y="1827709"/>
            <a:ext cx="613613" cy="1266037"/>
          </a:xfrm>
          <a:prstGeom prst="bentConnector2">
            <a:avLst/>
          </a:prstGeom>
          <a:ln w="28575">
            <a:tailEnd type="triangle"/>
          </a:ln>
        </p:spPr>
        <p:style>
          <a:lnRef idx="2">
            <a:schemeClr val="dk1"/>
          </a:lnRef>
          <a:fillRef idx="0">
            <a:schemeClr val="dk1"/>
          </a:fillRef>
          <a:effectRef idx="1">
            <a:schemeClr val="dk1"/>
          </a:effectRef>
          <a:fontRef idx="minor">
            <a:schemeClr val="tx1"/>
          </a:fontRef>
        </p:style>
      </p:cxnSp>
      <p:cxnSp>
        <p:nvCxnSpPr>
          <p:cNvPr id="44" name="Connecteur : en angle 43">
            <a:extLst>
              <a:ext uri="{FF2B5EF4-FFF2-40B4-BE49-F238E27FC236}">
                <a16:creationId xmlns:a16="http://schemas.microsoft.com/office/drawing/2014/main" id="{FFF8DB5E-3511-D2BA-E77E-4F2909B62304}"/>
              </a:ext>
            </a:extLst>
          </p:cNvPr>
          <p:cNvCxnSpPr>
            <a:stCxn id="15" idx="3"/>
          </p:cNvCxnSpPr>
          <p:nvPr/>
        </p:nvCxnSpPr>
        <p:spPr>
          <a:xfrm flipV="1">
            <a:off x="6080726" y="2966720"/>
            <a:ext cx="623346" cy="57676"/>
          </a:xfrm>
          <a:prstGeom prst="bentConnector3">
            <a:avLst/>
          </a:prstGeom>
          <a:ln w="28575">
            <a:tailEnd type="triangle"/>
          </a:ln>
        </p:spPr>
        <p:style>
          <a:lnRef idx="2">
            <a:schemeClr val="dk1"/>
          </a:lnRef>
          <a:fillRef idx="0">
            <a:schemeClr val="dk1"/>
          </a:fillRef>
          <a:effectRef idx="1">
            <a:schemeClr val="dk1"/>
          </a:effectRef>
          <a:fontRef idx="minor">
            <a:schemeClr val="tx1"/>
          </a:fontRef>
        </p:style>
      </p:cxnSp>
      <p:cxnSp>
        <p:nvCxnSpPr>
          <p:cNvPr id="46" name="Connecteur : en angle 45">
            <a:extLst>
              <a:ext uri="{FF2B5EF4-FFF2-40B4-BE49-F238E27FC236}">
                <a16:creationId xmlns:a16="http://schemas.microsoft.com/office/drawing/2014/main" id="{7A7EBC4F-55A2-59AF-CD01-72FC946ED9FF}"/>
              </a:ext>
            </a:extLst>
          </p:cNvPr>
          <p:cNvCxnSpPr>
            <a:stCxn id="12" idx="3"/>
          </p:cNvCxnSpPr>
          <p:nvPr/>
        </p:nvCxnSpPr>
        <p:spPr>
          <a:xfrm>
            <a:off x="6080726" y="2166450"/>
            <a:ext cx="375708" cy="128518"/>
          </a:xfrm>
          <a:prstGeom prst="bentConnector3">
            <a:avLst/>
          </a:prstGeom>
          <a:ln w="28575">
            <a:tailEnd type="triangle"/>
          </a:ln>
        </p:spPr>
        <p:style>
          <a:lnRef idx="2">
            <a:schemeClr val="dk1"/>
          </a:lnRef>
          <a:fillRef idx="0">
            <a:schemeClr val="dk1"/>
          </a:fillRef>
          <a:effectRef idx="1">
            <a:schemeClr val="dk1"/>
          </a:effectRef>
          <a:fontRef idx="minor">
            <a:schemeClr val="tx1"/>
          </a:fontRef>
        </p:style>
      </p:cxnSp>
      <p:sp>
        <p:nvSpPr>
          <p:cNvPr id="49" name="Rectangle : coins arrondis 48">
            <a:extLst>
              <a:ext uri="{FF2B5EF4-FFF2-40B4-BE49-F238E27FC236}">
                <a16:creationId xmlns:a16="http://schemas.microsoft.com/office/drawing/2014/main" id="{7E54E4D3-50BC-B248-3970-73A2FE8D4CAC}"/>
              </a:ext>
            </a:extLst>
          </p:cNvPr>
          <p:cNvSpPr/>
          <p:nvPr/>
        </p:nvSpPr>
        <p:spPr>
          <a:xfrm>
            <a:off x="6456434" y="4006286"/>
            <a:ext cx="2606286" cy="1480114"/>
          </a:xfrm>
          <a:prstGeom prst="roundRect">
            <a:avLst/>
          </a:prstGeom>
          <a:ln w="38100">
            <a:solidFill>
              <a:schemeClr val="bg2">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fr-FR" b="1" dirty="0">
              <a:solidFill>
                <a:schemeClr val="bg2">
                  <a:lumMod val="50000"/>
                </a:schemeClr>
              </a:solidFill>
            </a:endParaRPr>
          </a:p>
          <a:p>
            <a:endParaRPr lang="fr-FR" sz="1400" b="1" dirty="0">
              <a:solidFill>
                <a:schemeClr val="bg2">
                  <a:lumMod val="50000"/>
                </a:schemeClr>
              </a:solidFill>
            </a:endParaRPr>
          </a:p>
          <a:p>
            <a:endParaRPr lang="fr-FR" sz="1200" b="1" dirty="0">
              <a:solidFill>
                <a:schemeClr val="accent1"/>
              </a:solidFill>
            </a:endParaRPr>
          </a:p>
          <a:p>
            <a:endParaRPr lang="fr-FR" sz="1200" b="1" dirty="0">
              <a:solidFill>
                <a:schemeClr val="accent1"/>
              </a:solidFill>
            </a:endParaRPr>
          </a:p>
          <a:p>
            <a:endParaRPr lang="fr-FR" sz="1200" b="1" dirty="0">
              <a:solidFill>
                <a:schemeClr val="accent1"/>
              </a:solidFill>
            </a:endParaRPr>
          </a:p>
          <a:p>
            <a:endParaRPr lang="fr-FR" sz="1400" b="1" dirty="0">
              <a:solidFill>
                <a:schemeClr val="accent1"/>
              </a:solidFill>
            </a:endParaRPr>
          </a:p>
        </p:txBody>
      </p:sp>
      <p:sp>
        <p:nvSpPr>
          <p:cNvPr id="50" name="Rectangle : coins arrondis 49">
            <a:extLst>
              <a:ext uri="{FF2B5EF4-FFF2-40B4-BE49-F238E27FC236}">
                <a16:creationId xmlns:a16="http://schemas.microsoft.com/office/drawing/2014/main" id="{95F92BBF-9F3D-1805-0C63-3744D7F7AB31}"/>
              </a:ext>
            </a:extLst>
          </p:cNvPr>
          <p:cNvSpPr/>
          <p:nvPr/>
        </p:nvSpPr>
        <p:spPr>
          <a:xfrm>
            <a:off x="9570550" y="3921760"/>
            <a:ext cx="2329000" cy="1564639"/>
          </a:xfrm>
          <a:prstGeom prst="roundRect">
            <a:avLst/>
          </a:prstGeom>
          <a:ln w="38100">
            <a:solidFill>
              <a:schemeClr val="bg2">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fr-FR" b="1" dirty="0">
              <a:solidFill>
                <a:schemeClr val="bg2">
                  <a:lumMod val="50000"/>
                </a:schemeClr>
              </a:solidFill>
            </a:endParaRPr>
          </a:p>
          <a:p>
            <a:endParaRPr lang="fr-FR" sz="1400" b="1" dirty="0">
              <a:solidFill>
                <a:schemeClr val="bg2">
                  <a:lumMod val="50000"/>
                </a:schemeClr>
              </a:solidFill>
            </a:endParaRPr>
          </a:p>
          <a:p>
            <a:endParaRPr lang="fr-FR" sz="1200" b="1" dirty="0">
              <a:solidFill>
                <a:schemeClr val="accent1"/>
              </a:solidFill>
            </a:endParaRPr>
          </a:p>
          <a:p>
            <a:endParaRPr lang="fr-FR" sz="1200" b="1" dirty="0">
              <a:solidFill>
                <a:schemeClr val="accent1"/>
              </a:solidFill>
            </a:endParaRPr>
          </a:p>
          <a:p>
            <a:endParaRPr lang="fr-FR" sz="1200" b="1" dirty="0">
              <a:solidFill>
                <a:schemeClr val="accent1"/>
              </a:solidFill>
            </a:endParaRPr>
          </a:p>
          <a:p>
            <a:endParaRPr lang="fr-FR" sz="1400" b="1" dirty="0">
              <a:solidFill>
                <a:schemeClr val="accent1"/>
              </a:solidFill>
            </a:endParaRPr>
          </a:p>
        </p:txBody>
      </p:sp>
      <p:sp>
        <p:nvSpPr>
          <p:cNvPr id="51" name="Rectangle : coins arrondis 50">
            <a:extLst>
              <a:ext uri="{FF2B5EF4-FFF2-40B4-BE49-F238E27FC236}">
                <a16:creationId xmlns:a16="http://schemas.microsoft.com/office/drawing/2014/main" id="{E7E51781-E71A-56F2-F11E-01A163A94EEC}"/>
              </a:ext>
            </a:extLst>
          </p:cNvPr>
          <p:cNvSpPr/>
          <p:nvPr/>
        </p:nvSpPr>
        <p:spPr>
          <a:xfrm>
            <a:off x="6829108" y="4121119"/>
            <a:ext cx="1302275" cy="414860"/>
          </a:xfrm>
          <a:prstGeom prst="round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b="1" dirty="0">
                <a:solidFill>
                  <a:schemeClr val="bg2">
                    <a:lumMod val="50000"/>
                  </a:schemeClr>
                </a:solidFill>
              </a:rPr>
              <a:t>Evaluations</a:t>
            </a:r>
            <a:endParaRPr lang="fr-FR" sz="1400" b="1" dirty="0">
              <a:solidFill>
                <a:schemeClr val="accent1"/>
              </a:solidFill>
            </a:endParaRPr>
          </a:p>
        </p:txBody>
      </p:sp>
      <p:sp>
        <p:nvSpPr>
          <p:cNvPr id="52" name="Rectangle : coins arrondis 51">
            <a:extLst>
              <a:ext uri="{FF2B5EF4-FFF2-40B4-BE49-F238E27FC236}">
                <a16:creationId xmlns:a16="http://schemas.microsoft.com/office/drawing/2014/main" id="{B928BB30-E344-A71C-7B08-86CABF204758}"/>
              </a:ext>
            </a:extLst>
          </p:cNvPr>
          <p:cNvSpPr/>
          <p:nvPr/>
        </p:nvSpPr>
        <p:spPr>
          <a:xfrm>
            <a:off x="6521709" y="4633846"/>
            <a:ext cx="2329000" cy="631803"/>
          </a:xfrm>
          <a:prstGeom prst="roundRect">
            <a:avLst/>
          </a:prstGeom>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lvl="1"/>
            <a:r>
              <a:rPr lang="fr-FR" sz="1100" dirty="0"/>
              <a:t>Performance métriques (</a:t>
            </a:r>
            <a:r>
              <a:rPr lang="fr-FR" sz="1100" b="1" dirty="0"/>
              <a:t>Accuracy</a:t>
            </a:r>
            <a:r>
              <a:rPr lang="fr-FR" sz="1100" dirty="0"/>
              <a:t>, </a:t>
            </a:r>
            <a:r>
              <a:rPr lang="fr-FR" sz="1100" b="1" dirty="0"/>
              <a:t>FScore</a:t>
            </a:r>
            <a:r>
              <a:rPr lang="fr-FR" sz="1100" dirty="0"/>
              <a:t>, …)</a:t>
            </a:r>
          </a:p>
          <a:p>
            <a:pPr lvl="1"/>
            <a:r>
              <a:rPr lang="fr-FR" sz="1100" b="1" dirty="0"/>
              <a:t>Validation/Test</a:t>
            </a:r>
            <a:r>
              <a:rPr lang="fr-FR" sz="1100" dirty="0"/>
              <a:t> Résultats</a:t>
            </a:r>
          </a:p>
        </p:txBody>
      </p:sp>
      <p:sp>
        <p:nvSpPr>
          <p:cNvPr id="53" name="Rectangle : en biseau 52">
            <a:extLst>
              <a:ext uri="{FF2B5EF4-FFF2-40B4-BE49-F238E27FC236}">
                <a16:creationId xmlns:a16="http://schemas.microsoft.com/office/drawing/2014/main" id="{BB04E073-BEF0-5FC5-03D7-C1F077E74119}"/>
              </a:ext>
            </a:extLst>
          </p:cNvPr>
          <p:cNvSpPr/>
          <p:nvPr/>
        </p:nvSpPr>
        <p:spPr>
          <a:xfrm>
            <a:off x="10057260" y="5093455"/>
            <a:ext cx="1380942" cy="344387"/>
          </a:xfrm>
          <a:prstGeom prst="bevel">
            <a:avLst/>
          </a:prstGeom>
          <a:solidFill>
            <a:schemeClr val="bg2">
              <a:lumMod val="75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fr-FR" sz="1400" dirty="0"/>
              <a:t>Modèle Final</a:t>
            </a:r>
          </a:p>
        </p:txBody>
      </p:sp>
      <p:sp>
        <p:nvSpPr>
          <p:cNvPr id="54" name="Rectangle : coins arrondis 53">
            <a:extLst>
              <a:ext uri="{FF2B5EF4-FFF2-40B4-BE49-F238E27FC236}">
                <a16:creationId xmlns:a16="http://schemas.microsoft.com/office/drawing/2014/main" id="{CB654C40-4C5F-EAC8-E3CB-B456BB9F4AEA}"/>
              </a:ext>
            </a:extLst>
          </p:cNvPr>
          <p:cNvSpPr/>
          <p:nvPr/>
        </p:nvSpPr>
        <p:spPr>
          <a:xfrm>
            <a:off x="9984483" y="4498644"/>
            <a:ext cx="1542250" cy="374947"/>
          </a:xfrm>
          <a:prstGeom prst="roundRect">
            <a:avLst/>
          </a:prstGeom>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lvl="1"/>
            <a:r>
              <a:rPr lang="fr-FR" sz="1100" dirty="0"/>
              <a:t>Comparaison Modèles</a:t>
            </a:r>
          </a:p>
        </p:txBody>
      </p:sp>
      <p:sp>
        <p:nvSpPr>
          <p:cNvPr id="55" name="Rectangle : coins arrondis 54">
            <a:extLst>
              <a:ext uri="{FF2B5EF4-FFF2-40B4-BE49-F238E27FC236}">
                <a16:creationId xmlns:a16="http://schemas.microsoft.com/office/drawing/2014/main" id="{F464FEF5-2C4B-3900-A5B6-C887D4E0B1B6}"/>
              </a:ext>
            </a:extLst>
          </p:cNvPr>
          <p:cNvSpPr/>
          <p:nvPr/>
        </p:nvSpPr>
        <p:spPr>
          <a:xfrm>
            <a:off x="10096594" y="4005871"/>
            <a:ext cx="1302275" cy="414860"/>
          </a:xfrm>
          <a:prstGeom prst="round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b="1" dirty="0">
                <a:solidFill>
                  <a:schemeClr val="bg2">
                    <a:lumMod val="50000"/>
                  </a:schemeClr>
                </a:solidFill>
              </a:rPr>
              <a:t>Séléctions</a:t>
            </a:r>
          </a:p>
        </p:txBody>
      </p:sp>
      <p:sp>
        <p:nvSpPr>
          <p:cNvPr id="56" name="Rectangle : coins arrondis 55">
            <a:extLst>
              <a:ext uri="{FF2B5EF4-FFF2-40B4-BE49-F238E27FC236}">
                <a16:creationId xmlns:a16="http://schemas.microsoft.com/office/drawing/2014/main" id="{EE873373-E153-6C8A-15BD-6FA8356CE85E}"/>
              </a:ext>
            </a:extLst>
          </p:cNvPr>
          <p:cNvSpPr/>
          <p:nvPr/>
        </p:nvSpPr>
        <p:spPr>
          <a:xfrm>
            <a:off x="7698274" y="5769450"/>
            <a:ext cx="1618619" cy="997295"/>
          </a:xfrm>
          <a:prstGeom prst="roundRect">
            <a:avLst/>
          </a:prstGeom>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lvl="1"/>
            <a:r>
              <a:rPr lang="fr-FR" sz="1100" dirty="0"/>
              <a:t>Affichage Dashboard</a:t>
            </a:r>
          </a:p>
          <a:p>
            <a:pPr lvl="1"/>
            <a:endParaRPr lang="fr-FR" sz="1100" dirty="0"/>
          </a:p>
          <a:p>
            <a:pPr lvl="1"/>
            <a:endParaRPr lang="fr-FR" sz="1100" dirty="0"/>
          </a:p>
          <a:p>
            <a:pPr lvl="1"/>
            <a:endParaRPr lang="fr-FR" sz="1100" dirty="0"/>
          </a:p>
        </p:txBody>
      </p:sp>
      <p:pic>
        <p:nvPicPr>
          <p:cNvPr id="57" name="Image 56" descr="Une image contenant texte, capture d’écran, nombre">
            <a:extLst>
              <a:ext uri="{FF2B5EF4-FFF2-40B4-BE49-F238E27FC236}">
                <a16:creationId xmlns:a16="http://schemas.microsoft.com/office/drawing/2014/main" id="{0BE3D969-C373-9172-B26A-652A6FF26B1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85576" y="6227381"/>
            <a:ext cx="1106025" cy="538741"/>
          </a:xfrm>
          <a:prstGeom prst="rect">
            <a:avLst/>
          </a:prstGeom>
        </p:spPr>
      </p:pic>
      <p:cxnSp>
        <p:nvCxnSpPr>
          <p:cNvPr id="63" name="Connecteur : en angle 62">
            <a:extLst>
              <a:ext uri="{FF2B5EF4-FFF2-40B4-BE49-F238E27FC236}">
                <a16:creationId xmlns:a16="http://schemas.microsoft.com/office/drawing/2014/main" id="{328B69C2-D22A-9010-BB7D-CDEA1480955B}"/>
              </a:ext>
            </a:extLst>
          </p:cNvPr>
          <p:cNvCxnSpPr>
            <a:stCxn id="52" idx="3"/>
          </p:cNvCxnSpPr>
          <p:nvPr/>
        </p:nvCxnSpPr>
        <p:spPr>
          <a:xfrm flipV="1">
            <a:off x="8850709" y="4704079"/>
            <a:ext cx="1133774" cy="245669"/>
          </a:xfrm>
          <a:prstGeom prst="bentConnector3">
            <a:avLst/>
          </a:prstGeom>
          <a:ln w="28575">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65" name="Connecteur : en angle 64">
            <a:extLst>
              <a:ext uri="{FF2B5EF4-FFF2-40B4-BE49-F238E27FC236}">
                <a16:creationId xmlns:a16="http://schemas.microsoft.com/office/drawing/2014/main" id="{847C98A4-0694-EFF0-7A22-289090CA9FF3}"/>
              </a:ext>
            </a:extLst>
          </p:cNvPr>
          <p:cNvCxnSpPr>
            <a:stCxn id="54" idx="2"/>
          </p:cNvCxnSpPr>
          <p:nvPr/>
        </p:nvCxnSpPr>
        <p:spPr>
          <a:xfrm rot="5400000">
            <a:off x="10634769" y="4936320"/>
            <a:ext cx="183569" cy="58111"/>
          </a:xfrm>
          <a:prstGeom prst="bentConnector3">
            <a:avLst/>
          </a:prstGeom>
          <a:ln w="28575">
            <a:tailEnd type="triangle"/>
          </a:ln>
        </p:spPr>
        <p:style>
          <a:lnRef idx="2">
            <a:schemeClr val="dk1"/>
          </a:lnRef>
          <a:fillRef idx="0">
            <a:schemeClr val="dk1"/>
          </a:fillRef>
          <a:effectRef idx="1">
            <a:schemeClr val="dk1"/>
          </a:effectRef>
          <a:fontRef idx="minor">
            <a:schemeClr val="tx1"/>
          </a:fontRef>
        </p:style>
      </p:cxnSp>
      <p:cxnSp>
        <p:nvCxnSpPr>
          <p:cNvPr id="67" name="Connecteur : en angle 66">
            <a:extLst>
              <a:ext uri="{FF2B5EF4-FFF2-40B4-BE49-F238E27FC236}">
                <a16:creationId xmlns:a16="http://schemas.microsoft.com/office/drawing/2014/main" id="{463AC1E5-CAB5-B6B3-C399-57C77ABC07A5}"/>
              </a:ext>
            </a:extLst>
          </p:cNvPr>
          <p:cNvCxnSpPr>
            <a:stCxn id="50" idx="2"/>
            <a:endCxn id="56" idx="0"/>
          </p:cNvCxnSpPr>
          <p:nvPr/>
        </p:nvCxnSpPr>
        <p:spPr>
          <a:xfrm rot="5400000">
            <a:off x="9479792" y="4514191"/>
            <a:ext cx="283051" cy="2227466"/>
          </a:xfrm>
          <a:prstGeom prst="bentConnector3">
            <a:avLst/>
          </a:prstGeom>
          <a:ln w="28575">
            <a:solidFill>
              <a:schemeClr val="tx1"/>
            </a:solidFill>
            <a:tailEnd type="triangle"/>
          </a:ln>
        </p:spPr>
        <p:style>
          <a:lnRef idx="2">
            <a:schemeClr val="dk1"/>
          </a:lnRef>
          <a:fillRef idx="0">
            <a:schemeClr val="dk1"/>
          </a:fillRef>
          <a:effectRef idx="1">
            <a:schemeClr val="dk1"/>
          </a:effectRef>
          <a:fontRef idx="minor">
            <a:schemeClr val="tx1"/>
          </a:fontRef>
        </p:style>
      </p:cxnSp>
      <p:pic>
        <p:nvPicPr>
          <p:cNvPr id="68" name="Graphique 67" descr="Base de données avec un remplissage uni">
            <a:extLst>
              <a:ext uri="{FF2B5EF4-FFF2-40B4-BE49-F238E27FC236}">
                <a16:creationId xmlns:a16="http://schemas.microsoft.com/office/drawing/2014/main" id="{603D775B-C9EE-10F7-F21B-8ADE109B34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34746" y="6063283"/>
            <a:ext cx="679081" cy="679081"/>
          </a:xfrm>
          <a:prstGeom prst="rect">
            <a:avLst/>
          </a:prstGeom>
        </p:spPr>
      </p:pic>
      <p:sp>
        <p:nvSpPr>
          <p:cNvPr id="69" name="ZoneTexte 68">
            <a:extLst>
              <a:ext uri="{FF2B5EF4-FFF2-40B4-BE49-F238E27FC236}">
                <a16:creationId xmlns:a16="http://schemas.microsoft.com/office/drawing/2014/main" id="{5F40FD12-8FEF-7121-B168-859FF7FBD27F}"/>
              </a:ext>
            </a:extLst>
          </p:cNvPr>
          <p:cNvSpPr txBox="1"/>
          <p:nvPr/>
        </p:nvSpPr>
        <p:spPr>
          <a:xfrm>
            <a:off x="10096594" y="6141213"/>
            <a:ext cx="965403" cy="523220"/>
          </a:xfrm>
          <a:prstGeom prst="rect">
            <a:avLst/>
          </a:prstGeom>
          <a:noFill/>
        </p:spPr>
        <p:txBody>
          <a:bodyPr wrap="square" rtlCol="0">
            <a:spAutoFit/>
          </a:bodyPr>
          <a:lstStyle/>
          <a:p>
            <a:r>
              <a:rPr lang="fr-FR" sz="1400" dirty="0"/>
              <a:t>Données</a:t>
            </a:r>
          </a:p>
          <a:p>
            <a:r>
              <a:rPr lang="fr-FR" sz="1400" dirty="0"/>
              <a:t>externes</a:t>
            </a:r>
          </a:p>
        </p:txBody>
      </p:sp>
      <p:cxnSp>
        <p:nvCxnSpPr>
          <p:cNvPr id="71" name="Connecteur : en angle 70">
            <a:extLst>
              <a:ext uri="{FF2B5EF4-FFF2-40B4-BE49-F238E27FC236}">
                <a16:creationId xmlns:a16="http://schemas.microsoft.com/office/drawing/2014/main" id="{A39465D5-0A15-CD9C-B4F0-421B2FFABA5F}"/>
              </a:ext>
            </a:extLst>
          </p:cNvPr>
          <p:cNvCxnSpPr/>
          <p:nvPr/>
        </p:nvCxnSpPr>
        <p:spPr>
          <a:xfrm rot="16200000" flipV="1">
            <a:off x="10916074" y="5605071"/>
            <a:ext cx="576885" cy="339540"/>
          </a:xfrm>
          <a:prstGeom prst="bentConnector3">
            <a:avLst/>
          </a:prstGeom>
          <a:ln w="28575">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73" name="Connecteur : en angle 72">
            <a:extLst>
              <a:ext uri="{FF2B5EF4-FFF2-40B4-BE49-F238E27FC236}">
                <a16:creationId xmlns:a16="http://schemas.microsoft.com/office/drawing/2014/main" id="{8337BF6C-88EF-C6CE-49A4-94341053613E}"/>
              </a:ext>
            </a:extLst>
          </p:cNvPr>
          <p:cNvCxnSpPr>
            <a:stCxn id="18" idx="1"/>
          </p:cNvCxnSpPr>
          <p:nvPr/>
        </p:nvCxnSpPr>
        <p:spPr>
          <a:xfrm flipV="1">
            <a:off x="7911163" y="3024394"/>
            <a:ext cx="408628" cy="2"/>
          </a:xfrm>
          <a:prstGeom prst="bentConnector3">
            <a:avLst/>
          </a:prstGeom>
          <a:ln w="28575">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75" name="Connecteur : en angle 74">
            <a:extLst>
              <a:ext uri="{FF2B5EF4-FFF2-40B4-BE49-F238E27FC236}">
                <a16:creationId xmlns:a16="http://schemas.microsoft.com/office/drawing/2014/main" id="{651CC85E-A802-22BD-5AED-19596ACAC8E3}"/>
              </a:ext>
            </a:extLst>
          </p:cNvPr>
          <p:cNvCxnSpPr>
            <a:cxnSpLocks/>
            <a:stCxn id="17" idx="3"/>
            <a:endCxn id="19" idx="1"/>
          </p:cNvCxnSpPr>
          <p:nvPr/>
        </p:nvCxnSpPr>
        <p:spPr>
          <a:xfrm flipV="1">
            <a:off x="8125528" y="2229297"/>
            <a:ext cx="355676" cy="24853"/>
          </a:xfrm>
          <a:prstGeom prst="bentConnector3">
            <a:avLst/>
          </a:prstGeom>
          <a:ln w="28575">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77" name="Connecteur : en angle 76">
            <a:extLst>
              <a:ext uri="{FF2B5EF4-FFF2-40B4-BE49-F238E27FC236}">
                <a16:creationId xmlns:a16="http://schemas.microsoft.com/office/drawing/2014/main" id="{7ECE475F-DD64-10BE-F6A1-1AF26CB8E4B3}"/>
              </a:ext>
            </a:extLst>
          </p:cNvPr>
          <p:cNvCxnSpPr>
            <a:cxnSpLocks/>
            <a:stCxn id="19" idx="0"/>
            <a:endCxn id="16" idx="3"/>
          </p:cNvCxnSpPr>
          <p:nvPr/>
        </p:nvCxnSpPr>
        <p:spPr>
          <a:xfrm rot="16200000" flipV="1">
            <a:off x="8255777" y="1161599"/>
            <a:ext cx="586463" cy="1147501"/>
          </a:xfrm>
          <a:prstGeom prst="bentConnector2">
            <a:avLst/>
          </a:prstGeom>
          <a:ln w="28575">
            <a:solidFill>
              <a:schemeClr val="tx1"/>
            </a:solidFill>
            <a:tailEnd type="triangle"/>
          </a:ln>
        </p:spPr>
        <p:style>
          <a:lnRef idx="2">
            <a:schemeClr val="dk1"/>
          </a:lnRef>
          <a:fillRef idx="0">
            <a:schemeClr val="dk1"/>
          </a:fillRef>
          <a:effectRef idx="1">
            <a:schemeClr val="dk1"/>
          </a:effectRef>
          <a:fontRef idx="minor">
            <a:schemeClr val="tx1"/>
          </a:fontRef>
        </p:style>
      </p:cxnSp>
      <p:sp>
        <p:nvSpPr>
          <p:cNvPr id="78" name="Rectangle : coins arrondis 77">
            <a:extLst>
              <a:ext uri="{FF2B5EF4-FFF2-40B4-BE49-F238E27FC236}">
                <a16:creationId xmlns:a16="http://schemas.microsoft.com/office/drawing/2014/main" id="{8874CDF0-E64E-B62E-C40B-C71974E7E562}"/>
              </a:ext>
            </a:extLst>
          </p:cNvPr>
          <p:cNvSpPr/>
          <p:nvPr/>
        </p:nvSpPr>
        <p:spPr>
          <a:xfrm>
            <a:off x="10221894" y="1151573"/>
            <a:ext cx="1841811" cy="1338470"/>
          </a:xfrm>
          <a:prstGeom prst="roundRect">
            <a:avLst/>
          </a:prstGeom>
          <a:ln w="38100">
            <a:solidFill>
              <a:schemeClr val="bg2">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fr-FR" b="1" dirty="0">
              <a:solidFill>
                <a:schemeClr val="bg2">
                  <a:lumMod val="50000"/>
                </a:schemeClr>
              </a:solidFill>
            </a:endParaRPr>
          </a:p>
          <a:p>
            <a:endParaRPr lang="fr-FR" sz="1400" b="1" dirty="0">
              <a:solidFill>
                <a:schemeClr val="bg2">
                  <a:lumMod val="50000"/>
                </a:schemeClr>
              </a:solidFill>
            </a:endParaRPr>
          </a:p>
          <a:p>
            <a:endParaRPr lang="fr-FR" sz="1200" b="1" dirty="0">
              <a:solidFill>
                <a:schemeClr val="accent1"/>
              </a:solidFill>
            </a:endParaRPr>
          </a:p>
          <a:p>
            <a:endParaRPr lang="fr-FR" sz="1200" b="1" dirty="0">
              <a:solidFill>
                <a:schemeClr val="accent1"/>
              </a:solidFill>
            </a:endParaRPr>
          </a:p>
          <a:p>
            <a:endParaRPr lang="fr-FR" sz="1200" b="1" dirty="0">
              <a:solidFill>
                <a:schemeClr val="accent1"/>
              </a:solidFill>
            </a:endParaRPr>
          </a:p>
          <a:p>
            <a:endParaRPr lang="fr-FR" sz="1400" b="1" dirty="0">
              <a:solidFill>
                <a:schemeClr val="bg2">
                  <a:lumMod val="50000"/>
                </a:schemeClr>
              </a:solidFill>
            </a:endParaRPr>
          </a:p>
          <a:p>
            <a:r>
              <a:rPr lang="fr-FR" sz="1400" b="1" dirty="0">
                <a:solidFill>
                  <a:schemeClr val="bg2">
                    <a:lumMod val="50000"/>
                  </a:schemeClr>
                </a:solidFill>
              </a:rPr>
              <a:t>Optimisation Modèle</a:t>
            </a:r>
            <a:endParaRPr lang="fr-FR" sz="1400" b="1" dirty="0">
              <a:solidFill>
                <a:schemeClr val="accent1"/>
              </a:solidFill>
            </a:endParaRPr>
          </a:p>
          <a:p>
            <a:r>
              <a:rPr lang="fr-FR" sz="1100" b="1" dirty="0">
                <a:solidFill>
                  <a:schemeClr val="bg2">
                    <a:lumMod val="50000"/>
                  </a:schemeClr>
                </a:solidFill>
              </a:rPr>
              <a:t>-BayesianOptimisation</a:t>
            </a:r>
          </a:p>
          <a:p>
            <a:r>
              <a:rPr lang="fr-FR" sz="1100" b="1" dirty="0">
                <a:solidFill>
                  <a:schemeClr val="bg2">
                    <a:lumMod val="50000"/>
                  </a:schemeClr>
                </a:solidFill>
              </a:rPr>
              <a:t>-BayesSearchCV</a:t>
            </a:r>
          </a:p>
          <a:p>
            <a:r>
              <a:rPr lang="fr-FR" sz="1100" b="1" dirty="0">
                <a:solidFill>
                  <a:schemeClr val="bg2">
                    <a:lumMod val="50000"/>
                  </a:schemeClr>
                </a:solidFill>
              </a:rPr>
              <a:t>- Optuna</a:t>
            </a:r>
          </a:p>
          <a:p>
            <a:endParaRPr lang="fr-FR" sz="1400" b="1" dirty="0">
              <a:solidFill>
                <a:schemeClr val="accent1"/>
              </a:solidFill>
            </a:endParaRPr>
          </a:p>
          <a:p>
            <a:endParaRPr lang="fr-FR" sz="1400" b="1" dirty="0">
              <a:solidFill>
                <a:schemeClr val="accent1"/>
              </a:solidFill>
            </a:endParaRPr>
          </a:p>
          <a:p>
            <a:endParaRPr lang="fr-FR" sz="1400" b="1" dirty="0">
              <a:solidFill>
                <a:schemeClr val="accent1"/>
              </a:solidFill>
            </a:endParaRPr>
          </a:p>
          <a:p>
            <a:endParaRPr lang="fr-FR" sz="1400" b="1" dirty="0">
              <a:solidFill>
                <a:schemeClr val="accent1"/>
              </a:solidFill>
            </a:endParaRPr>
          </a:p>
          <a:p>
            <a:endParaRPr lang="fr-FR" sz="1400" b="1" dirty="0">
              <a:solidFill>
                <a:schemeClr val="accent1"/>
              </a:solidFill>
            </a:endParaRPr>
          </a:p>
          <a:p>
            <a:endParaRPr lang="fr-FR" sz="1400" b="1" dirty="0">
              <a:solidFill>
                <a:schemeClr val="accent1"/>
              </a:solidFill>
            </a:endParaRPr>
          </a:p>
        </p:txBody>
      </p:sp>
      <p:cxnSp>
        <p:nvCxnSpPr>
          <p:cNvPr id="80" name="Connecteur : en angle 79">
            <a:extLst>
              <a:ext uri="{FF2B5EF4-FFF2-40B4-BE49-F238E27FC236}">
                <a16:creationId xmlns:a16="http://schemas.microsoft.com/office/drawing/2014/main" id="{A9A5D4E3-099B-A816-0D1F-CC8C54A72F24}"/>
              </a:ext>
            </a:extLst>
          </p:cNvPr>
          <p:cNvCxnSpPr>
            <a:stCxn id="78" idx="1"/>
            <a:endCxn id="16" idx="1"/>
          </p:cNvCxnSpPr>
          <p:nvPr/>
        </p:nvCxnSpPr>
        <p:spPr>
          <a:xfrm rot="10800000">
            <a:off x="6475548" y="1442118"/>
            <a:ext cx="3746346" cy="378690"/>
          </a:xfrm>
          <a:prstGeom prst="bentConnector3">
            <a:avLst>
              <a:gd name="adj1" fmla="val 106102"/>
            </a:avLst>
          </a:prstGeom>
          <a:ln w="28575">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83" name="Connecteur : en angle 82">
            <a:extLst>
              <a:ext uri="{FF2B5EF4-FFF2-40B4-BE49-F238E27FC236}">
                <a16:creationId xmlns:a16="http://schemas.microsoft.com/office/drawing/2014/main" id="{D5C2612D-6E6C-EEB1-57DD-8C6D8B1750CE}"/>
              </a:ext>
            </a:extLst>
          </p:cNvPr>
          <p:cNvCxnSpPr>
            <a:stCxn id="16" idx="2"/>
            <a:endCxn id="17" idx="0"/>
          </p:cNvCxnSpPr>
          <p:nvPr/>
        </p:nvCxnSpPr>
        <p:spPr>
          <a:xfrm rot="16200000" flipH="1">
            <a:off x="7149202" y="1841665"/>
            <a:ext cx="227536" cy="75135"/>
          </a:xfrm>
          <a:prstGeom prst="bentConnector3">
            <a:avLst/>
          </a:prstGeom>
          <a:ln w="28575">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87" name="Connecteur : en angle 86">
            <a:extLst>
              <a:ext uri="{FF2B5EF4-FFF2-40B4-BE49-F238E27FC236}">
                <a16:creationId xmlns:a16="http://schemas.microsoft.com/office/drawing/2014/main" id="{351C5E6A-1D07-AB68-64A6-42C9716952B1}"/>
              </a:ext>
            </a:extLst>
          </p:cNvPr>
          <p:cNvCxnSpPr>
            <a:cxnSpLocks/>
            <a:stCxn id="17" idx="2"/>
            <a:endCxn id="18" idx="6"/>
          </p:cNvCxnSpPr>
          <p:nvPr/>
        </p:nvCxnSpPr>
        <p:spPr>
          <a:xfrm rot="16200000" flipH="1">
            <a:off x="7146389" y="2669448"/>
            <a:ext cx="336903" cy="28604"/>
          </a:xfrm>
          <a:prstGeom prst="bentConnector3">
            <a:avLst/>
          </a:prstGeom>
          <a:ln w="28575">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92" name="Connecteur : en angle 91">
            <a:extLst>
              <a:ext uri="{FF2B5EF4-FFF2-40B4-BE49-F238E27FC236}">
                <a16:creationId xmlns:a16="http://schemas.microsoft.com/office/drawing/2014/main" id="{F1CF920B-3971-8284-2FA3-9DEEBE3B7298}"/>
              </a:ext>
            </a:extLst>
          </p:cNvPr>
          <p:cNvCxnSpPr/>
          <p:nvPr/>
        </p:nvCxnSpPr>
        <p:spPr>
          <a:xfrm flipV="1">
            <a:off x="1300480" y="4345530"/>
            <a:ext cx="3000807" cy="24183"/>
          </a:xfrm>
          <a:prstGeom prst="bentConnector3">
            <a:avLst/>
          </a:prstGeom>
          <a:ln w="285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4" name="Connecteur : en angle 93">
            <a:extLst>
              <a:ext uri="{FF2B5EF4-FFF2-40B4-BE49-F238E27FC236}">
                <a16:creationId xmlns:a16="http://schemas.microsoft.com/office/drawing/2014/main" id="{D1CC7162-7A00-5977-AB86-E2AD458BCCEA}"/>
              </a:ext>
            </a:extLst>
          </p:cNvPr>
          <p:cNvCxnSpPr>
            <a:stCxn id="18" idx="3"/>
            <a:endCxn id="31" idx="0"/>
          </p:cNvCxnSpPr>
          <p:nvPr/>
        </p:nvCxnSpPr>
        <p:spPr>
          <a:xfrm rot="5400000">
            <a:off x="5622846" y="2451761"/>
            <a:ext cx="1004516" cy="2408076"/>
          </a:xfrm>
          <a:prstGeom prst="bentConnector3">
            <a:avLst/>
          </a:prstGeom>
          <a:ln w="285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6" name="Connecteur : en angle 95">
            <a:extLst>
              <a:ext uri="{FF2B5EF4-FFF2-40B4-BE49-F238E27FC236}">
                <a16:creationId xmlns:a16="http://schemas.microsoft.com/office/drawing/2014/main" id="{2838BDAF-A92A-973B-F70D-E8B18876F2C5}"/>
              </a:ext>
            </a:extLst>
          </p:cNvPr>
          <p:cNvCxnSpPr>
            <a:stCxn id="31" idx="3"/>
            <a:endCxn id="52" idx="1"/>
          </p:cNvCxnSpPr>
          <p:nvPr/>
        </p:nvCxnSpPr>
        <p:spPr>
          <a:xfrm>
            <a:off x="5540844" y="4345531"/>
            <a:ext cx="980865" cy="604217"/>
          </a:xfrm>
          <a:prstGeom prst="bentConnector3">
            <a:avLst/>
          </a:prstGeom>
          <a:ln w="28575">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517509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Une image contenant flou, jaune, orange, Ambré">
            <a:extLst>
              <a:ext uri="{FF2B5EF4-FFF2-40B4-BE49-F238E27FC236}">
                <a16:creationId xmlns:a16="http://schemas.microsoft.com/office/drawing/2014/main" id="{BE743077-E280-D598-34FE-C1AD59360247}"/>
              </a:ext>
            </a:extLst>
          </p:cNvPr>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0" y="0"/>
            <a:ext cx="12192000" cy="963548"/>
          </a:xfrm>
          <a:prstGeom prst="rect">
            <a:avLst/>
          </a:prstGeom>
          <a:solidFill>
            <a:schemeClr val="bg1">
              <a:lumMod val="85000"/>
            </a:schemeClr>
          </a:solidFill>
        </p:spPr>
      </p:pic>
      <p:sp>
        <p:nvSpPr>
          <p:cNvPr id="5" name="Titre 1">
            <a:extLst>
              <a:ext uri="{FF2B5EF4-FFF2-40B4-BE49-F238E27FC236}">
                <a16:creationId xmlns:a16="http://schemas.microsoft.com/office/drawing/2014/main" id="{2C61C1BE-51C2-C47F-2586-08FD8D62CB06}"/>
              </a:ext>
            </a:extLst>
          </p:cNvPr>
          <p:cNvSpPr>
            <a:spLocks noGrp="1"/>
          </p:cNvSpPr>
          <p:nvPr>
            <p:ph type="title"/>
          </p:nvPr>
        </p:nvSpPr>
        <p:spPr>
          <a:xfrm>
            <a:off x="478173" y="62611"/>
            <a:ext cx="10967906" cy="963549"/>
          </a:xfrm>
        </p:spPr>
        <p:txBody>
          <a:bodyPr>
            <a:normAutofit fontScale="90000"/>
          </a:bodyPr>
          <a:lstStyle/>
          <a:p>
            <a:r>
              <a:rPr lang="fr-FR" sz="3200" dirty="0">
                <a:latin typeface="+mn-lt"/>
                <a:ea typeface="Calibri" panose="020F0502020204030204" pitchFamily="34" charset="0"/>
                <a:cs typeface="Calibri" panose="020F0502020204030204" pitchFamily="34" charset="0"/>
              </a:rPr>
              <a:t>Modélisation – Oversampling methods </a:t>
            </a:r>
            <a:br>
              <a:rPr lang="fr-FR" sz="3200" dirty="0">
                <a:latin typeface="+mn-lt"/>
                <a:ea typeface="Calibri" panose="020F0502020204030204" pitchFamily="34" charset="0"/>
                <a:cs typeface="Calibri" panose="020F0502020204030204" pitchFamily="34" charset="0"/>
              </a:rPr>
            </a:br>
            <a:r>
              <a:rPr lang="fr-FR" sz="3200" dirty="0">
                <a:latin typeface="+mn-lt"/>
                <a:ea typeface="Calibri" panose="020F0502020204030204" pitchFamily="34" charset="0"/>
                <a:cs typeface="Calibri" panose="020F0502020204030204" pitchFamily="34" charset="0"/>
              </a:rPr>
              <a:t>(désequilibre des classes)</a:t>
            </a:r>
            <a:endParaRPr lang="fr-FR" sz="3200" dirty="0">
              <a:latin typeface="Calibri" panose="020F0502020204030204" pitchFamily="34" charset="0"/>
              <a:ea typeface="Calibri" panose="020F0502020204030204" pitchFamily="34" charset="0"/>
              <a:cs typeface="Calibri" panose="020F0502020204030204" pitchFamily="34" charset="0"/>
            </a:endParaRPr>
          </a:p>
        </p:txBody>
      </p:sp>
      <p:pic>
        <p:nvPicPr>
          <p:cNvPr id="6" name="Image 5" descr="Une image contenant cercle, blanc, noir et blanc, conception">
            <a:extLst>
              <a:ext uri="{FF2B5EF4-FFF2-40B4-BE49-F238E27FC236}">
                <a16:creationId xmlns:a16="http://schemas.microsoft.com/office/drawing/2014/main" id="{A80E67CD-B642-0718-BFFD-A6BA76F9B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7496" y="0"/>
            <a:ext cx="1108423" cy="963547"/>
          </a:xfrm>
          <a:prstGeom prst="rect">
            <a:avLst/>
          </a:prstGeom>
        </p:spPr>
      </p:pic>
      <p:sp>
        <p:nvSpPr>
          <p:cNvPr id="8" name="Rectangle : avec coins arrondis en haut 7">
            <a:extLst>
              <a:ext uri="{FF2B5EF4-FFF2-40B4-BE49-F238E27FC236}">
                <a16:creationId xmlns:a16="http://schemas.microsoft.com/office/drawing/2014/main" id="{A45A0FFA-9067-6AC7-612B-322255F1AE40}"/>
              </a:ext>
            </a:extLst>
          </p:cNvPr>
          <p:cNvSpPr/>
          <p:nvPr/>
        </p:nvSpPr>
        <p:spPr>
          <a:xfrm>
            <a:off x="223519" y="1442720"/>
            <a:ext cx="3749041" cy="436880"/>
          </a:xfrm>
          <a:prstGeom prst="round2SameRect">
            <a:avLst/>
          </a:prstGeom>
          <a:solidFill>
            <a:schemeClr val="bg1">
              <a:lumMod val="75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rPr>
              <a:t>Méthodes utilisées</a:t>
            </a:r>
          </a:p>
        </p:txBody>
      </p:sp>
      <p:pic>
        <p:nvPicPr>
          <p:cNvPr id="10" name="Image 9" descr="Une image contenant capture d’écran, diagramme, ligne, texte">
            <a:extLst>
              <a:ext uri="{FF2B5EF4-FFF2-40B4-BE49-F238E27FC236}">
                <a16:creationId xmlns:a16="http://schemas.microsoft.com/office/drawing/2014/main" id="{444E909E-AAF2-2E8F-DC46-4F854E9BFE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7901" y="1883244"/>
            <a:ext cx="3741541" cy="2509171"/>
          </a:xfrm>
          <a:prstGeom prst="rect">
            <a:avLst/>
          </a:prstGeom>
        </p:spPr>
      </p:pic>
      <p:pic>
        <p:nvPicPr>
          <p:cNvPr id="14" name="Image 13" descr="Une image contenant ligne, diagramme, capture d’écran, Parallèle">
            <a:extLst>
              <a:ext uri="{FF2B5EF4-FFF2-40B4-BE49-F238E27FC236}">
                <a16:creationId xmlns:a16="http://schemas.microsoft.com/office/drawing/2014/main" id="{873F4565-E68B-3096-36AB-786EAB418FC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64879" y="2011789"/>
            <a:ext cx="3480035" cy="2252080"/>
          </a:xfrm>
          <a:prstGeom prst="rect">
            <a:avLst/>
          </a:prstGeom>
        </p:spPr>
      </p:pic>
      <p:sp>
        <p:nvSpPr>
          <p:cNvPr id="15" name="Rectangle : en biseau 14">
            <a:extLst>
              <a:ext uri="{FF2B5EF4-FFF2-40B4-BE49-F238E27FC236}">
                <a16:creationId xmlns:a16="http://schemas.microsoft.com/office/drawing/2014/main" id="{9A4637B7-4648-5CC6-158F-F10817FD4F20}"/>
              </a:ext>
            </a:extLst>
          </p:cNvPr>
          <p:cNvSpPr/>
          <p:nvPr/>
        </p:nvSpPr>
        <p:spPr>
          <a:xfrm>
            <a:off x="478173" y="2563615"/>
            <a:ext cx="3079620" cy="565665"/>
          </a:xfrm>
          <a:prstGeom prst="bevel">
            <a:avLst/>
          </a:prstGeom>
          <a:solidFill>
            <a:schemeClr val="bg2">
              <a:lumMod val="75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fr-FR" sz="1400" dirty="0"/>
              <a:t>UNDERSAMPLING - </a:t>
            </a:r>
            <a:r>
              <a:rPr lang="fr-FR" sz="1400" b="1" i="1" dirty="0"/>
              <a:t>SMOTE</a:t>
            </a:r>
          </a:p>
        </p:txBody>
      </p:sp>
      <p:sp>
        <p:nvSpPr>
          <p:cNvPr id="16" name="Rectangle : en biseau 15">
            <a:extLst>
              <a:ext uri="{FF2B5EF4-FFF2-40B4-BE49-F238E27FC236}">
                <a16:creationId xmlns:a16="http://schemas.microsoft.com/office/drawing/2014/main" id="{199BF321-B660-B602-740C-A3CEB1371108}"/>
              </a:ext>
            </a:extLst>
          </p:cNvPr>
          <p:cNvSpPr/>
          <p:nvPr/>
        </p:nvSpPr>
        <p:spPr>
          <a:xfrm>
            <a:off x="478173" y="3478015"/>
            <a:ext cx="3079620" cy="565665"/>
          </a:xfrm>
          <a:prstGeom prst="bevel">
            <a:avLst/>
          </a:prstGeom>
          <a:solidFill>
            <a:schemeClr val="bg2">
              <a:lumMod val="75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fr-FR" sz="1400" dirty="0"/>
              <a:t>OVERSAMLPING - </a:t>
            </a:r>
            <a:r>
              <a:rPr lang="fr-FR" sz="1400" b="1" i="1" dirty="0"/>
              <a:t>ADASYN</a:t>
            </a:r>
          </a:p>
        </p:txBody>
      </p:sp>
      <p:sp>
        <p:nvSpPr>
          <p:cNvPr id="17" name="Rectangle : en biseau 16">
            <a:extLst>
              <a:ext uri="{FF2B5EF4-FFF2-40B4-BE49-F238E27FC236}">
                <a16:creationId xmlns:a16="http://schemas.microsoft.com/office/drawing/2014/main" id="{8C3ED0DD-EA84-7B98-26A1-1F326B00980D}"/>
              </a:ext>
            </a:extLst>
          </p:cNvPr>
          <p:cNvSpPr/>
          <p:nvPr/>
        </p:nvSpPr>
        <p:spPr>
          <a:xfrm>
            <a:off x="478173" y="4392415"/>
            <a:ext cx="3079620" cy="728225"/>
          </a:xfrm>
          <a:prstGeom prst="bevel">
            <a:avLst/>
          </a:prstGeom>
          <a:solidFill>
            <a:schemeClr val="bg2">
              <a:lumMod val="75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fr-FR" sz="1400" dirty="0"/>
              <a:t>COMBINAISON OVERSAMLPING et UNDERSAMPLING - </a:t>
            </a:r>
            <a:r>
              <a:rPr lang="fr-FR" sz="1400" b="1" i="1" dirty="0"/>
              <a:t>SMOTE</a:t>
            </a:r>
          </a:p>
        </p:txBody>
      </p:sp>
    </p:spTree>
    <p:extLst>
      <p:ext uri="{BB962C8B-B14F-4D97-AF65-F5344CB8AC3E}">
        <p14:creationId xmlns:p14="http://schemas.microsoft.com/office/powerpoint/2010/main" val="2168468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Une image contenant flou, jaune, orange, Ambré">
            <a:extLst>
              <a:ext uri="{FF2B5EF4-FFF2-40B4-BE49-F238E27FC236}">
                <a16:creationId xmlns:a16="http://schemas.microsoft.com/office/drawing/2014/main" id="{BE743077-E280-D598-34FE-C1AD59360247}"/>
              </a:ext>
            </a:extLst>
          </p:cNvPr>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0" y="0"/>
            <a:ext cx="12192000" cy="763398"/>
          </a:xfrm>
          <a:prstGeom prst="rect">
            <a:avLst/>
          </a:prstGeom>
          <a:solidFill>
            <a:schemeClr val="bg1">
              <a:lumMod val="85000"/>
            </a:schemeClr>
          </a:solidFill>
        </p:spPr>
      </p:pic>
      <p:sp>
        <p:nvSpPr>
          <p:cNvPr id="5" name="Titre 1">
            <a:extLst>
              <a:ext uri="{FF2B5EF4-FFF2-40B4-BE49-F238E27FC236}">
                <a16:creationId xmlns:a16="http://schemas.microsoft.com/office/drawing/2014/main" id="{2C61C1BE-51C2-C47F-2586-08FD8D62CB06}"/>
              </a:ext>
            </a:extLst>
          </p:cNvPr>
          <p:cNvSpPr>
            <a:spLocks noGrp="1"/>
          </p:cNvSpPr>
          <p:nvPr>
            <p:ph type="title"/>
          </p:nvPr>
        </p:nvSpPr>
        <p:spPr>
          <a:xfrm>
            <a:off x="478173" y="62611"/>
            <a:ext cx="10967906" cy="700787"/>
          </a:xfrm>
        </p:spPr>
        <p:txBody>
          <a:bodyPr>
            <a:normAutofit/>
          </a:bodyPr>
          <a:lstStyle/>
          <a:p>
            <a:r>
              <a:rPr lang="fr-FR" sz="3200" dirty="0">
                <a:latin typeface="+mn-lt"/>
                <a:ea typeface="Calibri" panose="020F0502020204030204" pitchFamily="34" charset="0"/>
                <a:cs typeface="Calibri" panose="020F0502020204030204" pitchFamily="34" charset="0"/>
              </a:rPr>
              <a:t>Modélisation – Conclusion meilleurs modèles</a:t>
            </a:r>
            <a:endParaRPr lang="fr-FR" sz="3200" dirty="0">
              <a:latin typeface="Calibri" panose="020F0502020204030204" pitchFamily="34" charset="0"/>
              <a:ea typeface="Calibri" panose="020F0502020204030204" pitchFamily="34" charset="0"/>
              <a:cs typeface="Calibri" panose="020F0502020204030204" pitchFamily="34" charset="0"/>
            </a:endParaRPr>
          </a:p>
        </p:txBody>
      </p:sp>
      <p:pic>
        <p:nvPicPr>
          <p:cNvPr id="6" name="Image 5" descr="Une image contenant cercle, blanc, noir et blanc, conception">
            <a:extLst>
              <a:ext uri="{FF2B5EF4-FFF2-40B4-BE49-F238E27FC236}">
                <a16:creationId xmlns:a16="http://schemas.microsoft.com/office/drawing/2014/main" id="{A80E67CD-B642-0718-BFFD-A6BA76F9B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7497" y="1"/>
            <a:ext cx="1016330" cy="763398"/>
          </a:xfrm>
          <a:prstGeom prst="rect">
            <a:avLst/>
          </a:prstGeom>
        </p:spPr>
      </p:pic>
      <p:sp>
        <p:nvSpPr>
          <p:cNvPr id="7" name="Espace réservé du contenu 2">
            <a:extLst>
              <a:ext uri="{FF2B5EF4-FFF2-40B4-BE49-F238E27FC236}">
                <a16:creationId xmlns:a16="http://schemas.microsoft.com/office/drawing/2014/main" id="{4ACE70BD-78FC-6878-7490-FD08C6EE5268}"/>
              </a:ext>
            </a:extLst>
          </p:cNvPr>
          <p:cNvSpPr>
            <a:spLocks noGrp="1"/>
          </p:cNvSpPr>
          <p:nvPr>
            <p:ph idx="1"/>
          </p:nvPr>
        </p:nvSpPr>
        <p:spPr>
          <a:xfrm>
            <a:off x="849517" y="1436277"/>
            <a:ext cx="10596562" cy="3265487"/>
          </a:xfrm>
        </p:spPr>
        <p:txBody>
          <a:bodyPr/>
          <a:lstStyle/>
          <a:p>
            <a:pPr marL="0" indent="0">
              <a:buNone/>
            </a:pPr>
            <a:r>
              <a:rPr lang="fr-FR" dirty="0"/>
              <a:t>              </a:t>
            </a:r>
          </a:p>
        </p:txBody>
      </p:sp>
      <p:pic>
        <p:nvPicPr>
          <p:cNvPr id="3" name="Image 2" descr="Une image contenant texte, Police, ligne, nombre">
            <a:extLst>
              <a:ext uri="{FF2B5EF4-FFF2-40B4-BE49-F238E27FC236}">
                <a16:creationId xmlns:a16="http://schemas.microsoft.com/office/drawing/2014/main" id="{96051F8B-FD65-B8F9-3772-20E5529447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6391" y="728962"/>
            <a:ext cx="7882889" cy="1216707"/>
          </a:xfrm>
          <a:prstGeom prst="rect">
            <a:avLst/>
          </a:prstGeom>
        </p:spPr>
      </p:pic>
      <p:pic>
        <p:nvPicPr>
          <p:cNvPr id="9" name="Image 8" descr="Une image contenant diagramme, Tracé, Caractère coloré, capture d’écran">
            <a:extLst>
              <a:ext uri="{FF2B5EF4-FFF2-40B4-BE49-F238E27FC236}">
                <a16:creationId xmlns:a16="http://schemas.microsoft.com/office/drawing/2014/main" id="{9C9E1D57-C9D8-3C59-24C8-1FE78AD544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8612" y="2282109"/>
            <a:ext cx="7102455" cy="2484335"/>
          </a:xfrm>
          <a:prstGeom prst="rect">
            <a:avLst/>
          </a:prstGeom>
        </p:spPr>
      </p:pic>
      <p:pic>
        <p:nvPicPr>
          <p:cNvPr id="11" name="Image 10" descr="Une image contenant texte, capture d’écran, Police, nombre">
            <a:extLst>
              <a:ext uri="{FF2B5EF4-FFF2-40B4-BE49-F238E27FC236}">
                <a16:creationId xmlns:a16="http://schemas.microsoft.com/office/drawing/2014/main" id="{1A423D1B-906D-C639-FD16-DE2184D5A2F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60746" y="1967756"/>
            <a:ext cx="3482642" cy="2484335"/>
          </a:xfrm>
          <a:prstGeom prst="rect">
            <a:avLst/>
          </a:prstGeom>
        </p:spPr>
      </p:pic>
      <p:pic>
        <p:nvPicPr>
          <p:cNvPr id="13" name="Image 12" descr="Une image contenant texte, capture d’écran, ligne, Tracé">
            <a:extLst>
              <a:ext uri="{FF2B5EF4-FFF2-40B4-BE49-F238E27FC236}">
                <a16:creationId xmlns:a16="http://schemas.microsoft.com/office/drawing/2014/main" id="{1BD301CB-B1F0-89E8-297F-E9CDCF59848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08333" y="4391418"/>
            <a:ext cx="3635055" cy="2466581"/>
          </a:xfrm>
          <a:prstGeom prst="rect">
            <a:avLst/>
          </a:prstGeom>
        </p:spPr>
      </p:pic>
      <p:sp>
        <p:nvSpPr>
          <p:cNvPr id="14" name="Rectangle : en biseau 13">
            <a:extLst>
              <a:ext uri="{FF2B5EF4-FFF2-40B4-BE49-F238E27FC236}">
                <a16:creationId xmlns:a16="http://schemas.microsoft.com/office/drawing/2014/main" id="{3324EC08-CE08-ACE4-1204-57C5868FD75A}"/>
              </a:ext>
            </a:extLst>
          </p:cNvPr>
          <p:cNvSpPr/>
          <p:nvPr/>
        </p:nvSpPr>
        <p:spPr>
          <a:xfrm>
            <a:off x="1972691" y="5240797"/>
            <a:ext cx="4175107" cy="977466"/>
          </a:xfrm>
          <a:prstGeom prst="bevel">
            <a:avLst/>
          </a:prstGeom>
          <a:solidFill>
            <a:schemeClr val="bg2">
              <a:lumMod val="75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fr-FR" sz="2000" b="1" i="1" dirty="0"/>
              <a:t>MODELE RETENU:</a:t>
            </a:r>
          </a:p>
          <a:p>
            <a:pPr algn="ctr"/>
            <a:r>
              <a:rPr lang="fr-FR" sz="2000" b="1" i="1" dirty="0"/>
              <a:t>LGBM_OPTUNA_OPT_F5</a:t>
            </a:r>
            <a:r>
              <a:rPr lang="fr-FR" sz="1400" b="1" i="1" dirty="0"/>
              <a:t> </a:t>
            </a:r>
          </a:p>
        </p:txBody>
      </p:sp>
      <p:pic>
        <p:nvPicPr>
          <p:cNvPr id="15" name="Image 14" descr="Une image contenant Graphique, cercle, Caractère coloré, symbole&#10;&#10;Description générée automatiquement">
            <a:extLst>
              <a:ext uri="{FF2B5EF4-FFF2-40B4-BE49-F238E27FC236}">
                <a16:creationId xmlns:a16="http://schemas.microsoft.com/office/drawing/2014/main" id="{AAEDA172-5CBF-8E4C-A2EF-749EE996A6D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25000" y="5421723"/>
            <a:ext cx="538117" cy="538117"/>
          </a:xfrm>
          <a:prstGeom prst="rect">
            <a:avLst/>
          </a:prstGeom>
        </p:spPr>
      </p:pic>
    </p:spTree>
    <p:extLst>
      <p:ext uri="{BB962C8B-B14F-4D97-AF65-F5344CB8AC3E}">
        <p14:creationId xmlns:p14="http://schemas.microsoft.com/office/powerpoint/2010/main" val="3114311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Une image contenant flou, jaune, orange, Ambré">
            <a:extLst>
              <a:ext uri="{FF2B5EF4-FFF2-40B4-BE49-F238E27FC236}">
                <a16:creationId xmlns:a16="http://schemas.microsoft.com/office/drawing/2014/main" id="{BE743077-E280-D598-34FE-C1AD59360247}"/>
              </a:ext>
            </a:extLst>
          </p:cNvPr>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a:off x="0" y="0"/>
            <a:ext cx="12192000" cy="763398"/>
          </a:xfrm>
          <a:prstGeom prst="rect">
            <a:avLst/>
          </a:prstGeom>
          <a:solidFill>
            <a:schemeClr val="bg1">
              <a:lumMod val="85000"/>
            </a:schemeClr>
          </a:solidFill>
        </p:spPr>
      </p:pic>
      <p:sp>
        <p:nvSpPr>
          <p:cNvPr id="5" name="Titre 1">
            <a:extLst>
              <a:ext uri="{FF2B5EF4-FFF2-40B4-BE49-F238E27FC236}">
                <a16:creationId xmlns:a16="http://schemas.microsoft.com/office/drawing/2014/main" id="{2C61C1BE-51C2-C47F-2586-08FD8D62CB06}"/>
              </a:ext>
            </a:extLst>
          </p:cNvPr>
          <p:cNvSpPr>
            <a:spLocks noGrp="1"/>
          </p:cNvSpPr>
          <p:nvPr>
            <p:ph type="title"/>
          </p:nvPr>
        </p:nvSpPr>
        <p:spPr>
          <a:xfrm>
            <a:off x="478173" y="62611"/>
            <a:ext cx="10967906" cy="700787"/>
          </a:xfrm>
        </p:spPr>
        <p:txBody>
          <a:bodyPr>
            <a:normAutofit/>
          </a:bodyPr>
          <a:lstStyle/>
          <a:p>
            <a:r>
              <a:rPr lang="fr-FR" sz="3200" dirty="0">
                <a:latin typeface="+mn-lt"/>
                <a:ea typeface="Calibri" panose="020F0502020204030204" pitchFamily="34" charset="0"/>
                <a:cs typeface="Calibri" panose="020F0502020204030204" pitchFamily="34" charset="0"/>
              </a:rPr>
              <a:t>Modélisation – Hyperparamètres retenus</a:t>
            </a:r>
            <a:endParaRPr lang="fr-FR" sz="3200" dirty="0">
              <a:latin typeface="Calibri" panose="020F0502020204030204" pitchFamily="34" charset="0"/>
              <a:ea typeface="Calibri" panose="020F0502020204030204" pitchFamily="34" charset="0"/>
              <a:cs typeface="Calibri" panose="020F0502020204030204" pitchFamily="34" charset="0"/>
            </a:endParaRPr>
          </a:p>
        </p:txBody>
      </p:sp>
      <p:pic>
        <p:nvPicPr>
          <p:cNvPr id="6" name="Image 5" descr="Une image contenant cercle, blanc, noir et blanc, conception">
            <a:extLst>
              <a:ext uri="{FF2B5EF4-FFF2-40B4-BE49-F238E27FC236}">
                <a16:creationId xmlns:a16="http://schemas.microsoft.com/office/drawing/2014/main" id="{A80E67CD-B642-0718-BFFD-A6BA76F9BC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97497" y="1"/>
            <a:ext cx="1016330" cy="763398"/>
          </a:xfrm>
          <a:prstGeom prst="rect">
            <a:avLst/>
          </a:prstGeom>
        </p:spPr>
      </p:pic>
      <p:graphicFrame>
        <p:nvGraphicFramePr>
          <p:cNvPr id="10" name="Tableau 9">
            <a:extLst>
              <a:ext uri="{FF2B5EF4-FFF2-40B4-BE49-F238E27FC236}">
                <a16:creationId xmlns:a16="http://schemas.microsoft.com/office/drawing/2014/main" id="{BB12F65D-FAF3-24D2-7A29-C59B0ED760CB}"/>
              </a:ext>
            </a:extLst>
          </p:cNvPr>
          <p:cNvGraphicFramePr>
            <a:graphicFrameLocks noGrp="1"/>
          </p:cNvGraphicFramePr>
          <p:nvPr>
            <p:extLst>
              <p:ext uri="{D42A27DB-BD31-4B8C-83A1-F6EECF244321}">
                <p14:modId xmlns:p14="http://schemas.microsoft.com/office/powerpoint/2010/main" val="1160025106"/>
              </p:ext>
            </p:extLst>
          </p:nvPr>
        </p:nvGraphicFramePr>
        <p:xfrm>
          <a:off x="3942080" y="1137921"/>
          <a:ext cx="5394960" cy="5003868"/>
        </p:xfrm>
        <a:graphic>
          <a:graphicData uri="http://schemas.openxmlformats.org/drawingml/2006/table">
            <a:tbl>
              <a:tblPr firstRow="1" bandRow="1">
                <a:tableStyleId>{073A0DAA-6AF3-43AB-8588-CEC1D06C72B9}</a:tableStyleId>
              </a:tblPr>
              <a:tblGrid>
                <a:gridCol w="2103120">
                  <a:extLst>
                    <a:ext uri="{9D8B030D-6E8A-4147-A177-3AD203B41FA5}">
                      <a16:colId xmlns:a16="http://schemas.microsoft.com/office/drawing/2014/main" val="2472785461"/>
                    </a:ext>
                  </a:extLst>
                </a:gridCol>
                <a:gridCol w="3291840">
                  <a:extLst>
                    <a:ext uri="{9D8B030D-6E8A-4147-A177-3AD203B41FA5}">
                      <a16:colId xmlns:a16="http://schemas.microsoft.com/office/drawing/2014/main" val="3504492081"/>
                    </a:ext>
                  </a:extLst>
                </a:gridCol>
              </a:tblGrid>
              <a:tr h="462492">
                <a:tc>
                  <a:txBody>
                    <a:bodyPr/>
                    <a:lstStyle/>
                    <a:p>
                      <a:pPr algn="ctr"/>
                      <a:r>
                        <a:rPr lang="fr-FR" dirty="0"/>
                        <a:t>Hyperparamètre</a:t>
                      </a:r>
                    </a:p>
                  </a:txBody>
                  <a:tcPr/>
                </a:tc>
                <a:tc>
                  <a:txBody>
                    <a:bodyPr/>
                    <a:lstStyle/>
                    <a:p>
                      <a:r>
                        <a:rPr lang="fr-FR" dirty="0"/>
                        <a:t>Meilleurs paramètres</a:t>
                      </a:r>
                    </a:p>
                  </a:txBody>
                  <a:tcPr/>
                </a:tc>
                <a:extLst>
                  <a:ext uri="{0D108BD9-81ED-4DB2-BD59-A6C34878D82A}">
                    <a16:rowId xmlns:a16="http://schemas.microsoft.com/office/drawing/2014/main" val="1120948122"/>
                  </a:ext>
                </a:extLst>
              </a:tr>
              <a:tr h="279387">
                <a:tc>
                  <a:txBody>
                    <a:bodyPr/>
                    <a:lstStyle/>
                    <a:p>
                      <a:pPr algn="ctr"/>
                      <a:r>
                        <a:rPr lang="fr-FR" sz="1400" dirty="0"/>
                        <a:t>n_estimators</a:t>
                      </a:r>
                    </a:p>
                  </a:txBody>
                  <a:tcPr/>
                </a:tc>
                <a:tc>
                  <a:txBody>
                    <a:bodyPr/>
                    <a:lstStyle/>
                    <a:p>
                      <a:pPr algn="ctr"/>
                      <a:r>
                        <a:rPr lang="fr-FR" sz="1400" b="1" dirty="0"/>
                        <a:t>100 (par défaut) </a:t>
                      </a:r>
                    </a:p>
                  </a:txBody>
                  <a:tcPr/>
                </a:tc>
                <a:extLst>
                  <a:ext uri="{0D108BD9-81ED-4DB2-BD59-A6C34878D82A}">
                    <a16:rowId xmlns:a16="http://schemas.microsoft.com/office/drawing/2014/main" val="1806298997"/>
                  </a:ext>
                </a:extLst>
              </a:tr>
              <a:tr h="279387">
                <a:tc>
                  <a:txBody>
                    <a:bodyPr/>
                    <a:lstStyle/>
                    <a:p>
                      <a:pPr algn="ctr"/>
                      <a:r>
                        <a:rPr lang="fr-FR" sz="1400" dirty="0"/>
                        <a:t>learning_rate</a:t>
                      </a:r>
                    </a:p>
                  </a:txBody>
                  <a:tcPr/>
                </a:tc>
                <a:tc>
                  <a:txBody>
                    <a:bodyPr/>
                    <a:lstStyle/>
                    <a:p>
                      <a:pPr algn="ctr"/>
                      <a:r>
                        <a:rPr lang="fr-FR" sz="1400" b="1" dirty="0"/>
                        <a:t>0,1 (par défaut)</a:t>
                      </a:r>
                    </a:p>
                  </a:txBody>
                  <a:tcPr/>
                </a:tc>
                <a:extLst>
                  <a:ext uri="{0D108BD9-81ED-4DB2-BD59-A6C34878D82A}">
                    <a16:rowId xmlns:a16="http://schemas.microsoft.com/office/drawing/2014/main" val="3959943651"/>
                  </a:ext>
                </a:extLst>
              </a:tr>
              <a:tr h="279387">
                <a:tc>
                  <a:txBody>
                    <a:bodyPr/>
                    <a:lstStyle/>
                    <a:p>
                      <a:pPr algn="ctr"/>
                      <a:r>
                        <a:rPr lang="fr-FR" sz="1400" dirty="0"/>
                        <a:t>objective</a:t>
                      </a:r>
                    </a:p>
                  </a:txBody>
                  <a:tcPr/>
                </a:tc>
                <a:tc>
                  <a:txBody>
                    <a:bodyPr/>
                    <a:lstStyle/>
                    <a:p>
                      <a:pPr algn="ctr"/>
                      <a:r>
                        <a:rPr lang="fr-FR" sz="1400" b="1" dirty="0"/>
                        <a:t>binary</a:t>
                      </a:r>
                    </a:p>
                  </a:txBody>
                  <a:tcPr/>
                </a:tc>
                <a:extLst>
                  <a:ext uri="{0D108BD9-81ED-4DB2-BD59-A6C34878D82A}">
                    <a16:rowId xmlns:a16="http://schemas.microsoft.com/office/drawing/2014/main" val="2136223463"/>
                  </a:ext>
                </a:extLst>
              </a:tr>
              <a:tr h="279387">
                <a:tc>
                  <a:txBody>
                    <a:bodyPr/>
                    <a:lstStyle/>
                    <a:p>
                      <a:pPr algn="ctr"/>
                      <a:r>
                        <a:rPr lang="fr-FR" sz="1400" dirty="0"/>
                        <a:t>boosting_type</a:t>
                      </a:r>
                    </a:p>
                  </a:txBody>
                  <a:tcPr/>
                </a:tc>
                <a:tc>
                  <a:txBody>
                    <a:bodyPr/>
                    <a:lstStyle/>
                    <a:p>
                      <a:pPr algn="ctr"/>
                      <a:r>
                        <a:rPr lang="fr-FR" sz="1400" b="1" dirty="0"/>
                        <a:t>gbdt</a:t>
                      </a:r>
                    </a:p>
                  </a:txBody>
                  <a:tcPr/>
                </a:tc>
                <a:extLst>
                  <a:ext uri="{0D108BD9-81ED-4DB2-BD59-A6C34878D82A}">
                    <a16:rowId xmlns:a16="http://schemas.microsoft.com/office/drawing/2014/main" val="1738708575"/>
                  </a:ext>
                </a:extLst>
              </a:tr>
              <a:tr h="279387">
                <a:tc>
                  <a:txBody>
                    <a:bodyPr/>
                    <a:lstStyle/>
                    <a:p>
                      <a:pPr algn="ctr"/>
                      <a:r>
                        <a:rPr lang="fr-FR" sz="1400" dirty="0"/>
                        <a:t>class_weight</a:t>
                      </a:r>
                    </a:p>
                  </a:txBody>
                  <a:tcPr/>
                </a:tc>
                <a:tc>
                  <a:txBody>
                    <a:bodyPr/>
                    <a:lstStyle/>
                    <a:p>
                      <a:pPr algn="ctr"/>
                      <a:r>
                        <a:rPr lang="fr-FR" sz="1400" b="1" dirty="0"/>
                        <a:t>balanced</a:t>
                      </a:r>
                    </a:p>
                  </a:txBody>
                  <a:tcPr/>
                </a:tc>
                <a:extLst>
                  <a:ext uri="{0D108BD9-81ED-4DB2-BD59-A6C34878D82A}">
                    <a16:rowId xmlns:a16="http://schemas.microsoft.com/office/drawing/2014/main" val="1929539641"/>
                  </a:ext>
                </a:extLst>
              </a:tr>
              <a:tr h="335264">
                <a:tc>
                  <a:txBody>
                    <a:bodyPr/>
                    <a:lstStyle/>
                    <a:p>
                      <a:pPr algn="ctr"/>
                      <a:r>
                        <a:rPr lang="fr-FR" sz="1400" dirty="0"/>
                        <a:t>colsample_tree</a:t>
                      </a:r>
                    </a:p>
                  </a:txBody>
                  <a:tcPr/>
                </a:tc>
                <a:tc>
                  <a:txBody>
                    <a:bodyPr/>
                    <a:lstStyle/>
                    <a:p>
                      <a:pPr algn="ctr"/>
                      <a:r>
                        <a:rPr lang="fr-FR" sz="1400" b="1" dirty="0"/>
                        <a:t>0.883696173865355</a:t>
                      </a:r>
                    </a:p>
                  </a:txBody>
                  <a:tcPr/>
                </a:tc>
                <a:extLst>
                  <a:ext uri="{0D108BD9-81ED-4DB2-BD59-A6C34878D82A}">
                    <a16:rowId xmlns:a16="http://schemas.microsoft.com/office/drawing/2014/main" val="2744090513"/>
                  </a:ext>
                </a:extLst>
              </a:tr>
              <a:tr h="335264">
                <a:tc>
                  <a:txBody>
                    <a:bodyPr/>
                    <a:lstStyle/>
                    <a:p>
                      <a:pPr algn="ctr"/>
                      <a:r>
                        <a:rPr lang="fr-FR" sz="1400" dirty="0"/>
                        <a:t>max_depth</a:t>
                      </a:r>
                    </a:p>
                  </a:txBody>
                  <a:tcPr/>
                </a:tc>
                <a:tc>
                  <a:txBody>
                    <a:bodyPr/>
                    <a:lstStyle/>
                    <a:p>
                      <a:pPr algn="ctr"/>
                      <a:r>
                        <a:rPr lang="fr-FR" sz="1400" b="1" dirty="0"/>
                        <a:t>4</a:t>
                      </a:r>
                    </a:p>
                  </a:txBody>
                  <a:tcPr/>
                </a:tc>
                <a:extLst>
                  <a:ext uri="{0D108BD9-81ED-4DB2-BD59-A6C34878D82A}">
                    <a16:rowId xmlns:a16="http://schemas.microsoft.com/office/drawing/2014/main" val="2066636858"/>
                  </a:ext>
                </a:extLst>
              </a:tr>
              <a:tr h="335264">
                <a:tc>
                  <a:txBody>
                    <a:bodyPr/>
                    <a:lstStyle/>
                    <a:p>
                      <a:pPr algn="ctr"/>
                      <a:r>
                        <a:rPr lang="fr-FR" sz="1400" dirty="0"/>
                        <a:t>min_child_samples</a:t>
                      </a:r>
                    </a:p>
                  </a:txBody>
                  <a:tcPr/>
                </a:tc>
                <a:tc>
                  <a:txBody>
                    <a:bodyPr/>
                    <a:lstStyle/>
                    <a:p>
                      <a:pPr algn="ctr"/>
                      <a:r>
                        <a:rPr lang="fr-FR" sz="1400" b="1" dirty="0"/>
                        <a:t>37</a:t>
                      </a:r>
                    </a:p>
                  </a:txBody>
                  <a:tcPr/>
                </a:tc>
                <a:extLst>
                  <a:ext uri="{0D108BD9-81ED-4DB2-BD59-A6C34878D82A}">
                    <a16:rowId xmlns:a16="http://schemas.microsoft.com/office/drawing/2014/main" val="1334574113"/>
                  </a:ext>
                </a:extLst>
              </a:tr>
              <a:tr h="335264">
                <a:tc>
                  <a:txBody>
                    <a:bodyPr/>
                    <a:lstStyle/>
                    <a:p>
                      <a:pPr algn="ctr"/>
                      <a:r>
                        <a:rPr lang="fr-FR" sz="1400" dirty="0"/>
                        <a:t>min_child_weight</a:t>
                      </a:r>
                    </a:p>
                  </a:txBody>
                  <a:tcPr/>
                </a:tc>
                <a:tc>
                  <a:txBody>
                    <a:bodyPr/>
                    <a:lstStyle/>
                    <a:p>
                      <a:pPr algn="ctr"/>
                      <a:r>
                        <a:rPr lang="fr-FR" sz="1400" b="1" dirty="0"/>
                        <a:t>0.9053832802852111</a:t>
                      </a:r>
                    </a:p>
                  </a:txBody>
                  <a:tcPr/>
                </a:tc>
                <a:extLst>
                  <a:ext uri="{0D108BD9-81ED-4DB2-BD59-A6C34878D82A}">
                    <a16:rowId xmlns:a16="http://schemas.microsoft.com/office/drawing/2014/main" val="3535934656"/>
                  </a:ext>
                </a:extLst>
              </a:tr>
              <a:tr h="335264">
                <a:tc>
                  <a:txBody>
                    <a:bodyPr/>
                    <a:lstStyle/>
                    <a:p>
                      <a:pPr algn="ctr"/>
                      <a:r>
                        <a:rPr lang="fr-FR" sz="1400" dirty="0"/>
                        <a:t>num_leaves</a:t>
                      </a:r>
                    </a:p>
                  </a:txBody>
                  <a:tcPr/>
                </a:tc>
                <a:tc>
                  <a:txBody>
                    <a:bodyPr/>
                    <a:lstStyle/>
                    <a:p>
                      <a:pPr algn="ctr"/>
                      <a:r>
                        <a:rPr lang="fr-FR" sz="1400" b="1" dirty="0"/>
                        <a:t>8</a:t>
                      </a:r>
                    </a:p>
                  </a:txBody>
                  <a:tcPr/>
                </a:tc>
                <a:extLst>
                  <a:ext uri="{0D108BD9-81ED-4DB2-BD59-A6C34878D82A}">
                    <a16:rowId xmlns:a16="http://schemas.microsoft.com/office/drawing/2014/main" val="2999913420"/>
                  </a:ext>
                </a:extLst>
              </a:tr>
              <a:tr h="335264">
                <a:tc>
                  <a:txBody>
                    <a:bodyPr/>
                    <a:lstStyle/>
                    <a:p>
                      <a:pPr algn="ctr"/>
                      <a:r>
                        <a:rPr lang="fr-FR" sz="1400" dirty="0"/>
                        <a:t>reg_alpha</a:t>
                      </a:r>
                    </a:p>
                  </a:txBody>
                  <a:tcPr/>
                </a:tc>
                <a:tc>
                  <a:txBody>
                    <a:bodyPr/>
                    <a:lstStyle/>
                    <a:p>
                      <a:pPr algn="ctr"/>
                      <a:r>
                        <a:rPr lang="fr-FR" sz="1400" b="1" dirty="0"/>
                        <a:t>0.0013343227256418153</a:t>
                      </a:r>
                    </a:p>
                  </a:txBody>
                  <a:tcPr/>
                </a:tc>
                <a:extLst>
                  <a:ext uri="{0D108BD9-81ED-4DB2-BD59-A6C34878D82A}">
                    <a16:rowId xmlns:a16="http://schemas.microsoft.com/office/drawing/2014/main" val="2299595539"/>
                  </a:ext>
                </a:extLst>
              </a:tr>
              <a:tr h="335264">
                <a:tc>
                  <a:txBody>
                    <a:bodyPr/>
                    <a:lstStyle/>
                    <a:p>
                      <a:pPr algn="ctr"/>
                      <a:r>
                        <a:rPr lang="fr-FR" sz="1400" dirty="0"/>
                        <a:t>reg_lambda</a:t>
                      </a:r>
                    </a:p>
                  </a:txBody>
                  <a:tcPr/>
                </a:tc>
                <a:tc>
                  <a:txBody>
                    <a:bodyPr/>
                    <a:lstStyle/>
                    <a:p>
                      <a:pPr algn="ctr"/>
                      <a:r>
                        <a:rPr lang="fr-FR" sz="1400" b="1" dirty="0"/>
                        <a:t>1.1168060057563535e-06</a:t>
                      </a:r>
                    </a:p>
                  </a:txBody>
                  <a:tcPr/>
                </a:tc>
                <a:extLst>
                  <a:ext uri="{0D108BD9-81ED-4DB2-BD59-A6C34878D82A}">
                    <a16:rowId xmlns:a16="http://schemas.microsoft.com/office/drawing/2014/main" val="2322421151"/>
                  </a:ext>
                </a:extLst>
              </a:tr>
              <a:tr h="335264">
                <a:tc>
                  <a:txBody>
                    <a:bodyPr/>
                    <a:lstStyle/>
                    <a:p>
                      <a:pPr algn="ctr"/>
                      <a:r>
                        <a:rPr lang="fr-FR" sz="1400" dirty="0"/>
                        <a:t>subsample</a:t>
                      </a:r>
                    </a:p>
                  </a:txBody>
                  <a:tcPr/>
                </a:tc>
                <a:tc>
                  <a:txBody>
                    <a:bodyPr/>
                    <a:lstStyle/>
                    <a:p>
                      <a:pPr algn="ctr"/>
                      <a:r>
                        <a:rPr lang="fr-FR" sz="1400" b="1" dirty="0"/>
                        <a:t>0.876335534267455</a:t>
                      </a:r>
                    </a:p>
                  </a:txBody>
                  <a:tcPr/>
                </a:tc>
                <a:extLst>
                  <a:ext uri="{0D108BD9-81ED-4DB2-BD59-A6C34878D82A}">
                    <a16:rowId xmlns:a16="http://schemas.microsoft.com/office/drawing/2014/main" val="705110801"/>
                  </a:ext>
                </a:extLst>
              </a:tr>
              <a:tr h="335264">
                <a:tc>
                  <a:txBody>
                    <a:bodyPr/>
                    <a:lstStyle/>
                    <a:p>
                      <a:pPr algn="ctr"/>
                      <a:r>
                        <a:rPr lang="fr-FR" sz="1400" dirty="0"/>
                        <a:t>subsample_freq</a:t>
                      </a:r>
                    </a:p>
                  </a:txBody>
                  <a:tcPr/>
                </a:tc>
                <a:tc>
                  <a:txBody>
                    <a:bodyPr/>
                    <a:lstStyle/>
                    <a:p>
                      <a:pPr algn="ctr"/>
                      <a:r>
                        <a:rPr lang="fr-FR" sz="1400" b="1" dirty="0"/>
                        <a:t>4</a:t>
                      </a:r>
                    </a:p>
                  </a:txBody>
                  <a:tcPr/>
                </a:tc>
                <a:extLst>
                  <a:ext uri="{0D108BD9-81ED-4DB2-BD59-A6C34878D82A}">
                    <a16:rowId xmlns:a16="http://schemas.microsoft.com/office/drawing/2014/main" val="3786521122"/>
                  </a:ext>
                </a:extLst>
              </a:tr>
            </a:tbl>
          </a:graphicData>
        </a:graphic>
      </p:graphicFrame>
      <p:sp>
        <p:nvSpPr>
          <p:cNvPr id="12" name="Rectangle : en biseau 11">
            <a:extLst>
              <a:ext uri="{FF2B5EF4-FFF2-40B4-BE49-F238E27FC236}">
                <a16:creationId xmlns:a16="http://schemas.microsoft.com/office/drawing/2014/main" id="{7B82B285-C97C-2FC7-A2DA-7CB77C680046}"/>
              </a:ext>
            </a:extLst>
          </p:cNvPr>
          <p:cNvSpPr/>
          <p:nvPr/>
        </p:nvSpPr>
        <p:spPr>
          <a:xfrm>
            <a:off x="356253" y="1882895"/>
            <a:ext cx="3079620" cy="763398"/>
          </a:xfrm>
          <a:prstGeom prst="bevel">
            <a:avLst/>
          </a:prstGeom>
          <a:solidFill>
            <a:schemeClr val="bg2">
              <a:lumMod val="75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fr-FR" sz="2000" b="1" i="1" dirty="0"/>
              <a:t>MODELE LIGHTGBM:</a:t>
            </a:r>
          </a:p>
          <a:p>
            <a:pPr algn="ctr"/>
            <a:r>
              <a:rPr lang="fr-FR" sz="1400" b="1" i="1" dirty="0"/>
              <a:t>Meilleurs Paramètres </a:t>
            </a:r>
          </a:p>
        </p:txBody>
      </p:sp>
    </p:spTree>
    <p:extLst>
      <p:ext uri="{BB962C8B-B14F-4D97-AF65-F5344CB8AC3E}">
        <p14:creationId xmlns:p14="http://schemas.microsoft.com/office/powerpoint/2010/main" val="5909002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Une image contenant flou, jaune, orange, Ambré">
            <a:extLst>
              <a:ext uri="{FF2B5EF4-FFF2-40B4-BE49-F238E27FC236}">
                <a16:creationId xmlns:a16="http://schemas.microsoft.com/office/drawing/2014/main" id="{BE743077-E280-D598-34FE-C1AD59360247}"/>
              </a:ext>
            </a:extLst>
          </p:cNvPr>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0" y="0"/>
            <a:ext cx="12192000" cy="763398"/>
          </a:xfrm>
          <a:prstGeom prst="rect">
            <a:avLst/>
          </a:prstGeom>
          <a:solidFill>
            <a:schemeClr val="bg1">
              <a:lumMod val="85000"/>
            </a:schemeClr>
          </a:solidFill>
        </p:spPr>
      </p:pic>
      <p:sp>
        <p:nvSpPr>
          <p:cNvPr id="5" name="Titre 1">
            <a:extLst>
              <a:ext uri="{FF2B5EF4-FFF2-40B4-BE49-F238E27FC236}">
                <a16:creationId xmlns:a16="http://schemas.microsoft.com/office/drawing/2014/main" id="{2C61C1BE-51C2-C47F-2586-08FD8D62CB06}"/>
              </a:ext>
            </a:extLst>
          </p:cNvPr>
          <p:cNvSpPr>
            <a:spLocks noGrp="1"/>
          </p:cNvSpPr>
          <p:nvPr>
            <p:ph type="title"/>
          </p:nvPr>
        </p:nvSpPr>
        <p:spPr>
          <a:xfrm>
            <a:off x="478173" y="62611"/>
            <a:ext cx="10967906" cy="700787"/>
          </a:xfrm>
        </p:spPr>
        <p:txBody>
          <a:bodyPr>
            <a:normAutofit/>
          </a:bodyPr>
          <a:lstStyle/>
          <a:p>
            <a:r>
              <a:rPr lang="fr-FR" sz="3200" dirty="0">
                <a:latin typeface="+mn-lt"/>
                <a:ea typeface="Calibri" panose="020F0502020204030204" pitchFamily="34" charset="0"/>
                <a:cs typeface="Calibri" panose="020F0502020204030204" pitchFamily="34" charset="0"/>
              </a:rPr>
              <a:t>Modélisation – Graphes d’interprétation </a:t>
            </a:r>
            <a:endParaRPr lang="fr-FR" sz="3200" dirty="0">
              <a:latin typeface="Calibri" panose="020F0502020204030204" pitchFamily="34" charset="0"/>
              <a:ea typeface="Calibri" panose="020F0502020204030204" pitchFamily="34" charset="0"/>
              <a:cs typeface="Calibri" panose="020F0502020204030204" pitchFamily="34" charset="0"/>
            </a:endParaRPr>
          </a:p>
        </p:txBody>
      </p:sp>
      <p:pic>
        <p:nvPicPr>
          <p:cNvPr id="6" name="Image 5" descr="Une image contenant cercle, blanc, noir et blanc, conception">
            <a:extLst>
              <a:ext uri="{FF2B5EF4-FFF2-40B4-BE49-F238E27FC236}">
                <a16:creationId xmlns:a16="http://schemas.microsoft.com/office/drawing/2014/main" id="{A80E67CD-B642-0718-BFFD-A6BA76F9B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7497" y="1"/>
            <a:ext cx="1016330" cy="763398"/>
          </a:xfrm>
          <a:prstGeom prst="rect">
            <a:avLst/>
          </a:prstGeom>
        </p:spPr>
      </p:pic>
      <p:pic>
        <p:nvPicPr>
          <p:cNvPr id="3" name="Image 2" descr="Une image contenant texte, capture d’écran, Police, diagramme">
            <a:extLst>
              <a:ext uri="{FF2B5EF4-FFF2-40B4-BE49-F238E27FC236}">
                <a16:creationId xmlns:a16="http://schemas.microsoft.com/office/drawing/2014/main" id="{F4098506-19EC-632D-C18D-964E76D3CF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3522" y="2153920"/>
            <a:ext cx="4752478" cy="2062480"/>
          </a:xfrm>
          <a:prstGeom prst="rect">
            <a:avLst/>
          </a:prstGeom>
        </p:spPr>
      </p:pic>
      <p:sp>
        <p:nvSpPr>
          <p:cNvPr id="7" name="ZoneTexte 6">
            <a:extLst>
              <a:ext uri="{FF2B5EF4-FFF2-40B4-BE49-F238E27FC236}">
                <a16:creationId xmlns:a16="http://schemas.microsoft.com/office/drawing/2014/main" id="{A8C51E86-DF6F-E76E-7E0B-96D94AE2AB7B}"/>
              </a:ext>
            </a:extLst>
          </p:cNvPr>
          <p:cNvSpPr txBox="1"/>
          <p:nvPr/>
        </p:nvSpPr>
        <p:spPr>
          <a:xfrm>
            <a:off x="135507" y="2367280"/>
            <a:ext cx="2246462" cy="646331"/>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rtlCol="0">
            <a:spAutoFit/>
          </a:bodyPr>
          <a:lstStyle/>
          <a:p>
            <a:r>
              <a:rPr lang="fr-FR" b="1" dirty="0">
                <a:solidFill>
                  <a:schemeClr val="bg2">
                    <a:lumMod val="50000"/>
                  </a:schemeClr>
                </a:solidFill>
              </a:rPr>
              <a:t>LightGBM: Features Importance</a:t>
            </a:r>
          </a:p>
        </p:txBody>
      </p:sp>
      <p:pic>
        <p:nvPicPr>
          <p:cNvPr id="9" name="Image 8" descr="Une image contenant texte, capture d’écran, Police, conception&#10;&#10;Description générée automatiquement">
            <a:extLst>
              <a:ext uri="{FF2B5EF4-FFF2-40B4-BE49-F238E27FC236}">
                <a16:creationId xmlns:a16="http://schemas.microsoft.com/office/drawing/2014/main" id="{B37EC49A-026B-9BF7-C55E-2CFFDDAE89B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81969" y="4348480"/>
            <a:ext cx="3627120" cy="2446909"/>
          </a:xfrm>
          <a:prstGeom prst="rect">
            <a:avLst/>
          </a:prstGeom>
        </p:spPr>
      </p:pic>
      <p:pic>
        <p:nvPicPr>
          <p:cNvPr id="11" name="Image 10">
            <a:extLst>
              <a:ext uri="{FF2B5EF4-FFF2-40B4-BE49-F238E27FC236}">
                <a16:creationId xmlns:a16="http://schemas.microsoft.com/office/drawing/2014/main" id="{9E2891EE-D2DA-BCB8-BF55-FA9A8E0721E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16801" y="2040115"/>
            <a:ext cx="5675199" cy="853514"/>
          </a:xfrm>
          <a:prstGeom prst="rect">
            <a:avLst/>
          </a:prstGeom>
        </p:spPr>
      </p:pic>
      <p:sp>
        <p:nvSpPr>
          <p:cNvPr id="12" name="ZoneTexte 11">
            <a:extLst>
              <a:ext uri="{FF2B5EF4-FFF2-40B4-BE49-F238E27FC236}">
                <a16:creationId xmlns:a16="http://schemas.microsoft.com/office/drawing/2014/main" id="{099BC121-5293-448F-1A35-B48C7C651332}"/>
              </a:ext>
            </a:extLst>
          </p:cNvPr>
          <p:cNvSpPr txBox="1"/>
          <p:nvPr/>
        </p:nvSpPr>
        <p:spPr>
          <a:xfrm>
            <a:off x="7764649" y="1165551"/>
            <a:ext cx="2027184" cy="461665"/>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rtlCol="0">
            <a:spAutoFit/>
          </a:bodyPr>
          <a:lstStyle/>
          <a:p>
            <a:r>
              <a:rPr lang="fr-FR" sz="2400" b="1" dirty="0">
                <a:solidFill>
                  <a:schemeClr val="bg2">
                    <a:lumMod val="50000"/>
                  </a:schemeClr>
                </a:solidFill>
              </a:rPr>
              <a:t>VUE CLIENT</a:t>
            </a:r>
          </a:p>
        </p:txBody>
      </p:sp>
      <p:sp>
        <p:nvSpPr>
          <p:cNvPr id="14" name="ZoneTexte 13">
            <a:extLst>
              <a:ext uri="{FF2B5EF4-FFF2-40B4-BE49-F238E27FC236}">
                <a16:creationId xmlns:a16="http://schemas.microsoft.com/office/drawing/2014/main" id="{201253C9-4B0B-D690-3553-A2815F48969E}"/>
              </a:ext>
            </a:extLst>
          </p:cNvPr>
          <p:cNvSpPr txBox="1"/>
          <p:nvPr/>
        </p:nvSpPr>
        <p:spPr>
          <a:xfrm>
            <a:off x="1950720" y="1089327"/>
            <a:ext cx="2164080" cy="461665"/>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rtlCol="0">
            <a:spAutoFit/>
          </a:bodyPr>
          <a:lstStyle/>
          <a:p>
            <a:r>
              <a:rPr lang="fr-FR" sz="2400" b="1" dirty="0">
                <a:solidFill>
                  <a:schemeClr val="bg2">
                    <a:lumMod val="50000"/>
                  </a:schemeClr>
                </a:solidFill>
              </a:rPr>
              <a:t>VUE GLOBALE</a:t>
            </a:r>
          </a:p>
        </p:txBody>
      </p:sp>
      <p:pic>
        <p:nvPicPr>
          <p:cNvPr id="16" name="Image 15" descr="Une image contenant texte, capture d’écran, nombre, Police">
            <a:extLst>
              <a:ext uri="{FF2B5EF4-FFF2-40B4-BE49-F238E27FC236}">
                <a16:creationId xmlns:a16="http://schemas.microsoft.com/office/drawing/2014/main" id="{7750A6F1-34A6-2A28-B853-76CA5DEFFA1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56000" y="3188334"/>
            <a:ext cx="3396799" cy="3607055"/>
          </a:xfrm>
          <a:prstGeom prst="rect">
            <a:avLst/>
          </a:prstGeom>
        </p:spPr>
      </p:pic>
    </p:spTree>
    <p:extLst>
      <p:ext uri="{BB962C8B-B14F-4D97-AF65-F5344CB8AC3E}">
        <p14:creationId xmlns:p14="http://schemas.microsoft.com/office/powerpoint/2010/main" val="3163854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Une image contenant flou, jaune, orange, Ambré">
            <a:extLst>
              <a:ext uri="{FF2B5EF4-FFF2-40B4-BE49-F238E27FC236}">
                <a16:creationId xmlns:a16="http://schemas.microsoft.com/office/drawing/2014/main" id="{BE743077-E280-D598-34FE-C1AD59360247}"/>
              </a:ext>
            </a:extLst>
          </p:cNvPr>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0" y="0"/>
            <a:ext cx="12192000" cy="763398"/>
          </a:xfrm>
          <a:prstGeom prst="rect">
            <a:avLst/>
          </a:prstGeom>
          <a:solidFill>
            <a:schemeClr val="bg1">
              <a:lumMod val="85000"/>
            </a:schemeClr>
          </a:solidFill>
        </p:spPr>
      </p:pic>
      <p:sp>
        <p:nvSpPr>
          <p:cNvPr id="5" name="Titre 1">
            <a:extLst>
              <a:ext uri="{FF2B5EF4-FFF2-40B4-BE49-F238E27FC236}">
                <a16:creationId xmlns:a16="http://schemas.microsoft.com/office/drawing/2014/main" id="{2C61C1BE-51C2-C47F-2586-08FD8D62CB06}"/>
              </a:ext>
            </a:extLst>
          </p:cNvPr>
          <p:cNvSpPr>
            <a:spLocks noGrp="1"/>
          </p:cNvSpPr>
          <p:nvPr>
            <p:ph type="title"/>
          </p:nvPr>
        </p:nvSpPr>
        <p:spPr>
          <a:xfrm>
            <a:off x="478173" y="62611"/>
            <a:ext cx="10967906" cy="700787"/>
          </a:xfrm>
        </p:spPr>
        <p:txBody>
          <a:bodyPr>
            <a:normAutofit/>
          </a:bodyPr>
          <a:lstStyle/>
          <a:p>
            <a:r>
              <a:rPr lang="fr-FR" sz="3200" dirty="0">
                <a:latin typeface="+mn-lt"/>
                <a:ea typeface="Calibri" panose="020F0502020204030204" pitchFamily="34" charset="0"/>
                <a:cs typeface="Calibri" panose="020F0502020204030204" pitchFamily="34" charset="0"/>
              </a:rPr>
              <a:t>Sommaire</a:t>
            </a:r>
          </a:p>
        </p:txBody>
      </p:sp>
      <p:pic>
        <p:nvPicPr>
          <p:cNvPr id="6" name="Image 5" descr="Une image contenant cercle, blanc, noir et blanc, conception">
            <a:extLst>
              <a:ext uri="{FF2B5EF4-FFF2-40B4-BE49-F238E27FC236}">
                <a16:creationId xmlns:a16="http://schemas.microsoft.com/office/drawing/2014/main" id="{A80E67CD-B642-0718-BFFD-A6BA76F9B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7497" y="1"/>
            <a:ext cx="1016330" cy="763398"/>
          </a:xfrm>
          <a:prstGeom prst="rect">
            <a:avLst/>
          </a:prstGeom>
        </p:spPr>
      </p:pic>
      <p:sp>
        <p:nvSpPr>
          <p:cNvPr id="7" name="Espace réservé du contenu 2">
            <a:extLst>
              <a:ext uri="{FF2B5EF4-FFF2-40B4-BE49-F238E27FC236}">
                <a16:creationId xmlns:a16="http://schemas.microsoft.com/office/drawing/2014/main" id="{4ACE70BD-78FC-6878-7490-FD08C6EE5268}"/>
              </a:ext>
            </a:extLst>
          </p:cNvPr>
          <p:cNvSpPr>
            <a:spLocks noGrp="1"/>
          </p:cNvSpPr>
          <p:nvPr>
            <p:ph idx="1"/>
          </p:nvPr>
        </p:nvSpPr>
        <p:spPr>
          <a:xfrm>
            <a:off x="849517" y="1436277"/>
            <a:ext cx="10596562" cy="3265487"/>
          </a:xfrm>
        </p:spPr>
        <p:txBody>
          <a:bodyPr/>
          <a:lstStyle/>
          <a:p>
            <a:pPr marL="0" indent="0">
              <a:buNone/>
            </a:pPr>
            <a:r>
              <a:rPr lang="fr-FR" dirty="0"/>
              <a:t>              Contexte</a:t>
            </a:r>
          </a:p>
          <a:p>
            <a:pPr marL="0" indent="0">
              <a:buNone/>
            </a:pPr>
            <a:r>
              <a:rPr lang="fr-FR" dirty="0"/>
              <a:t>              Traitement des données </a:t>
            </a:r>
          </a:p>
          <a:p>
            <a:pPr marL="0" indent="0">
              <a:buNone/>
            </a:pPr>
            <a:r>
              <a:rPr lang="fr-FR" dirty="0"/>
              <a:t>              Modélisation</a:t>
            </a:r>
          </a:p>
          <a:p>
            <a:pPr marL="0" indent="0">
              <a:buNone/>
            </a:pPr>
            <a:r>
              <a:rPr lang="fr-FR" dirty="0"/>
              <a:t>              Dashboard</a:t>
            </a:r>
          </a:p>
          <a:p>
            <a:pPr marL="0" indent="0">
              <a:buNone/>
            </a:pPr>
            <a:r>
              <a:rPr lang="fr-FR" dirty="0"/>
              <a:t>              Conclusion </a:t>
            </a:r>
          </a:p>
          <a:p>
            <a:pPr marL="0" indent="0">
              <a:buNone/>
            </a:pPr>
            <a:endParaRPr lang="fr-FR" dirty="0"/>
          </a:p>
        </p:txBody>
      </p:sp>
      <p:sp>
        <p:nvSpPr>
          <p:cNvPr id="8" name="Organigramme : Connecteur 7">
            <a:extLst>
              <a:ext uri="{FF2B5EF4-FFF2-40B4-BE49-F238E27FC236}">
                <a16:creationId xmlns:a16="http://schemas.microsoft.com/office/drawing/2014/main" id="{9B9C5B9C-2BBE-30F2-E413-17DBAD380494}"/>
              </a:ext>
            </a:extLst>
          </p:cNvPr>
          <p:cNvSpPr/>
          <p:nvPr/>
        </p:nvSpPr>
        <p:spPr>
          <a:xfrm>
            <a:off x="1337186" y="1436276"/>
            <a:ext cx="412955" cy="431853"/>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b="1" dirty="0">
                <a:solidFill>
                  <a:schemeClr val="bg1"/>
                </a:solidFill>
              </a:rPr>
              <a:t>1</a:t>
            </a:r>
          </a:p>
        </p:txBody>
      </p:sp>
      <p:sp>
        <p:nvSpPr>
          <p:cNvPr id="9" name="Organigramme : Connecteur 8">
            <a:extLst>
              <a:ext uri="{FF2B5EF4-FFF2-40B4-BE49-F238E27FC236}">
                <a16:creationId xmlns:a16="http://schemas.microsoft.com/office/drawing/2014/main" id="{D55825A7-F2A8-E410-117B-2C0FD9B58672}"/>
              </a:ext>
            </a:extLst>
          </p:cNvPr>
          <p:cNvSpPr/>
          <p:nvPr/>
        </p:nvSpPr>
        <p:spPr>
          <a:xfrm>
            <a:off x="1337183" y="1942551"/>
            <a:ext cx="412955" cy="431853"/>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b="1" dirty="0">
                <a:solidFill>
                  <a:schemeClr val="bg1"/>
                </a:solidFill>
              </a:rPr>
              <a:t>2</a:t>
            </a:r>
          </a:p>
        </p:txBody>
      </p:sp>
      <p:sp>
        <p:nvSpPr>
          <p:cNvPr id="10" name="Organigramme : Connecteur 9">
            <a:extLst>
              <a:ext uri="{FF2B5EF4-FFF2-40B4-BE49-F238E27FC236}">
                <a16:creationId xmlns:a16="http://schemas.microsoft.com/office/drawing/2014/main" id="{CE8C43D6-581E-0E57-DA18-E0ECEB68AE5D}"/>
              </a:ext>
            </a:extLst>
          </p:cNvPr>
          <p:cNvSpPr/>
          <p:nvPr/>
        </p:nvSpPr>
        <p:spPr>
          <a:xfrm>
            <a:off x="1337184" y="2469849"/>
            <a:ext cx="412955" cy="431853"/>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b="1" dirty="0">
                <a:solidFill>
                  <a:schemeClr val="bg1"/>
                </a:solidFill>
              </a:rPr>
              <a:t>3</a:t>
            </a:r>
          </a:p>
        </p:txBody>
      </p:sp>
      <p:sp>
        <p:nvSpPr>
          <p:cNvPr id="11" name="Organigramme : Connecteur 10">
            <a:extLst>
              <a:ext uri="{FF2B5EF4-FFF2-40B4-BE49-F238E27FC236}">
                <a16:creationId xmlns:a16="http://schemas.microsoft.com/office/drawing/2014/main" id="{215EBA8E-F79F-0C87-CACC-AB71DD39A9A1}"/>
              </a:ext>
            </a:extLst>
          </p:cNvPr>
          <p:cNvSpPr/>
          <p:nvPr/>
        </p:nvSpPr>
        <p:spPr>
          <a:xfrm>
            <a:off x="1337185" y="2997147"/>
            <a:ext cx="412955" cy="431853"/>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b="1" dirty="0">
                <a:solidFill>
                  <a:schemeClr val="bg1"/>
                </a:solidFill>
              </a:rPr>
              <a:t>4</a:t>
            </a:r>
          </a:p>
        </p:txBody>
      </p:sp>
      <p:sp>
        <p:nvSpPr>
          <p:cNvPr id="12" name="Organigramme : Connecteur 11">
            <a:extLst>
              <a:ext uri="{FF2B5EF4-FFF2-40B4-BE49-F238E27FC236}">
                <a16:creationId xmlns:a16="http://schemas.microsoft.com/office/drawing/2014/main" id="{501FFD8D-AB79-A591-54E3-0FA59430DD03}"/>
              </a:ext>
            </a:extLst>
          </p:cNvPr>
          <p:cNvSpPr/>
          <p:nvPr/>
        </p:nvSpPr>
        <p:spPr>
          <a:xfrm>
            <a:off x="1342100" y="3497826"/>
            <a:ext cx="412955" cy="431853"/>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b="1" dirty="0">
                <a:solidFill>
                  <a:schemeClr val="bg1"/>
                </a:solidFill>
              </a:rPr>
              <a:t>5</a:t>
            </a:r>
          </a:p>
        </p:txBody>
      </p:sp>
    </p:spTree>
    <p:extLst>
      <p:ext uri="{BB962C8B-B14F-4D97-AF65-F5344CB8AC3E}">
        <p14:creationId xmlns:p14="http://schemas.microsoft.com/office/powerpoint/2010/main" val="32809835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Une image contenant flou, jaune, orange, Ambré">
            <a:extLst>
              <a:ext uri="{FF2B5EF4-FFF2-40B4-BE49-F238E27FC236}">
                <a16:creationId xmlns:a16="http://schemas.microsoft.com/office/drawing/2014/main" id="{BE743077-E280-D598-34FE-C1AD59360247}"/>
              </a:ext>
            </a:extLst>
          </p:cNvPr>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0" y="0"/>
            <a:ext cx="12192000" cy="763398"/>
          </a:xfrm>
          <a:prstGeom prst="rect">
            <a:avLst/>
          </a:prstGeom>
          <a:solidFill>
            <a:schemeClr val="bg1">
              <a:lumMod val="85000"/>
            </a:schemeClr>
          </a:solidFill>
        </p:spPr>
      </p:pic>
      <p:sp>
        <p:nvSpPr>
          <p:cNvPr id="5" name="Titre 1">
            <a:extLst>
              <a:ext uri="{FF2B5EF4-FFF2-40B4-BE49-F238E27FC236}">
                <a16:creationId xmlns:a16="http://schemas.microsoft.com/office/drawing/2014/main" id="{2C61C1BE-51C2-C47F-2586-08FD8D62CB06}"/>
              </a:ext>
            </a:extLst>
          </p:cNvPr>
          <p:cNvSpPr>
            <a:spLocks noGrp="1"/>
          </p:cNvSpPr>
          <p:nvPr>
            <p:ph type="title"/>
          </p:nvPr>
        </p:nvSpPr>
        <p:spPr>
          <a:xfrm>
            <a:off x="478173" y="62611"/>
            <a:ext cx="10967906" cy="700787"/>
          </a:xfrm>
        </p:spPr>
        <p:txBody>
          <a:bodyPr>
            <a:normAutofit/>
          </a:bodyPr>
          <a:lstStyle/>
          <a:p>
            <a:r>
              <a:rPr lang="fr-FR" sz="3200" dirty="0">
                <a:latin typeface="+mn-lt"/>
                <a:ea typeface="Calibri" panose="020F0502020204030204" pitchFamily="34" charset="0"/>
                <a:cs typeface="Calibri" panose="020F0502020204030204" pitchFamily="34" charset="0"/>
              </a:rPr>
              <a:t>Sommaire</a:t>
            </a:r>
          </a:p>
        </p:txBody>
      </p:sp>
      <p:pic>
        <p:nvPicPr>
          <p:cNvPr id="6" name="Image 5" descr="Une image contenant cercle, blanc, noir et blanc, conception">
            <a:extLst>
              <a:ext uri="{FF2B5EF4-FFF2-40B4-BE49-F238E27FC236}">
                <a16:creationId xmlns:a16="http://schemas.microsoft.com/office/drawing/2014/main" id="{A80E67CD-B642-0718-BFFD-A6BA76F9B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7497" y="1"/>
            <a:ext cx="1016330" cy="763398"/>
          </a:xfrm>
          <a:prstGeom prst="rect">
            <a:avLst/>
          </a:prstGeom>
        </p:spPr>
      </p:pic>
      <p:sp>
        <p:nvSpPr>
          <p:cNvPr id="7" name="Espace réservé du contenu 2">
            <a:extLst>
              <a:ext uri="{FF2B5EF4-FFF2-40B4-BE49-F238E27FC236}">
                <a16:creationId xmlns:a16="http://schemas.microsoft.com/office/drawing/2014/main" id="{4ACE70BD-78FC-6878-7490-FD08C6EE5268}"/>
              </a:ext>
            </a:extLst>
          </p:cNvPr>
          <p:cNvSpPr>
            <a:spLocks noGrp="1"/>
          </p:cNvSpPr>
          <p:nvPr>
            <p:ph idx="1"/>
          </p:nvPr>
        </p:nvSpPr>
        <p:spPr>
          <a:xfrm>
            <a:off x="849517" y="1436277"/>
            <a:ext cx="10596562" cy="3265487"/>
          </a:xfrm>
        </p:spPr>
        <p:txBody>
          <a:bodyPr/>
          <a:lstStyle/>
          <a:p>
            <a:pPr marL="0" indent="0">
              <a:buNone/>
            </a:pPr>
            <a:r>
              <a:rPr lang="fr-FR" dirty="0"/>
              <a:t>              </a:t>
            </a:r>
            <a:r>
              <a:rPr lang="fr-FR" dirty="0">
                <a:solidFill>
                  <a:schemeClr val="bg1">
                    <a:lumMod val="85000"/>
                  </a:schemeClr>
                </a:solidFill>
              </a:rPr>
              <a:t>Contexte</a:t>
            </a:r>
          </a:p>
          <a:p>
            <a:pPr marL="0" indent="0">
              <a:buNone/>
            </a:pPr>
            <a:r>
              <a:rPr lang="fr-FR" dirty="0"/>
              <a:t>              </a:t>
            </a:r>
            <a:r>
              <a:rPr lang="fr-FR" dirty="0">
                <a:solidFill>
                  <a:schemeClr val="bg1">
                    <a:lumMod val="85000"/>
                  </a:schemeClr>
                </a:solidFill>
              </a:rPr>
              <a:t>Traitement des données </a:t>
            </a:r>
          </a:p>
          <a:p>
            <a:pPr marL="0" indent="0">
              <a:buNone/>
            </a:pPr>
            <a:r>
              <a:rPr lang="fr-FR" dirty="0"/>
              <a:t>              </a:t>
            </a:r>
            <a:r>
              <a:rPr lang="fr-FR" dirty="0">
                <a:solidFill>
                  <a:schemeClr val="bg1">
                    <a:lumMod val="85000"/>
                  </a:schemeClr>
                </a:solidFill>
              </a:rPr>
              <a:t>Modélisation</a:t>
            </a:r>
          </a:p>
          <a:p>
            <a:pPr marL="0" indent="0">
              <a:buNone/>
            </a:pPr>
            <a:r>
              <a:rPr lang="fr-FR" dirty="0">
                <a:solidFill>
                  <a:schemeClr val="bg1">
                    <a:lumMod val="85000"/>
                  </a:schemeClr>
                </a:solidFill>
              </a:rPr>
              <a:t>              </a:t>
            </a:r>
            <a:r>
              <a:rPr lang="fr-FR" dirty="0"/>
              <a:t>Dashboard</a:t>
            </a:r>
          </a:p>
          <a:p>
            <a:pPr marL="0" indent="0">
              <a:buNone/>
            </a:pPr>
            <a:r>
              <a:rPr lang="fr-FR" dirty="0">
                <a:solidFill>
                  <a:schemeClr val="bg1">
                    <a:lumMod val="85000"/>
                  </a:schemeClr>
                </a:solidFill>
              </a:rPr>
              <a:t>              Conclusion</a:t>
            </a:r>
            <a:r>
              <a:rPr lang="fr-FR" dirty="0"/>
              <a:t> </a:t>
            </a:r>
          </a:p>
          <a:p>
            <a:pPr marL="0" indent="0">
              <a:buNone/>
            </a:pPr>
            <a:endParaRPr lang="fr-FR" dirty="0"/>
          </a:p>
        </p:txBody>
      </p:sp>
      <p:sp>
        <p:nvSpPr>
          <p:cNvPr id="8" name="Organigramme : Connecteur 7">
            <a:extLst>
              <a:ext uri="{FF2B5EF4-FFF2-40B4-BE49-F238E27FC236}">
                <a16:creationId xmlns:a16="http://schemas.microsoft.com/office/drawing/2014/main" id="{9B9C5B9C-2BBE-30F2-E413-17DBAD380494}"/>
              </a:ext>
            </a:extLst>
          </p:cNvPr>
          <p:cNvSpPr/>
          <p:nvPr/>
        </p:nvSpPr>
        <p:spPr>
          <a:xfrm>
            <a:off x="1337186" y="1436276"/>
            <a:ext cx="412955" cy="431853"/>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b="1" dirty="0">
                <a:solidFill>
                  <a:schemeClr val="bg1"/>
                </a:solidFill>
              </a:rPr>
              <a:t>1</a:t>
            </a:r>
          </a:p>
        </p:txBody>
      </p:sp>
      <p:sp>
        <p:nvSpPr>
          <p:cNvPr id="9" name="Organigramme : Connecteur 8">
            <a:extLst>
              <a:ext uri="{FF2B5EF4-FFF2-40B4-BE49-F238E27FC236}">
                <a16:creationId xmlns:a16="http://schemas.microsoft.com/office/drawing/2014/main" id="{D55825A7-F2A8-E410-117B-2C0FD9B58672}"/>
              </a:ext>
            </a:extLst>
          </p:cNvPr>
          <p:cNvSpPr/>
          <p:nvPr/>
        </p:nvSpPr>
        <p:spPr>
          <a:xfrm>
            <a:off x="1337183" y="1942551"/>
            <a:ext cx="412955" cy="431853"/>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b="1" dirty="0">
                <a:solidFill>
                  <a:schemeClr val="bg1"/>
                </a:solidFill>
              </a:rPr>
              <a:t>2</a:t>
            </a:r>
          </a:p>
        </p:txBody>
      </p:sp>
      <p:sp>
        <p:nvSpPr>
          <p:cNvPr id="10" name="Organigramme : Connecteur 9">
            <a:extLst>
              <a:ext uri="{FF2B5EF4-FFF2-40B4-BE49-F238E27FC236}">
                <a16:creationId xmlns:a16="http://schemas.microsoft.com/office/drawing/2014/main" id="{CE8C43D6-581E-0E57-DA18-E0ECEB68AE5D}"/>
              </a:ext>
            </a:extLst>
          </p:cNvPr>
          <p:cNvSpPr/>
          <p:nvPr/>
        </p:nvSpPr>
        <p:spPr>
          <a:xfrm>
            <a:off x="1337184" y="2469849"/>
            <a:ext cx="412955" cy="431853"/>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b="1" dirty="0">
                <a:solidFill>
                  <a:schemeClr val="bg1"/>
                </a:solidFill>
              </a:rPr>
              <a:t>3</a:t>
            </a:r>
          </a:p>
        </p:txBody>
      </p:sp>
      <p:sp>
        <p:nvSpPr>
          <p:cNvPr id="11" name="Organigramme : Connecteur 10">
            <a:extLst>
              <a:ext uri="{FF2B5EF4-FFF2-40B4-BE49-F238E27FC236}">
                <a16:creationId xmlns:a16="http://schemas.microsoft.com/office/drawing/2014/main" id="{215EBA8E-F79F-0C87-CACC-AB71DD39A9A1}"/>
              </a:ext>
            </a:extLst>
          </p:cNvPr>
          <p:cNvSpPr/>
          <p:nvPr/>
        </p:nvSpPr>
        <p:spPr>
          <a:xfrm>
            <a:off x="1337185" y="2997147"/>
            <a:ext cx="412955" cy="431853"/>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b="1" dirty="0">
                <a:solidFill>
                  <a:schemeClr val="bg1"/>
                </a:solidFill>
              </a:rPr>
              <a:t>4</a:t>
            </a:r>
          </a:p>
        </p:txBody>
      </p:sp>
      <p:sp>
        <p:nvSpPr>
          <p:cNvPr id="12" name="Organigramme : Connecteur 11">
            <a:extLst>
              <a:ext uri="{FF2B5EF4-FFF2-40B4-BE49-F238E27FC236}">
                <a16:creationId xmlns:a16="http://schemas.microsoft.com/office/drawing/2014/main" id="{501FFD8D-AB79-A591-54E3-0FA59430DD03}"/>
              </a:ext>
            </a:extLst>
          </p:cNvPr>
          <p:cNvSpPr/>
          <p:nvPr/>
        </p:nvSpPr>
        <p:spPr>
          <a:xfrm>
            <a:off x="1342100" y="3497826"/>
            <a:ext cx="412955" cy="431853"/>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b="1" dirty="0">
                <a:solidFill>
                  <a:schemeClr val="bg1"/>
                </a:solidFill>
              </a:rPr>
              <a:t>5</a:t>
            </a:r>
          </a:p>
        </p:txBody>
      </p:sp>
    </p:spTree>
    <p:extLst>
      <p:ext uri="{BB962C8B-B14F-4D97-AF65-F5344CB8AC3E}">
        <p14:creationId xmlns:p14="http://schemas.microsoft.com/office/powerpoint/2010/main" val="5315640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Une image contenant flou, jaune, orange, Ambré">
            <a:extLst>
              <a:ext uri="{FF2B5EF4-FFF2-40B4-BE49-F238E27FC236}">
                <a16:creationId xmlns:a16="http://schemas.microsoft.com/office/drawing/2014/main" id="{BE743077-E280-D598-34FE-C1AD59360247}"/>
              </a:ext>
            </a:extLst>
          </p:cNvPr>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0" y="0"/>
            <a:ext cx="12192000" cy="763398"/>
          </a:xfrm>
          <a:prstGeom prst="rect">
            <a:avLst/>
          </a:prstGeom>
          <a:solidFill>
            <a:schemeClr val="bg1">
              <a:lumMod val="85000"/>
            </a:schemeClr>
          </a:solidFill>
        </p:spPr>
      </p:pic>
      <p:sp>
        <p:nvSpPr>
          <p:cNvPr id="5" name="Titre 1">
            <a:extLst>
              <a:ext uri="{FF2B5EF4-FFF2-40B4-BE49-F238E27FC236}">
                <a16:creationId xmlns:a16="http://schemas.microsoft.com/office/drawing/2014/main" id="{2C61C1BE-51C2-C47F-2586-08FD8D62CB06}"/>
              </a:ext>
            </a:extLst>
          </p:cNvPr>
          <p:cNvSpPr>
            <a:spLocks noGrp="1"/>
          </p:cNvSpPr>
          <p:nvPr>
            <p:ph type="title"/>
          </p:nvPr>
        </p:nvSpPr>
        <p:spPr>
          <a:xfrm>
            <a:off x="478173" y="62611"/>
            <a:ext cx="10967906" cy="700787"/>
          </a:xfrm>
        </p:spPr>
        <p:txBody>
          <a:bodyPr>
            <a:normAutofit/>
          </a:bodyPr>
          <a:lstStyle/>
          <a:p>
            <a:r>
              <a:rPr lang="fr-FR" sz="3200" dirty="0">
                <a:latin typeface="+mn-lt"/>
                <a:ea typeface="Calibri" panose="020F0502020204030204" pitchFamily="34" charset="0"/>
                <a:cs typeface="Calibri" panose="020F0502020204030204" pitchFamily="34" charset="0"/>
              </a:rPr>
              <a:t>Dashboard – </a:t>
            </a:r>
            <a:endParaRPr lang="fr-FR" sz="3200" dirty="0">
              <a:latin typeface="Calibri" panose="020F0502020204030204" pitchFamily="34" charset="0"/>
              <a:ea typeface="Calibri" panose="020F0502020204030204" pitchFamily="34" charset="0"/>
              <a:cs typeface="Calibri" panose="020F0502020204030204" pitchFamily="34" charset="0"/>
            </a:endParaRPr>
          </a:p>
        </p:txBody>
      </p:sp>
      <p:pic>
        <p:nvPicPr>
          <p:cNvPr id="6" name="Image 5" descr="Une image contenant cercle, blanc, noir et blanc, conception">
            <a:extLst>
              <a:ext uri="{FF2B5EF4-FFF2-40B4-BE49-F238E27FC236}">
                <a16:creationId xmlns:a16="http://schemas.microsoft.com/office/drawing/2014/main" id="{A80E67CD-B642-0718-BFFD-A6BA76F9B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7497" y="1"/>
            <a:ext cx="1016330" cy="763398"/>
          </a:xfrm>
          <a:prstGeom prst="rect">
            <a:avLst/>
          </a:prstGeom>
        </p:spPr>
      </p:pic>
      <p:pic>
        <p:nvPicPr>
          <p:cNvPr id="8" name="Image 7" descr="Une image contenant texte, capture d’écran, Police, conception">
            <a:extLst>
              <a:ext uri="{FF2B5EF4-FFF2-40B4-BE49-F238E27FC236}">
                <a16:creationId xmlns:a16="http://schemas.microsoft.com/office/drawing/2014/main" id="{FFE6CCC6-5182-26D8-7980-E2F2064C32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233880"/>
            <a:ext cx="12192000" cy="4044800"/>
          </a:xfrm>
          <a:prstGeom prst="rect">
            <a:avLst/>
          </a:prstGeom>
        </p:spPr>
      </p:pic>
    </p:spTree>
    <p:extLst>
      <p:ext uri="{BB962C8B-B14F-4D97-AF65-F5344CB8AC3E}">
        <p14:creationId xmlns:p14="http://schemas.microsoft.com/office/powerpoint/2010/main" val="34615380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Une image contenant flou, jaune, orange, Ambré">
            <a:extLst>
              <a:ext uri="{FF2B5EF4-FFF2-40B4-BE49-F238E27FC236}">
                <a16:creationId xmlns:a16="http://schemas.microsoft.com/office/drawing/2014/main" id="{BE743077-E280-D598-34FE-C1AD59360247}"/>
              </a:ext>
            </a:extLst>
          </p:cNvPr>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0" y="0"/>
            <a:ext cx="12192000" cy="763398"/>
          </a:xfrm>
          <a:prstGeom prst="rect">
            <a:avLst/>
          </a:prstGeom>
          <a:solidFill>
            <a:schemeClr val="bg1">
              <a:lumMod val="85000"/>
            </a:schemeClr>
          </a:solidFill>
        </p:spPr>
      </p:pic>
      <p:sp>
        <p:nvSpPr>
          <p:cNvPr id="5" name="Titre 1">
            <a:extLst>
              <a:ext uri="{FF2B5EF4-FFF2-40B4-BE49-F238E27FC236}">
                <a16:creationId xmlns:a16="http://schemas.microsoft.com/office/drawing/2014/main" id="{2C61C1BE-51C2-C47F-2586-08FD8D62CB06}"/>
              </a:ext>
            </a:extLst>
          </p:cNvPr>
          <p:cNvSpPr>
            <a:spLocks noGrp="1"/>
          </p:cNvSpPr>
          <p:nvPr>
            <p:ph type="title"/>
          </p:nvPr>
        </p:nvSpPr>
        <p:spPr>
          <a:xfrm>
            <a:off x="478173" y="62611"/>
            <a:ext cx="10967906" cy="700787"/>
          </a:xfrm>
        </p:spPr>
        <p:txBody>
          <a:bodyPr>
            <a:normAutofit/>
          </a:bodyPr>
          <a:lstStyle/>
          <a:p>
            <a:r>
              <a:rPr lang="fr-FR" sz="3200" dirty="0">
                <a:latin typeface="+mn-lt"/>
                <a:ea typeface="Calibri" panose="020F0502020204030204" pitchFamily="34" charset="0"/>
                <a:cs typeface="Calibri" panose="020F0502020204030204" pitchFamily="34" charset="0"/>
              </a:rPr>
              <a:t>Dashboard – </a:t>
            </a:r>
            <a:endParaRPr lang="fr-FR" sz="3200" dirty="0">
              <a:latin typeface="Calibri" panose="020F0502020204030204" pitchFamily="34" charset="0"/>
              <a:ea typeface="Calibri" panose="020F0502020204030204" pitchFamily="34" charset="0"/>
              <a:cs typeface="Calibri" panose="020F0502020204030204" pitchFamily="34" charset="0"/>
            </a:endParaRPr>
          </a:p>
        </p:txBody>
      </p:sp>
      <p:pic>
        <p:nvPicPr>
          <p:cNvPr id="6" name="Image 5" descr="Une image contenant cercle, blanc, noir et blanc, conception">
            <a:extLst>
              <a:ext uri="{FF2B5EF4-FFF2-40B4-BE49-F238E27FC236}">
                <a16:creationId xmlns:a16="http://schemas.microsoft.com/office/drawing/2014/main" id="{A80E67CD-B642-0718-BFFD-A6BA76F9B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7497" y="1"/>
            <a:ext cx="1016330" cy="763398"/>
          </a:xfrm>
          <a:prstGeom prst="rect">
            <a:avLst/>
          </a:prstGeom>
        </p:spPr>
      </p:pic>
    </p:spTree>
    <p:extLst>
      <p:ext uri="{BB962C8B-B14F-4D97-AF65-F5344CB8AC3E}">
        <p14:creationId xmlns:p14="http://schemas.microsoft.com/office/powerpoint/2010/main" val="14850201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Une image contenant flou, jaune, orange, Ambré">
            <a:extLst>
              <a:ext uri="{FF2B5EF4-FFF2-40B4-BE49-F238E27FC236}">
                <a16:creationId xmlns:a16="http://schemas.microsoft.com/office/drawing/2014/main" id="{BE743077-E280-D598-34FE-C1AD59360247}"/>
              </a:ext>
            </a:extLst>
          </p:cNvPr>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0" y="0"/>
            <a:ext cx="12192000" cy="763398"/>
          </a:xfrm>
          <a:prstGeom prst="rect">
            <a:avLst/>
          </a:prstGeom>
          <a:solidFill>
            <a:schemeClr val="bg1">
              <a:lumMod val="85000"/>
            </a:schemeClr>
          </a:solidFill>
        </p:spPr>
      </p:pic>
      <p:sp>
        <p:nvSpPr>
          <p:cNvPr id="5" name="Titre 1">
            <a:extLst>
              <a:ext uri="{FF2B5EF4-FFF2-40B4-BE49-F238E27FC236}">
                <a16:creationId xmlns:a16="http://schemas.microsoft.com/office/drawing/2014/main" id="{2C61C1BE-51C2-C47F-2586-08FD8D62CB06}"/>
              </a:ext>
            </a:extLst>
          </p:cNvPr>
          <p:cNvSpPr>
            <a:spLocks noGrp="1"/>
          </p:cNvSpPr>
          <p:nvPr>
            <p:ph type="title"/>
          </p:nvPr>
        </p:nvSpPr>
        <p:spPr>
          <a:xfrm>
            <a:off x="478173" y="62611"/>
            <a:ext cx="10967906" cy="700787"/>
          </a:xfrm>
        </p:spPr>
        <p:txBody>
          <a:bodyPr>
            <a:normAutofit/>
          </a:bodyPr>
          <a:lstStyle/>
          <a:p>
            <a:r>
              <a:rPr lang="fr-FR" sz="3200" dirty="0">
                <a:latin typeface="+mn-lt"/>
                <a:ea typeface="Calibri" panose="020F0502020204030204" pitchFamily="34" charset="0"/>
                <a:cs typeface="Calibri" panose="020F0502020204030204" pitchFamily="34" charset="0"/>
              </a:rPr>
              <a:t>Dashboard – </a:t>
            </a:r>
            <a:endParaRPr lang="fr-FR" sz="3200" dirty="0">
              <a:latin typeface="Calibri" panose="020F0502020204030204" pitchFamily="34" charset="0"/>
              <a:ea typeface="Calibri" panose="020F0502020204030204" pitchFamily="34" charset="0"/>
              <a:cs typeface="Calibri" panose="020F0502020204030204" pitchFamily="34" charset="0"/>
            </a:endParaRPr>
          </a:p>
        </p:txBody>
      </p:sp>
      <p:pic>
        <p:nvPicPr>
          <p:cNvPr id="6" name="Image 5" descr="Une image contenant cercle, blanc, noir et blanc, conception">
            <a:extLst>
              <a:ext uri="{FF2B5EF4-FFF2-40B4-BE49-F238E27FC236}">
                <a16:creationId xmlns:a16="http://schemas.microsoft.com/office/drawing/2014/main" id="{A80E67CD-B642-0718-BFFD-A6BA76F9B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7497" y="1"/>
            <a:ext cx="1016330" cy="763398"/>
          </a:xfrm>
          <a:prstGeom prst="rect">
            <a:avLst/>
          </a:prstGeom>
        </p:spPr>
      </p:pic>
    </p:spTree>
    <p:extLst>
      <p:ext uri="{BB962C8B-B14F-4D97-AF65-F5344CB8AC3E}">
        <p14:creationId xmlns:p14="http://schemas.microsoft.com/office/powerpoint/2010/main" val="25517539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Une image contenant flou, jaune, orange, Ambré">
            <a:extLst>
              <a:ext uri="{FF2B5EF4-FFF2-40B4-BE49-F238E27FC236}">
                <a16:creationId xmlns:a16="http://schemas.microsoft.com/office/drawing/2014/main" id="{BE743077-E280-D598-34FE-C1AD59360247}"/>
              </a:ext>
            </a:extLst>
          </p:cNvPr>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0" y="0"/>
            <a:ext cx="12192000" cy="763398"/>
          </a:xfrm>
          <a:prstGeom prst="rect">
            <a:avLst/>
          </a:prstGeom>
          <a:solidFill>
            <a:schemeClr val="bg1">
              <a:lumMod val="85000"/>
            </a:schemeClr>
          </a:solidFill>
        </p:spPr>
      </p:pic>
      <p:sp>
        <p:nvSpPr>
          <p:cNvPr id="5" name="Titre 1">
            <a:extLst>
              <a:ext uri="{FF2B5EF4-FFF2-40B4-BE49-F238E27FC236}">
                <a16:creationId xmlns:a16="http://schemas.microsoft.com/office/drawing/2014/main" id="{2C61C1BE-51C2-C47F-2586-08FD8D62CB06}"/>
              </a:ext>
            </a:extLst>
          </p:cNvPr>
          <p:cNvSpPr>
            <a:spLocks noGrp="1"/>
          </p:cNvSpPr>
          <p:nvPr>
            <p:ph type="title"/>
          </p:nvPr>
        </p:nvSpPr>
        <p:spPr>
          <a:xfrm>
            <a:off x="478173" y="62611"/>
            <a:ext cx="10967906" cy="700787"/>
          </a:xfrm>
        </p:spPr>
        <p:txBody>
          <a:bodyPr>
            <a:normAutofit/>
          </a:bodyPr>
          <a:lstStyle/>
          <a:p>
            <a:r>
              <a:rPr lang="fr-FR" sz="3200" dirty="0">
                <a:latin typeface="+mn-lt"/>
                <a:ea typeface="Calibri" panose="020F0502020204030204" pitchFamily="34" charset="0"/>
                <a:cs typeface="Calibri" panose="020F0502020204030204" pitchFamily="34" charset="0"/>
              </a:rPr>
              <a:t>Dashboard – </a:t>
            </a:r>
            <a:endParaRPr lang="fr-FR" sz="3200" dirty="0">
              <a:latin typeface="Calibri" panose="020F0502020204030204" pitchFamily="34" charset="0"/>
              <a:ea typeface="Calibri" panose="020F0502020204030204" pitchFamily="34" charset="0"/>
              <a:cs typeface="Calibri" panose="020F0502020204030204" pitchFamily="34" charset="0"/>
            </a:endParaRPr>
          </a:p>
        </p:txBody>
      </p:sp>
      <p:pic>
        <p:nvPicPr>
          <p:cNvPr id="6" name="Image 5" descr="Une image contenant cercle, blanc, noir et blanc, conception">
            <a:extLst>
              <a:ext uri="{FF2B5EF4-FFF2-40B4-BE49-F238E27FC236}">
                <a16:creationId xmlns:a16="http://schemas.microsoft.com/office/drawing/2014/main" id="{A80E67CD-B642-0718-BFFD-A6BA76F9B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7497" y="1"/>
            <a:ext cx="1016330" cy="763398"/>
          </a:xfrm>
          <a:prstGeom prst="rect">
            <a:avLst/>
          </a:prstGeom>
        </p:spPr>
      </p:pic>
    </p:spTree>
    <p:extLst>
      <p:ext uri="{BB962C8B-B14F-4D97-AF65-F5344CB8AC3E}">
        <p14:creationId xmlns:p14="http://schemas.microsoft.com/office/powerpoint/2010/main" val="32369331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Une image contenant flou, jaune, orange, Ambré">
            <a:extLst>
              <a:ext uri="{FF2B5EF4-FFF2-40B4-BE49-F238E27FC236}">
                <a16:creationId xmlns:a16="http://schemas.microsoft.com/office/drawing/2014/main" id="{BE743077-E280-D598-34FE-C1AD59360247}"/>
              </a:ext>
            </a:extLst>
          </p:cNvPr>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0" y="0"/>
            <a:ext cx="12192000" cy="763398"/>
          </a:xfrm>
          <a:prstGeom prst="rect">
            <a:avLst/>
          </a:prstGeom>
          <a:solidFill>
            <a:schemeClr val="bg1">
              <a:lumMod val="85000"/>
            </a:schemeClr>
          </a:solidFill>
        </p:spPr>
      </p:pic>
      <p:sp>
        <p:nvSpPr>
          <p:cNvPr id="5" name="Titre 1">
            <a:extLst>
              <a:ext uri="{FF2B5EF4-FFF2-40B4-BE49-F238E27FC236}">
                <a16:creationId xmlns:a16="http://schemas.microsoft.com/office/drawing/2014/main" id="{2C61C1BE-51C2-C47F-2586-08FD8D62CB06}"/>
              </a:ext>
            </a:extLst>
          </p:cNvPr>
          <p:cNvSpPr>
            <a:spLocks noGrp="1"/>
          </p:cNvSpPr>
          <p:nvPr>
            <p:ph type="title"/>
          </p:nvPr>
        </p:nvSpPr>
        <p:spPr>
          <a:xfrm>
            <a:off x="478173" y="62611"/>
            <a:ext cx="10967906" cy="700787"/>
          </a:xfrm>
        </p:spPr>
        <p:txBody>
          <a:bodyPr>
            <a:normAutofit/>
          </a:bodyPr>
          <a:lstStyle/>
          <a:p>
            <a:r>
              <a:rPr lang="fr-FR" sz="3200" dirty="0">
                <a:latin typeface="+mn-lt"/>
                <a:ea typeface="Calibri" panose="020F0502020204030204" pitchFamily="34" charset="0"/>
                <a:cs typeface="Calibri" panose="020F0502020204030204" pitchFamily="34" charset="0"/>
              </a:rPr>
              <a:t>Dashboard – </a:t>
            </a:r>
            <a:endParaRPr lang="fr-FR" sz="3200" dirty="0">
              <a:latin typeface="Calibri" panose="020F0502020204030204" pitchFamily="34" charset="0"/>
              <a:ea typeface="Calibri" panose="020F0502020204030204" pitchFamily="34" charset="0"/>
              <a:cs typeface="Calibri" panose="020F0502020204030204" pitchFamily="34" charset="0"/>
            </a:endParaRPr>
          </a:p>
        </p:txBody>
      </p:sp>
      <p:pic>
        <p:nvPicPr>
          <p:cNvPr id="6" name="Image 5" descr="Une image contenant cercle, blanc, noir et blanc, conception">
            <a:extLst>
              <a:ext uri="{FF2B5EF4-FFF2-40B4-BE49-F238E27FC236}">
                <a16:creationId xmlns:a16="http://schemas.microsoft.com/office/drawing/2014/main" id="{A80E67CD-B642-0718-BFFD-A6BA76F9B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7497" y="1"/>
            <a:ext cx="1016330" cy="763398"/>
          </a:xfrm>
          <a:prstGeom prst="rect">
            <a:avLst/>
          </a:prstGeom>
        </p:spPr>
      </p:pic>
    </p:spTree>
    <p:extLst>
      <p:ext uri="{BB962C8B-B14F-4D97-AF65-F5344CB8AC3E}">
        <p14:creationId xmlns:p14="http://schemas.microsoft.com/office/powerpoint/2010/main" val="2068587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Une image contenant flou, jaune, orange, Ambré">
            <a:extLst>
              <a:ext uri="{FF2B5EF4-FFF2-40B4-BE49-F238E27FC236}">
                <a16:creationId xmlns:a16="http://schemas.microsoft.com/office/drawing/2014/main" id="{BE743077-E280-D598-34FE-C1AD59360247}"/>
              </a:ext>
            </a:extLst>
          </p:cNvPr>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0" y="0"/>
            <a:ext cx="12192000" cy="763398"/>
          </a:xfrm>
          <a:prstGeom prst="rect">
            <a:avLst/>
          </a:prstGeom>
          <a:solidFill>
            <a:schemeClr val="bg1">
              <a:lumMod val="85000"/>
            </a:schemeClr>
          </a:solidFill>
        </p:spPr>
      </p:pic>
      <p:sp>
        <p:nvSpPr>
          <p:cNvPr id="5" name="Titre 1">
            <a:extLst>
              <a:ext uri="{FF2B5EF4-FFF2-40B4-BE49-F238E27FC236}">
                <a16:creationId xmlns:a16="http://schemas.microsoft.com/office/drawing/2014/main" id="{2C61C1BE-51C2-C47F-2586-08FD8D62CB06}"/>
              </a:ext>
            </a:extLst>
          </p:cNvPr>
          <p:cNvSpPr>
            <a:spLocks noGrp="1"/>
          </p:cNvSpPr>
          <p:nvPr>
            <p:ph type="title"/>
          </p:nvPr>
        </p:nvSpPr>
        <p:spPr>
          <a:xfrm>
            <a:off x="478173" y="62611"/>
            <a:ext cx="10967906" cy="700787"/>
          </a:xfrm>
        </p:spPr>
        <p:txBody>
          <a:bodyPr>
            <a:normAutofit/>
          </a:bodyPr>
          <a:lstStyle/>
          <a:p>
            <a:r>
              <a:rPr lang="fr-FR" sz="3200" dirty="0">
                <a:latin typeface="+mn-lt"/>
                <a:ea typeface="Calibri" panose="020F0502020204030204" pitchFamily="34" charset="0"/>
                <a:cs typeface="Calibri" panose="020F0502020204030204" pitchFamily="34" charset="0"/>
              </a:rPr>
              <a:t>Sommaire</a:t>
            </a:r>
          </a:p>
        </p:txBody>
      </p:sp>
      <p:pic>
        <p:nvPicPr>
          <p:cNvPr id="6" name="Image 5" descr="Une image contenant cercle, blanc, noir et blanc, conception">
            <a:extLst>
              <a:ext uri="{FF2B5EF4-FFF2-40B4-BE49-F238E27FC236}">
                <a16:creationId xmlns:a16="http://schemas.microsoft.com/office/drawing/2014/main" id="{A80E67CD-B642-0718-BFFD-A6BA76F9B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7497" y="1"/>
            <a:ext cx="1016330" cy="763398"/>
          </a:xfrm>
          <a:prstGeom prst="rect">
            <a:avLst/>
          </a:prstGeom>
        </p:spPr>
      </p:pic>
      <p:sp>
        <p:nvSpPr>
          <p:cNvPr id="7" name="Espace réservé du contenu 2">
            <a:extLst>
              <a:ext uri="{FF2B5EF4-FFF2-40B4-BE49-F238E27FC236}">
                <a16:creationId xmlns:a16="http://schemas.microsoft.com/office/drawing/2014/main" id="{4ACE70BD-78FC-6878-7490-FD08C6EE5268}"/>
              </a:ext>
            </a:extLst>
          </p:cNvPr>
          <p:cNvSpPr>
            <a:spLocks noGrp="1"/>
          </p:cNvSpPr>
          <p:nvPr>
            <p:ph idx="1"/>
          </p:nvPr>
        </p:nvSpPr>
        <p:spPr>
          <a:xfrm>
            <a:off x="849517" y="1436277"/>
            <a:ext cx="10596562" cy="3265487"/>
          </a:xfrm>
        </p:spPr>
        <p:txBody>
          <a:bodyPr/>
          <a:lstStyle/>
          <a:p>
            <a:pPr marL="0" indent="0">
              <a:buNone/>
            </a:pPr>
            <a:r>
              <a:rPr lang="fr-FR" dirty="0"/>
              <a:t>              Contexte</a:t>
            </a:r>
          </a:p>
          <a:p>
            <a:pPr marL="0" indent="0">
              <a:buNone/>
            </a:pPr>
            <a:r>
              <a:rPr lang="fr-FR" dirty="0"/>
              <a:t>              </a:t>
            </a:r>
            <a:r>
              <a:rPr lang="fr-FR" dirty="0">
                <a:solidFill>
                  <a:schemeClr val="bg1">
                    <a:lumMod val="85000"/>
                  </a:schemeClr>
                </a:solidFill>
              </a:rPr>
              <a:t>Traitement des données </a:t>
            </a:r>
          </a:p>
          <a:p>
            <a:pPr marL="0" indent="0">
              <a:buNone/>
            </a:pPr>
            <a:r>
              <a:rPr lang="fr-FR" dirty="0"/>
              <a:t>              </a:t>
            </a:r>
            <a:r>
              <a:rPr lang="fr-FR" dirty="0">
                <a:solidFill>
                  <a:schemeClr val="bg1">
                    <a:lumMod val="85000"/>
                  </a:schemeClr>
                </a:solidFill>
              </a:rPr>
              <a:t>Modélisation</a:t>
            </a:r>
          </a:p>
          <a:p>
            <a:pPr marL="0" indent="0">
              <a:buNone/>
            </a:pPr>
            <a:r>
              <a:rPr lang="fr-FR" dirty="0">
                <a:solidFill>
                  <a:schemeClr val="bg1">
                    <a:lumMod val="85000"/>
                  </a:schemeClr>
                </a:solidFill>
              </a:rPr>
              <a:t>              Dashboard</a:t>
            </a:r>
          </a:p>
          <a:p>
            <a:pPr marL="0" indent="0">
              <a:buNone/>
            </a:pPr>
            <a:r>
              <a:rPr lang="fr-FR" dirty="0">
                <a:solidFill>
                  <a:schemeClr val="bg1">
                    <a:lumMod val="85000"/>
                  </a:schemeClr>
                </a:solidFill>
              </a:rPr>
              <a:t>              Conclusion</a:t>
            </a:r>
            <a:r>
              <a:rPr lang="fr-FR" dirty="0"/>
              <a:t> </a:t>
            </a:r>
          </a:p>
          <a:p>
            <a:pPr marL="0" indent="0">
              <a:buNone/>
            </a:pPr>
            <a:endParaRPr lang="fr-FR" dirty="0"/>
          </a:p>
        </p:txBody>
      </p:sp>
      <p:sp>
        <p:nvSpPr>
          <p:cNvPr id="8" name="Organigramme : Connecteur 7">
            <a:extLst>
              <a:ext uri="{FF2B5EF4-FFF2-40B4-BE49-F238E27FC236}">
                <a16:creationId xmlns:a16="http://schemas.microsoft.com/office/drawing/2014/main" id="{9B9C5B9C-2BBE-30F2-E413-17DBAD380494}"/>
              </a:ext>
            </a:extLst>
          </p:cNvPr>
          <p:cNvSpPr/>
          <p:nvPr/>
        </p:nvSpPr>
        <p:spPr>
          <a:xfrm>
            <a:off x="1337186" y="1436276"/>
            <a:ext cx="412955" cy="431853"/>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b="1" dirty="0">
                <a:solidFill>
                  <a:schemeClr val="bg1"/>
                </a:solidFill>
              </a:rPr>
              <a:t>1</a:t>
            </a:r>
          </a:p>
        </p:txBody>
      </p:sp>
      <p:sp>
        <p:nvSpPr>
          <p:cNvPr id="9" name="Organigramme : Connecteur 8">
            <a:extLst>
              <a:ext uri="{FF2B5EF4-FFF2-40B4-BE49-F238E27FC236}">
                <a16:creationId xmlns:a16="http://schemas.microsoft.com/office/drawing/2014/main" id="{D55825A7-F2A8-E410-117B-2C0FD9B58672}"/>
              </a:ext>
            </a:extLst>
          </p:cNvPr>
          <p:cNvSpPr/>
          <p:nvPr/>
        </p:nvSpPr>
        <p:spPr>
          <a:xfrm>
            <a:off x="1337183" y="1942551"/>
            <a:ext cx="412955" cy="431853"/>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b="1" dirty="0">
                <a:solidFill>
                  <a:schemeClr val="bg1"/>
                </a:solidFill>
              </a:rPr>
              <a:t>2</a:t>
            </a:r>
          </a:p>
        </p:txBody>
      </p:sp>
      <p:sp>
        <p:nvSpPr>
          <p:cNvPr id="10" name="Organigramme : Connecteur 9">
            <a:extLst>
              <a:ext uri="{FF2B5EF4-FFF2-40B4-BE49-F238E27FC236}">
                <a16:creationId xmlns:a16="http://schemas.microsoft.com/office/drawing/2014/main" id="{CE8C43D6-581E-0E57-DA18-E0ECEB68AE5D}"/>
              </a:ext>
            </a:extLst>
          </p:cNvPr>
          <p:cNvSpPr/>
          <p:nvPr/>
        </p:nvSpPr>
        <p:spPr>
          <a:xfrm>
            <a:off x="1337184" y="2469849"/>
            <a:ext cx="412955" cy="431853"/>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b="1" dirty="0">
                <a:solidFill>
                  <a:schemeClr val="bg1"/>
                </a:solidFill>
              </a:rPr>
              <a:t>3</a:t>
            </a:r>
          </a:p>
        </p:txBody>
      </p:sp>
      <p:sp>
        <p:nvSpPr>
          <p:cNvPr id="11" name="Organigramme : Connecteur 10">
            <a:extLst>
              <a:ext uri="{FF2B5EF4-FFF2-40B4-BE49-F238E27FC236}">
                <a16:creationId xmlns:a16="http://schemas.microsoft.com/office/drawing/2014/main" id="{215EBA8E-F79F-0C87-CACC-AB71DD39A9A1}"/>
              </a:ext>
            </a:extLst>
          </p:cNvPr>
          <p:cNvSpPr/>
          <p:nvPr/>
        </p:nvSpPr>
        <p:spPr>
          <a:xfrm>
            <a:off x="1337185" y="2997147"/>
            <a:ext cx="412955" cy="431853"/>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b="1" dirty="0">
                <a:solidFill>
                  <a:schemeClr val="bg1"/>
                </a:solidFill>
              </a:rPr>
              <a:t>4</a:t>
            </a:r>
          </a:p>
        </p:txBody>
      </p:sp>
      <p:sp>
        <p:nvSpPr>
          <p:cNvPr id="12" name="Organigramme : Connecteur 11">
            <a:extLst>
              <a:ext uri="{FF2B5EF4-FFF2-40B4-BE49-F238E27FC236}">
                <a16:creationId xmlns:a16="http://schemas.microsoft.com/office/drawing/2014/main" id="{501FFD8D-AB79-A591-54E3-0FA59430DD03}"/>
              </a:ext>
            </a:extLst>
          </p:cNvPr>
          <p:cNvSpPr/>
          <p:nvPr/>
        </p:nvSpPr>
        <p:spPr>
          <a:xfrm>
            <a:off x="1342100" y="3497826"/>
            <a:ext cx="412955" cy="431853"/>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b="1" dirty="0">
                <a:solidFill>
                  <a:schemeClr val="bg1"/>
                </a:solidFill>
              </a:rPr>
              <a:t>5</a:t>
            </a:r>
          </a:p>
        </p:txBody>
      </p:sp>
    </p:spTree>
    <p:extLst>
      <p:ext uri="{BB962C8B-B14F-4D97-AF65-F5344CB8AC3E}">
        <p14:creationId xmlns:p14="http://schemas.microsoft.com/office/powerpoint/2010/main" val="759105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Une image contenant flou, jaune, orange, Ambré">
            <a:extLst>
              <a:ext uri="{FF2B5EF4-FFF2-40B4-BE49-F238E27FC236}">
                <a16:creationId xmlns:a16="http://schemas.microsoft.com/office/drawing/2014/main" id="{BE743077-E280-D598-34FE-C1AD59360247}"/>
              </a:ext>
            </a:extLst>
          </p:cNvPr>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0" y="0"/>
            <a:ext cx="12192000" cy="763398"/>
          </a:xfrm>
          <a:prstGeom prst="rect">
            <a:avLst/>
          </a:prstGeom>
          <a:solidFill>
            <a:schemeClr val="bg1">
              <a:lumMod val="85000"/>
            </a:schemeClr>
          </a:solidFill>
        </p:spPr>
      </p:pic>
      <p:sp>
        <p:nvSpPr>
          <p:cNvPr id="5" name="Titre 1">
            <a:extLst>
              <a:ext uri="{FF2B5EF4-FFF2-40B4-BE49-F238E27FC236}">
                <a16:creationId xmlns:a16="http://schemas.microsoft.com/office/drawing/2014/main" id="{2C61C1BE-51C2-C47F-2586-08FD8D62CB06}"/>
              </a:ext>
            </a:extLst>
          </p:cNvPr>
          <p:cNvSpPr>
            <a:spLocks noGrp="1"/>
          </p:cNvSpPr>
          <p:nvPr>
            <p:ph type="title"/>
          </p:nvPr>
        </p:nvSpPr>
        <p:spPr>
          <a:xfrm>
            <a:off x="478173" y="62611"/>
            <a:ext cx="10967906" cy="700787"/>
          </a:xfrm>
        </p:spPr>
        <p:txBody>
          <a:bodyPr>
            <a:normAutofit/>
          </a:bodyPr>
          <a:lstStyle/>
          <a:p>
            <a:r>
              <a:rPr lang="fr-FR" sz="3200" dirty="0">
                <a:latin typeface="+mn-lt"/>
                <a:ea typeface="Calibri" panose="020F0502020204030204" pitchFamily="34" charset="0"/>
                <a:cs typeface="Calibri" panose="020F0502020204030204" pitchFamily="34" charset="0"/>
              </a:rPr>
              <a:t>Contexte</a:t>
            </a:r>
          </a:p>
        </p:txBody>
      </p:sp>
      <p:pic>
        <p:nvPicPr>
          <p:cNvPr id="6" name="Image 5" descr="Une image contenant cercle, blanc, noir et blanc, conception">
            <a:extLst>
              <a:ext uri="{FF2B5EF4-FFF2-40B4-BE49-F238E27FC236}">
                <a16:creationId xmlns:a16="http://schemas.microsoft.com/office/drawing/2014/main" id="{A80E67CD-B642-0718-BFFD-A6BA76F9B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7497" y="1"/>
            <a:ext cx="1016330" cy="763398"/>
          </a:xfrm>
          <a:prstGeom prst="rect">
            <a:avLst/>
          </a:prstGeom>
        </p:spPr>
      </p:pic>
      <p:sp>
        <p:nvSpPr>
          <p:cNvPr id="7" name="Espace réservé du contenu 2">
            <a:extLst>
              <a:ext uri="{FF2B5EF4-FFF2-40B4-BE49-F238E27FC236}">
                <a16:creationId xmlns:a16="http://schemas.microsoft.com/office/drawing/2014/main" id="{4ACE70BD-78FC-6878-7490-FD08C6EE5268}"/>
              </a:ext>
            </a:extLst>
          </p:cNvPr>
          <p:cNvSpPr>
            <a:spLocks noGrp="1"/>
          </p:cNvSpPr>
          <p:nvPr>
            <p:ph idx="1"/>
          </p:nvPr>
        </p:nvSpPr>
        <p:spPr>
          <a:xfrm>
            <a:off x="294966" y="3253590"/>
            <a:ext cx="11418861" cy="827908"/>
          </a:xfrm>
        </p:spPr>
        <p:txBody>
          <a:bodyPr>
            <a:normAutofit fontScale="25000" lnSpcReduction="20000"/>
          </a:bodyPr>
          <a:lstStyle/>
          <a:p>
            <a:pPr algn="just">
              <a:buFont typeface="Arial" panose="020B0604020202020204" pitchFamily="34" charset="0"/>
              <a:buChar char="•"/>
            </a:pPr>
            <a:r>
              <a:rPr lang="fr-FR" sz="7200" b="0" i="0" dirty="0">
                <a:solidFill>
                  <a:srgbClr val="374151"/>
                </a:solidFill>
                <a:effectLst/>
              </a:rPr>
              <a:t>Construire un </a:t>
            </a:r>
            <a:r>
              <a:rPr lang="fr-FR" sz="7200" b="1" i="0" dirty="0">
                <a:solidFill>
                  <a:srgbClr val="374151"/>
                </a:solidFill>
                <a:effectLst/>
              </a:rPr>
              <a:t>modèle de scoring automatisé </a:t>
            </a:r>
            <a:r>
              <a:rPr lang="fr-FR" sz="7200" b="0" i="0" dirty="0">
                <a:solidFill>
                  <a:srgbClr val="374151"/>
                </a:solidFill>
                <a:effectLst/>
              </a:rPr>
              <a:t>pour prédire la </a:t>
            </a:r>
            <a:r>
              <a:rPr lang="fr-FR" sz="7200" b="1" i="0" dirty="0">
                <a:solidFill>
                  <a:srgbClr val="374151"/>
                </a:solidFill>
                <a:effectLst/>
              </a:rPr>
              <a:t>probabilité de faillite </a:t>
            </a:r>
            <a:r>
              <a:rPr lang="fr-FR" sz="7200" b="0" i="0" dirty="0">
                <a:solidFill>
                  <a:srgbClr val="374151"/>
                </a:solidFill>
                <a:effectLst/>
              </a:rPr>
              <a:t>d'un client.</a:t>
            </a:r>
          </a:p>
          <a:p>
            <a:pPr algn="just">
              <a:buFont typeface="Arial" panose="020B0604020202020204" pitchFamily="34" charset="0"/>
              <a:buChar char="•"/>
            </a:pPr>
            <a:r>
              <a:rPr lang="fr-FR" sz="7200" b="0" i="0" dirty="0">
                <a:solidFill>
                  <a:srgbClr val="374151"/>
                </a:solidFill>
                <a:effectLst/>
              </a:rPr>
              <a:t>Développer un </a:t>
            </a:r>
            <a:r>
              <a:rPr lang="fr-FR" sz="7200" b="1" dirty="0">
                <a:solidFill>
                  <a:srgbClr val="374151"/>
                </a:solidFill>
              </a:rPr>
              <a:t>D</a:t>
            </a:r>
            <a:r>
              <a:rPr lang="fr-FR" sz="7200" b="1" i="0" dirty="0">
                <a:solidFill>
                  <a:srgbClr val="374151"/>
                </a:solidFill>
                <a:effectLst/>
              </a:rPr>
              <a:t>ashboard interactif </a:t>
            </a:r>
            <a:r>
              <a:rPr lang="fr-FR" sz="7200" b="0" i="0" dirty="0">
                <a:solidFill>
                  <a:srgbClr val="374151"/>
                </a:solidFill>
                <a:effectLst/>
              </a:rPr>
              <a:t>pour les gestionnaires de la relation client, permettant d'interpréter les</a:t>
            </a:r>
          </a:p>
          <a:p>
            <a:pPr marL="0" indent="0" algn="just">
              <a:buNone/>
            </a:pPr>
            <a:r>
              <a:rPr lang="fr-FR" sz="7200" dirty="0">
                <a:solidFill>
                  <a:srgbClr val="374151"/>
                </a:solidFill>
              </a:rPr>
              <a:t>     </a:t>
            </a:r>
            <a:r>
              <a:rPr lang="fr-FR" sz="7200" b="0" i="0" dirty="0">
                <a:solidFill>
                  <a:srgbClr val="374151"/>
                </a:solidFill>
                <a:effectLst/>
              </a:rPr>
              <a:t>prédictions du modèle et d'améliorer leur connaissance des clients.</a:t>
            </a:r>
          </a:p>
          <a:p>
            <a:pPr marL="0" indent="0">
              <a:buNone/>
            </a:pPr>
            <a:r>
              <a:rPr lang="fr-FR" dirty="0"/>
              <a:t>          </a:t>
            </a:r>
          </a:p>
        </p:txBody>
      </p:sp>
      <p:pic>
        <p:nvPicPr>
          <p:cNvPr id="3" name="Image 2" descr="Une image contenant cercle, blanc, noir et blanc, conception">
            <a:extLst>
              <a:ext uri="{FF2B5EF4-FFF2-40B4-BE49-F238E27FC236}">
                <a16:creationId xmlns:a16="http://schemas.microsoft.com/office/drawing/2014/main" id="{63C37159-4646-ECAF-4357-170887A1ED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966" y="1460090"/>
            <a:ext cx="1016330" cy="763398"/>
          </a:xfrm>
          <a:prstGeom prst="rect">
            <a:avLst/>
          </a:prstGeom>
        </p:spPr>
      </p:pic>
      <p:sp>
        <p:nvSpPr>
          <p:cNvPr id="13" name="ZoneTexte 12">
            <a:extLst>
              <a:ext uri="{FF2B5EF4-FFF2-40B4-BE49-F238E27FC236}">
                <a16:creationId xmlns:a16="http://schemas.microsoft.com/office/drawing/2014/main" id="{110F3A27-474F-1ED8-E3D5-F10831CFEE26}"/>
              </a:ext>
            </a:extLst>
          </p:cNvPr>
          <p:cNvSpPr txBox="1"/>
          <p:nvPr/>
        </p:nvSpPr>
        <p:spPr>
          <a:xfrm>
            <a:off x="196645" y="869442"/>
            <a:ext cx="3067664" cy="523220"/>
          </a:xfrm>
          <a:prstGeom prst="rect">
            <a:avLst/>
          </a:prstGeom>
          <a:noFill/>
        </p:spPr>
        <p:txBody>
          <a:bodyPr wrap="square" rtlCol="0">
            <a:spAutoFit/>
          </a:bodyPr>
          <a:lstStyle/>
          <a:p>
            <a:r>
              <a:rPr lang="fr-FR" sz="2800" b="1" dirty="0">
                <a:solidFill>
                  <a:schemeClr val="bg2">
                    <a:lumMod val="25000"/>
                  </a:schemeClr>
                </a:solidFill>
              </a:rPr>
              <a:t>Prêt à dépenser:</a:t>
            </a:r>
          </a:p>
        </p:txBody>
      </p:sp>
      <p:sp>
        <p:nvSpPr>
          <p:cNvPr id="14" name="ZoneTexte 13">
            <a:extLst>
              <a:ext uri="{FF2B5EF4-FFF2-40B4-BE49-F238E27FC236}">
                <a16:creationId xmlns:a16="http://schemas.microsoft.com/office/drawing/2014/main" id="{0BA47530-6EAE-428A-8300-260A4E4ED714}"/>
              </a:ext>
            </a:extLst>
          </p:cNvPr>
          <p:cNvSpPr txBox="1"/>
          <p:nvPr/>
        </p:nvSpPr>
        <p:spPr>
          <a:xfrm>
            <a:off x="1547270" y="1460090"/>
            <a:ext cx="10166557" cy="646331"/>
          </a:xfrm>
          <a:prstGeom prst="rect">
            <a:avLst/>
          </a:prstGeom>
          <a:noFill/>
        </p:spPr>
        <p:txBody>
          <a:bodyPr wrap="square" rtlCol="0">
            <a:spAutoFit/>
          </a:bodyPr>
          <a:lstStyle/>
          <a:p>
            <a:r>
              <a:rPr lang="fr-FR" sz="1800" b="0" i="0" dirty="0">
                <a:solidFill>
                  <a:srgbClr val="374151"/>
                </a:solidFill>
                <a:effectLst/>
                <a:latin typeface="Söhne"/>
              </a:rPr>
              <a:t>L'entreprise souhaite créer un outil de "scoring crédit" basé sur un algorithme de classification pour prédire la probabilité de remboursement d'un client et prendre des décisions d'accord ou de refus de crédit. </a:t>
            </a:r>
            <a:endParaRPr lang="fr-FR" dirty="0"/>
          </a:p>
        </p:txBody>
      </p:sp>
      <p:sp>
        <p:nvSpPr>
          <p:cNvPr id="15" name="ZoneTexte 14">
            <a:extLst>
              <a:ext uri="{FF2B5EF4-FFF2-40B4-BE49-F238E27FC236}">
                <a16:creationId xmlns:a16="http://schemas.microsoft.com/office/drawing/2014/main" id="{ECD07296-79E7-08CA-62BD-6BC7C75AAAD9}"/>
              </a:ext>
            </a:extLst>
          </p:cNvPr>
          <p:cNvSpPr txBox="1"/>
          <p:nvPr/>
        </p:nvSpPr>
        <p:spPr>
          <a:xfrm>
            <a:off x="196645" y="2600736"/>
            <a:ext cx="1563329" cy="523220"/>
          </a:xfrm>
          <a:prstGeom prst="rect">
            <a:avLst/>
          </a:prstGeom>
          <a:noFill/>
        </p:spPr>
        <p:txBody>
          <a:bodyPr wrap="square" rtlCol="0">
            <a:spAutoFit/>
          </a:bodyPr>
          <a:lstStyle/>
          <a:p>
            <a:r>
              <a:rPr lang="fr-FR" sz="2800" b="1" dirty="0">
                <a:solidFill>
                  <a:schemeClr val="bg2">
                    <a:lumMod val="25000"/>
                  </a:schemeClr>
                </a:solidFill>
              </a:rPr>
              <a:t>Mission:</a:t>
            </a:r>
          </a:p>
        </p:txBody>
      </p:sp>
      <p:sp>
        <p:nvSpPr>
          <p:cNvPr id="16" name="ZoneTexte 15">
            <a:extLst>
              <a:ext uri="{FF2B5EF4-FFF2-40B4-BE49-F238E27FC236}">
                <a16:creationId xmlns:a16="http://schemas.microsoft.com/office/drawing/2014/main" id="{B1F215D9-8A17-4273-F542-56C5AA50CF1F}"/>
              </a:ext>
            </a:extLst>
          </p:cNvPr>
          <p:cNvSpPr txBox="1"/>
          <p:nvPr/>
        </p:nvSpPr>
        <p:spPr>
          <a:xfrm>
            <a:off x="196644" y="4286864"/>
            <a:ext cx="1848466" cy="523220"/>
          </a:xfrm>
          <a:prstGeom prst="rect">
            <a:avLst/>
          </a:prstGeom>
          <a:noFill/>
        </p:spPr>
        <p:txBody>
          <a:bodyPr wrap="square" rtlCol="0">
            <a:spAutoFit/>
          </a:bodyPr>
          <a:lstStyle/>
          <a:p>
            <a:r>
              <a:rPr lang="fr-FR" sz="2800" b="1" dirty="0">
                <a:solidFill>
                  <a:schemeClr val="bg2">
                    <a:lumMod val="25000"/>
                  </a:schemeClr>
                </a:solidFill>
              </a:rPr>
              <a:t>Objectifs:</a:t>
            </a:r>
          </a:p>
        </p:txBody>
      </p:sp>
      <p:sp>
        <p:nvSpPr>
          <p:cNvPr id="17" name="ZoneTexte 16">
            <a:extLst>
              <a:ext uri="{FF2B5EF4-FFF2-40B4-BE49-F238E27FC236}">
                <a16:creationId xmlns:a16="http://schemas.microsoft.com/office/drawing/2014/main" id="{D8D06E83-B505-5453-CFCE-832477642ADB}"/>
              </a:ext>
            </a:extLst>
          </p:cNvPr>
          <p:cNvSpPr txBox="1"/>
          <p:nvPr/>
        </p:nvSpPr>
        <p:spPr>
          <a:xfrm>
            <a:off x="294966" y="4936245"/>
            <a:ext cx="11690557" cy="923330"/>
          </a:xfrm>
          <a:prstGeom prst="rect">
            <a:avLst/>
          </a:prstGeom>
          <a:noFill/>
        </p:spPr>
        <p:txBody>
          <a:bodyPr wrap="square" rtlCol="0">
            <a:spAutoFit/>
          </a:bodyPr>
          <a:lstStyle/>
          <a:p>
            <a:r>
              <a:rPr lang="fr-FR" sz="1800" b="0" i="0" dirty="0">
                <a:solidFill>
                  <a:srgbClr val="374151"/>
                </a:solidFill>
                <a:effectLst/>
                <a:latin typeface="Söhne"/>
              </a:rPr>
              <a:t>Les chargés de relation client ont souligné l'importance de la </a:t>
            </a:r>
            <a:r>
              <a:rPr lang="fr-FR" sz="1800" b="1" i="0" dirty="0">
                <a:solidFill>
                  <a:srgbClr val="374151"/>
                </a:solidFill>
                <a:effectLst/>
                <a:latin typeface="Söhne"/>
              </a:rPr>
              <a:t>transparence</a:t>
            </a:r>
            <a:r>
              <a:rPr lang="fr-FR" sz="1800" b="0" i="0" dirty="0">
                <a:solidFill>
                  <a:srgbClr val="374151"/>
                </a:solidFill>
                <a:effectLst/>
                <a:latin typeface="Söhne"/>
              </a:rPr>
              <a:t> dans les décisions d'octroi de crédit. Pour répondre à cette demande, </a:t>
            </a:r>
            <a:r>
              <a:rPr lang="fr-FR" sz="1800" dirty="0">
                <a:solidFill>
                  <a:srgbClr val="374151"/>
                </a:solidFill>
                <a:latin typeface="Söhne"/>
              </a:rPr>
              <a:t>l’entreprise </a:t>
            </a:r>
            <a:r>
              <a:rPr lang="fr-FR" sz="1800" b="0" i="0" dirty="0">
                <a:solidFill>
                  <a:srgbClr val="374151"/>
                </a:solidFill>
                <a:effectLst/>
                <a:latin typeface="Söhne"/>
              </a:rPr>
              <a:t>prévoit de développer un tableau de bord </a:t>
            </a:r>
            <a:r>
              <a:rPr lang="fr-FR" sz="1800" b="1" i="0" dirty="0">
                <a:solidFill>
                  <a:srgbClr val="374151"/>
                </a:solidFill>
                <a:effectLst/>
                <a:latin typeface="Söhne"/>
              </a:rPr>
              <a:t>interactif</a:t>
            </a:r>
            <a:r>
              <a:rPr lang="fr-FR" sz="1800" b="0" i="0" dirty="0">
                <a:solidFill>
                  <a:srgbClr val="374151"/>
                </a:solidFill>
                <a:effectLst/>
                <a:latin typeface="Söhne"/>
              </a:rPr>
              <a:t> permettant d'expliquer les </a:t>
            </a:r>
            <a:r>
              <a:rPr lang="fr-FR" sz="1800" b="1" i="0" dirty="0">
                <a:solidFill>
                  <a:srgbClr val="374151"/>
                </a:solidFill>
                <a:effectLst/>
                <a:latin typeface="Söhne"/>
              </a:rPr>
              <a:t>décisions de crédit </a:t>
            </a:r>
            <a:r>
              <a:rPr lang="fr-FR" sz="1800" b="0" i="0" dirty="0">
                <a:solidFill>
                  <a:srgbClr val="374151"/>
                </a:solidFill>
                <a:effectLst/>
                <a:latin typeface="Söhne"/>
              </a:rPr>
              <a:t>de manière transparente et de donner aux clients un </a:t>
            </a:r>
            <a:r>
              <a:rPr lang="fr-FR" sz="1800" b="1" i="0" dirty="0">
                <a:solidFill>
                  <a:srgbClr val="374151"/>
                </a:solidFill>
                <a:effectLst/>
                <a:latin typeface="Söhne"/>
              </a:rPr>
              <a:t>accès facile </a:t>
            </a:r>
            <a:r>
              <a:rPr lang="fr-FR" sz="1800" b="0" i="0" dirty="0">
                <a:solidFill>
                  <a:srgbClr val="374151"/>
                </a:solidFill>
                <a:effectLst/>
                <a:latin typeface="Söhne"/>
              </a:rPr>
              <a:t>à leurs informations personnelles.</a:t>
            </a:r>
          </a:p>
        </p:txBody>
      </p:sp>
    </p:spTree>
    <p:extLst>
      <p:ext uri="{BB962C8B-B14F-4D97-AF65-F5344CB8AC3E}">
        <p14:creationId xmlns:p14="http://schemas.microsoft.com/office/powerpoint/2010/main" val="3807743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Une image contenant flou, jaune, orange, Ambré">
            <a:extLst>
              <a:ext uri="{FF2B5EF4-FFF2-40B4-BE49-F238E27FC236}">
                <a16:creationId xmlns:a16="http://schemas.microsoft.com/office/drawing/2014/main" id="{BE743077-E280-D598-34FE-C1AD59360247}"/>
              </a:ext>
            </a:extLst>
          </p:cNvPr>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0" y="0"/>
            <a:ext cx="12192000" cy="763398"/>
          </a:xfrm>
          <a:prstGeom prst="rect">
            <a:avLst/>
          </a:prstGeom>
          <a:solidFill>
            <a:schemeClr val="bg1">
              <a:lumMod val="85000"/>
            </a:schemeClr>
          </a:solidFill>
        </p:spPr>
      </p:pic>
      <p:sp>
        <p:nvSpPr>
          <p:cNvPr id="5" name="Titre 1">
            <a:extLst>
              <a:ext uri="{FF2B5EF4-FFF2-40B4-BE49-F238E27FC236}">
                <a16:creationId xmlns:a16="http://schemas.microsoft.com/office/drawing/2014/main" id="{2C61C1BE-51C2-C47F-2586-08FD8D62CB06}"/>
              </a:ext>
            </a:extLst>
          </p:cNvPr>
          <p:cNvSpPr>
            <a:spLocks noGrp="1"/>
          </p:cNvSpPr>
          <p:nvPr>
            <p:ph type="title"/>
          </p:nvPr>
        </p:nvSpPr>
        <p:spPr>
          <a:xfrm>
            <a:off x="478173" y="62611"/>
            <a:ext cx="10967906" cy="700787"/>
          </a:xfrm>
        </p:spPr>
        <p:txBody>
          <a:bodyPr>
            <a:normAutofit/>
          </a:bodyPr>
          <a:lstStyle/>
          <a:p>
            <a:r>
              <a:rPr lang="fr-FR" sz="3200" dirty="0">
                <a:latin typeface="+mn-lt"/>
                <a:ea typeface="Calibri" panose="020F0502020204030204" pitchFamily="34" charset="0"/>
                <a:cs typeface="Calibri" panose="020F0502020204030204" pitchFamily="34" charset="0"/>
              </a:rPr>
              <a:t>Contexte – déroulement</a:t>
            </a:r>
          </a:p>
        </p:txBody>
      </p:sp>
      <p:pic>
        <p:nvPicPr>
          <p:cNvPr id="6" name="Image 5" descr="Une image contenant cercle, blanc, noir et blanc, conception">
            <a:extLst>
              <a:ext uri="{FF2B5EF4-FFF2-40B4-BE49-F238E27FC236}">
                <a16:creationId xmlns:a16="http://schemas.microsoft.com/office/drawing/2014/main" id="{A80E67CD-B642-0718-BFFD-A6BA76F9B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7497" y="1"/>
            <a:ext cx="1016330" cy="763398"/>
          </a:xfrm>
          <a:prstGeom prst="rect">
            <a:avLst/>
          </a:prstGeom>
        </p:spPr>
      </p:pic>
      <p:sp>
        <p:nvSpPr>
          <p:cNvPr id="2" name="Rectangle : coins arrondis 1">
            <a:extLst>
              <a:ext uri="{FF2B5EF4-FFF2-40B4-BE49-F238E27FC236}">
                <a16:creationId xmlns:a16="http://schemas.microsoft.com/office/drawing/2014/main" id="{350DCE45-C27B-89FA-9267-0BE1D752EE3D}"/>
              </a:ext>
            </a:extLst>
          </p:cNvPr>
          <p:cNvSpPr/>
          <p:nvPr/>
        </p:nvSpPr>
        <p:spPr>
          <a:xfrm>
            <a:off x="157315" y="1012821"/>
            <a:ext cx="2104103" cy="589935"/>
          </a:xfrm>
          <a:prstGeom prst="roundRect">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EDA</a:t>
            </a:r>
          </a:p>
        </p:txBody>
      </p:sp>
      <p:sp>
        <p:nvSpPr>
          <p:cNvPr id="3" name="Rectangle : coins arrondis 2">
            <a:extLst>
              <a:ext uri="{FF2B5EF4-FFF2-40B4-BE49-F238E27FC236}">
                <a16:creationId xmlns:a16="http://schemas.microsoft.com/office/drawing/2014/main" id="{014A5C1A-D2AC-B8C1-052E-0B2A4F32D197}"/>
              </a:ext>
            </a:extLst>
          </p:cNvPr>
          <p:cNvSpPr/>
          <p:nvPr/>
        </p:nvSpPr>
        <p:spPr>
          <a:xfrm>
            <a:off x="4952839" y="1027764"/>
            <a:ext cx="2104103" cy="589935"/>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FEATURES SELECTION</a:t>
            </a:r>
          </a:p>
        </p:txBody>
      </p:sp>
      <p:sp>
        <p:nvSpPr>
          <p:cNvPr id="8" name="Rectangle : coins arrondis 7">
            <a:extLst>
              <a:ext uri="{FF2B5EF4-FFF2-40B4-BE49-F238E27FC236}">
                <a16:creationId xmlns:a16="http://schemas.microsoft.com/office/drawing/2014/main" id="{B97E8EDC-365F-0331-A404-1D9119BE6CF2}"/>
              </a:ext>
            </a:extLst>
          </p:cNvPr>
          <p:cNvSpPr/>
          <p:nvPr/>
        </p:nvSpPr>
        <p:spPr>
          <a:xfrm>
            <a:off x="7350601" y="1047527"/>
            <a:ext cx="2104103" cy="589935"/>
          </a:xfrm>
          <a:prstGeom prst="round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MODELISATION</a:t>
            </a:r>
          </a:p>
        </p:txBody>
      </p:sp>
      <p:sp>
        <p:nvSpPr>
          <p:cNvPr id="9" name="Rectangle : coins arrondis 8">
            <a:extLst>
              <a:ext uri="{FF2B5EF4-FFF2-40B4-BE49-F238E27FC236}">
                <a16:creationId xmlns:a16="http://schemas.microsoft.com/office/drawing/2014/main" id="{57838325-BD51-54B4-CFC1-568A157CC4B4}"/>
              </a:ext>
            </a:extLst>
          </p:cNvPr>
          <p:cNvSpPr/>
          <p:nvPr/>
        </p:nvSpPr>
        <p:spPr>
          <a:xfrm>
            <a:off x="9748363" y="1047526"/>
            <a:ext cx="2104103" cy="589935"/>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DASHBOARDING</a:t>
            </a:r>
          </a:p>
        </p:txBody>
      </p:sp>
      <p:sp>
        <p:nvSpPr>
          <p:cNvPr id="10" name="Rectangle : coins arrondis 9">
            <a:extLst>
              <a:ext uri="{FF2B5EF4-FFF2-40B4-BE49-F238E27FC236}">
                <a16:creationId xmlns:a16="http://schemas.microsoft.com/office/drawing/2014/main" id="{4E04C4C5-D345-C164-ECFF-F43758549345}"/>
              </a:ext>
            </a:extLst>
          </p:cNvPr>
          <p:cNvSpPr/>
          <p:nvPr/>
        </p:nvSpPr>
        <p:spPr>
          <a:xfrm>
            <a:off x="2555077" y="1027765"/>
            <a:ext cx="2104103" cy="589935"/>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PRE-PROCESSING</a:t>
            </a:r>
          </a:p>
        </p:txBody>
      </p:sp>
      <p:sp>
        <p:nvSpPr>
          <p:cNvPr id="11" name="ZoneTexte 10">
            <a:extLst>
              <a:ext uri="{FF2B5EF4-FFF2-40B4-BE49-F238E27FC236}">
                <a16:creationId xmlns:a16="http://schemas.microsoft.com/office/drawing/2014/main" id="{A2A65E32-3603-2A9E-C3F6-D279E320F0DD}"/>
              </a:ext>
            </a:extLst>
          </p:cNvPr>
          <p:cNvSpPr txBox="1"/>
          <p:nvPr/>
        </p:nvSpPr>
        <p:spPr>
          <a:xfrm>
            <a:off x="73741" y="1797412"/>
            <a:ext cx="2379406" cy="584775"/>
          </a:xfrm>
          <a:prstGeom prst="rect">
            <a:avLst/>
          </a:prstGeom>
          <a:noFill/>
        </p:spPr>
        <p:txBody>
          <a:bodyPr wrap="square" rtlCol="0">
            <a:spAutoFit/>
          </a:bodyPr>
          <a:lstStyle/>
          <a:p>
            <a:r>
              <a:rPr lang="fr-FR" sz="1600" u="sng" dirty="0"/>
              <a:t>Traitement des 8 fichiers de prêt.</a:t>
            </a:r>
          </a:p>
        </p:txBody>
      </p:sp>
      <p:pic>
        <p:nvPicPr>
          <p:cNvPr id="13" name="Image 12" descr="Une image contenant texte, Police, diagramme, Parallèle">
            <a:extLst>
              <a:ext uri="{FF2B5EF4-FFF2-40B4-BE49-F238E27FC236}">
                <a16:creationId xmlns:a16="http://schemas.microsoft.com/office/drawing/2014/main" id="{A47E6897-9903-4D64-97C5-E82AF97E1B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0888" y="2382187"/>
            <a:ext cx="1936956" cy="1467604"/>
          </a:xfrm>
          <a:prstGeom prst="rect">
            <a:avLst/>
          </a:prstGeom>
        </p:spPr>
      </p:pic>
      <p:sp>
        <p:nvSpPr>
          <p:cNvPr id="14" name="ZoneTexte 13">
            <a:extLst>
              <a:ext uri="{FF2B5EF4-FFF2-40B4-BE49-F238E27FC236}">
                <a16:creationId xmlns:a16="http://schemas.microsoft.com/office/drawing/2014/main" id="{0B9B569C-70CD-C092-0181-3F6F73A62F05}"/>
              </a:ext>
            </a:extLst>
          </p:cNvPr>
          <p:cNvSpPr txBox="1"/>
          <p:nvPr/>
        </p:nvSpPr>
        <p:spPr>
          <a:xfrm>
            <a:off x="73741" y="3908812"/>
            <a:ext cx="2104103" cy="584775"/>
          </a:xfrm>
          <a:prstGeom prst="rect">
            <a:avLst/>
          </a:prstGeom>
          <a:noFill/>
        </p:spPr>
        <p:txBody>
          <a:bodyPr wrap="square" rtlCol="0">
            <a:spAutoFit/>
          </a:bodyPr>
          <a:lstStyle/>
          <a:p>
            <a:r>
              <a:rPr lang="fr-FR" sz="1600" u="sng" dirty="0"/>
              <a:t>Stat, typage, données manquantes.</a:t>
            </a:r>
          </a:p>
        </p:txBody>
      </p:sp>
      <p:pic>
        <p:nvPicPr>
          <p:cNvPr id="16" name="Image 15" descr="Une image contenant texte, capture d’écran, cercle, diagramme">
            <a:extLst>
              <a:ext uri="{FF2B5EF4-FFF2-40B4-BE49-F238E27FC236}">
                <a16:creationId xmlns:a16="http://schemas.microsoft.com/office/drawing/2014/main" id="{0E93986C-88A1-82D5-A39F-C87FCD999F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0939" y="4552608"/>
            <a:ext cx="1356851" cy="1232051"/>
          </a:xfrm>
          <a:prstGeom prst="rect">
            <a:avLst/>
          </a:prstGeom>
        </p:spPr>
      </p:pic>
      <p:pic>
        <p:nvPicPr>
          <p:cNvPr id="18" name="Image 17" descr="Une image contenant texte, capture d’écran, Rectangle, ligne">
            <a:extLst>
              <a:ext uri="{FF2B5EF4-FFF2-40B4-BE49-F238E27FC236}">
                <a16:creationId xmlns:a16="http://schemas.microsoft.com/office/drawing/2014/main" id="{7419024D-2D22-E254-018B-F2760C221B3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314" y="5784659"/>
            <a:ext cx="2104103" cy="896817"/>
          </a:xfrm>
          <a:prstGeom prst="rect">
            <a:avLst/>
          </a:prstGeom>
        </p:spPr>
      </p:pic>
      <p:sp>
        <p:nvSpPr>
          <p:cNvPr id="21" name="Rectangle 20">
            <a:extLst>
              <a:ext uri="{FF2B5EF4-FFF2-40B4-BE49-F238E27FC236}">
                <a16:creationId xmlns:a16="http://schemas.microsoft.com/office/drawing/2014/main" id="{B51C93EF-2796-8A6F-E6C4-EBFFFC23B1AD}"/>
              </a:ext>
            </a:extLst>
          </p:cNvPr>
          <p:cNvSpPr/>
          <p:nvPr/>
        </p:nvSpPr>
        <p:spPr>
          <a:xfrm>
            <a:off x="2620294" y="1792252"/>
            <a:ext cx="2024135" cy="584775"/>
          </a:xfrm>
          <a:prstGeom prst="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Nettoyage des données</a:t>
            </a:r>
          </a:p>
        </p:txBody>
      </p:sp>
      <p:sp>
        <p:nvSpPr>
          <p:cNvPr id="28" name="ZoneTexte 27">
            <a:extLst>
              <a:ext uri="{FF2B5EF4-FFF2-40B4-BE49-F238E27FC236}">
                <a16:creationId xmlns:a16="http://schemas.microsoft.com/office/drawing/2014/main" id="{FA7360F3-DB75-12E6-123E-00A9C4181A04}"/>
              </a:ext>
            </a:extLst>
          </p:cNvPr>
          <p:cNvSpPr txBox="1"/>
          <p:nvPr/>
        </p:nvSpPr>
        <p:spPr>
          <a:xfrm>
            <a:off x="2816939" y="2507225"/>
            <a:ext cx="1936956" cy="830997"/>
          </a:xfrm>
          <a:prstGeom prst="rect">
            <a:avLst/>
          </a:prstGeom>
          <a:noFill/>
        </p:spPr>
        <p:txBody>
          <a:bodyPr wrap="square" rtlCol="0">
            <a:spAutoFit/>
          </a:bodyPr>
          <a:lstStyle/>
          <a:p>
            <a:r>
              <a:rPr lang="fr-FR" sz="1600" dirty="0"/>
              <a:t>Typage, valeurs manquantes, imputation</a:t>
            </a:r>
          </a:p>
        </p:txBody>
      </p:sp>
      <p:sp>
        <p:nvSpPr>
          <p:cNvPr id="29" name="Rectangle 28">
            <a:extLst>
              <a:ext uri="{FF2B5EF4-FFF2-40B4-BE49-F238E27FC236}">
                <a16:creationId xmlns:a16="http://schemas.microsoft.com/office/drawing/2014/main" id="{2A270C7F-05FC-4A03-5E7F-E1B2C27A4F9B}"/>
              </a:ext>
            </a:extLst>
          </p:cNvPr>
          <p:cNvSpPr/>
          <p:nvPr/>
        </p:nvSpPr>
        <p:spPr>
          <a:xfrm>
            <a:off x="2635045" y="3536079"/>
            <a:ext cx="2024135" cy="584775"/>
          </a:xfrm>
          <a:prstGeom prst="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Feature engineering</a:t>
            </a:r>
          </a:p>
        </p:txBody>
      </p:sp>
      <p:cxnSp>
        <p:nvCxnSpPr>
          <p:cNvPr id="31" name="Connecteur : en angle 30">
            <a:extLst>
              <a:ext uri="{FF2B5EF4-FFF2-40B4-BE49-F238E27FC236}">
                <a16:creationId xmlns:a16="http://schemas.microsoft.com/office/drawing/2014/main" id="{2C7CC9C1-70AB-5FE4-B4A1-A65A7A98A3D5}"/>
              </a:ext>
            </a:extLst>
          </p:cNvPr>
          <p:cNvCxnSpPr>
            <a:stCxn id="21" idx="1"/>
            <a:endCxn id="28" idx="1"/>
          </p:cNvCxnSpPr>
          <p:nvPr/>
        </p:nvCxnSpPr>
        <p:spPr>
          <a:xfrm rot="10800000" flipH="1" flipV="1">
            <a:off x="2620293" y="2084640"/>
            <a:ext cx="196645" cy="838084"/>
          </a:xfrm>
          <a:prstGeom prst="bentConnector3">
            <a:avLst>
              <a:gd name="adj1" fmla="val -116250"/>
            </a:avLst>
          </a:prstGeom>
          <a:ln>
            <a:tailEnd type="triangle"/>
          </a:ln>
        </p:spPr>
        <p:style>
          <a:lnRef idx="2">
            <a:schemeClr val="dk1"/>
          </a:lnRef>
          <a:fillRef idx="0">
            <a:schemeClr val="dk1"/>
          </a:fillRef>
          <a:effectRef idx="1">
            <a:schemeClr val="dk1"/>
          </a:effectRef>
          <a:fontRef idx="minor">
            <a:schemeClr val="tx1"/>
          </a:fontRef>
        </p:style>
      </p:cxnSp>
      <p:sp>
        <p:nvSpPr>
          <p:cNvPr id="32" name="ZoneTexte 31">
            <a:extLst>
              <a:ext uri="{FF2B5EF4-FFF2-40B4-BE49-F238E27FC236}">
                <a16:creationId xmlns:a16="http://schemas.microsoft.com/office/drawing/2014/main" id="{9D14F3E6-5BD3-6B35-17ED-FC477E4A53CA}"/>
              </a:ext>
            </a:extLst>
          </p:cNvPr>
          <p:cNvSpPr txBox="1"/>
          <p:nvPr/>
        </p:nvSpPr>
        <p:spPr>
          <a:xfrm>
            <a:off x="2620292" y="4120854"/>
            <a:ext cx="2133603" cy="1938992"/>
          </a:xfrm>
          <a:prstGeom prst="rect">
            <a:avLst/>
          </a:prstGeom>
          <a:noFill/>
        </p:spPr>
        <p:txBody>
          <a:bodyPr wrap="square" rtlCol="0">
            <a:spAutoFit/>
          </a:bodyPr>
          <a:lstStyle/>
          <a:p>
            <a:pPr marL="285750" indent="-285750">
              <a:buFontTx/>
              <a:buChar char="-"/>
            </a:pPr>
            <a:r>
              <a:rPr lang="fr-FR" sz="1200" dirty="0"/>
              <a:t>Création nouveaux types de features (min, max, sum, …)</a:t>
            </a:r>
          </a:p>
          <a:p>
            <a:endParaRPr lang="fr-FR" sz="1200" dirty="0"/>
          </a:p>
          <a:p>
            <a:pPr marL="285750" indent="-285750">
              <a:buFontTx/>
              <a:buChar char="-"/>
            </a:pPr>
            <a:r>
              <a:rPr lang="fr-FR" sz="1200" dirty="0"/>
              <a:t>Encodage (cat encoding, …)</a:t>
            </a:r>
          </a:p>
          <a:p>
            <a:pPr marL="285750" indent="-285750">
              <a:buFontTx/>
              <a:buChar char="-"/>
            </a:pPr>
            <a:r>
              <a:rPr lang="fr-FR" sz="1200" dirty="0"/>
              <a:t>Elimination des fortes colinéarités</a:t>
            </a:r>
          </a:p>
          <a:p>
            <a:pPr marL="285750" indent="-285750">
              <a:buFontTx/>
              <a:buChar char="-"/>
            </a:pPr>
            <a:r>
              <a:rPr lang="fr-FR" sz="1200" dirty="0"/>
              <a:t>Fusion des datasets nettoyés</a:t>
            </a:r>
          </a:p>
        </p:txBody>
      </p:sp>
      <p:cxnSp>
        <p:nvCxnSpPr>
          <p:cNvPr id="36" name="Connecteur : en angle 35">
            <a:extLst>
              <a:ext uri="{FF2B5EF4-FFF2-40B4-BE49-F238E27FC236}">
                <a16:creationId xmlns:a16="http://schemas.microsoft.com/office/drawing/2014/main" id="{B9C86EA1-F055-00D8-72A6-F72CCEE65589}"/>
              </a:ext>
            </a:extLst>
          </p:cNvPr>
          <p:cNvCxnSpPr>
            <a:stCxn id="29" idx="1"/>
            <a:endCxn id="32" idx="1"/>
          </p:cNvCxnSpPr>
          <p:nvPr/>
        </p:nvCxnSpPr>
        <p:spPr>
          <a:xfrm rot="10800000" flipV="1">
            <a:off x="2620293" y="3828466"/>
            <a:ext cx="14753" cy="1261883"/>
          </a:xfrm>
          <a:prstGeom prst="bentConnector3">
            <a:avLst>
              <a:gd name="adj1" fmla="val 1649515"/>
            </a:avLst>
          </a:prstGeom>
          <a:ln>
            <a:tailEnd type="triangle"/>
          </a:ln>
        </p:spPr>
        <p:style>
          <a:lnRef idx="2">
            <a:schemeClr val="dk1"/>
          </a:lnRef>
          <a:fillRef idx="0">
            <a:schemeClr val="dk1"/>
          </a:fillRef>
          <a:effectRef idx="1">
            <a:schemeClr val="dk1"/>
          </a:effectRef>
          <a:fontRef idx="minor">
            <a:schemeClr val="tx1"/>
          </a:fontRef>
        </p:style>
      </p:cxnSp>
      <p:sp>
        <p:nvSpPr>
          <p:cNvPr id="39" name="Rectangle 38">
            <a:extLst>
              <a:ext uri="{FF2B5EF4-FFF2-40B4-BE49-F238E27FC236}">
                <a16:creationId xmlns:a16="http://schemas.microsoft.com/office/drawing/2014/main" id="{397A0B68-CDE4-3216-C390-3D6262E5AAB7}"/>
              </a:ext>
            </a:extLst>
          </p:cNvPr>
          <p:cNvSpPr/>
          <p:nvPr/>
        </p:nvSpPr>
        <p:spPr>
          <a:xfrm>
            <a:off x="2718615" y="6352234"/>
            <a:ext cx="1827491" cy="428333"/>
          </a:xfrm>
          <a:prstGeom prst="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600" dirty="0"/>
              <a:t>Données test et entrainement</a:t>
            </a:r>
          </a:p>
        </p:txBody>
      </p:sp>
      <p:sp>
        <p:nvSpPr>
          <p:cNvPr id="40" name="Flèche : bas 39">
            <a:extLst>
              <a:ext uri="{FF2B5EF4-FFF2-40B4-BE49-F238E27FC236}">
                <a16:creationId xmlns:a16="http://schemas.microsoft.com/office/drawing/2014/main" id="{08086184-45B3-C3E2-90B4-920B92434F18}"/>
              </a:ext>
            </a:extLst>
          </p:cNvPr>
          <p:cNvSpPr/>
          <p:nvPr/>
        </p:nvSpPr>
        <p:spPr>
          <a:xfrm>
            <a:off x="3479309" y="6053784"/>
            <a:ext cx="255638" cy="203302"/>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a:p>
        </p:txBody>
      </p:sp>
      <p:sp>
        <p:nvSpPr>
          <p:cNvPr id="41" name="Rectangle 40">
            <a:extLst>
              <a:ext uri="{FF2B5EF4-FFF2-40B4-BE49-F238E27FC236}">
                <a16:creationId xmlns:a16="http://schemas.microsoft.com/office/drawing/2014/main" id="{9A2FA8F5-D5D9-2614-32D9-848E3E73958F}"/>
              </a:ext>
            </a:extLst>
          </p:cNvPr>
          <p:cNvSpPr/>
          <p:nvPr/>
        </p:nvSpPr>
        <p:spPr>
          <a:xfrm>
            <a:off x="5067874" y="1792252"/>
            <a:ext cx="1874032" cy="380678"/>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LightGBM </a:t>
            </a:r>
          </a:p>
        </p:txBody>
      </p:sp>
      <p:sp>
        <p:nvSpPr>
          <p:cNvPr id="42" name="ZoneTexte 41">
            <a:extLst>
              <a:ext uri="{FF2B5EF4-FFF2-40B4-BE49-F238E27FC236}">
                <a16:creationId xmlns:a16="http://schemas.microsoft.com/office/drawing/2014/main" id="{D5EBDEF6-852B-0DFA-6598-7979F5F23FC3}"/>
              </a:ext>
            </a:extLst>
          </p:cNvPr>
          <p:cNvSpPr txBox="1"/>
          <p:nvPr/>
        </p:nvSpPr>
        <p:spPr>
          <a:xfrm>
            <a:off x="5043948" y="2340077"/>
            <a:ext cx="2104103" cy="830997"/>
          </a:xfrm>
          <a:prstGeom prst="rect">
            <a:avLst/>
          </a:prstGeom>
          <a:noFill/>
        </p:spPr>
        <p:txBody>
          <a:bodyPr wrap="square" rtlCol="0">
            <a:spAutoFit/>
          </a:bodyPr>
          <a:lstStyle/>
          <a:p>
            <a:r>
              <a:rPr lang="fr-FR" sz="1200" dirty="0"/>
              <a:t>- Recherche des features importances avec 2 itérations afin d’éliminer les 0 importances.</a:t>
            </a:r>
          </a:p>
        </p:txBody>
      </p:sp>
      <p:sp>
        <p:nvSpPr>
          <p:cNvPr id="43" name="Rectangle 42">
            <a:extLst>
              <a:ext uri="{FF2B5EF4-FFF2-40B4-BE49-F238E27FC236}">
                <a16:creationId xmlns:a16="http://schemas.microsoft.com/office/drawing/2014/main" id="{A8BDBB02-61CF-C570-4281-189CFABFC0E2}"/>
              </a:ext>
            </a:extLst>
          </p:cNvPr>
          <p:cNvSpPr/>
          <p:nvPr/>
        </p:nvSpPr>
        <p:spPr>
          <a:xfrm>
            <a:off x="5078357" y="3313810"/>
            <a:ext cx="1874032" cy="673065"/>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Permutation importance </a:t>
            </a:r>
          </a:p>
        </p:txBody>
      </p:sp>
      <p:sp>
        <p:nvSpPr>
          <p:cNvPr id="45" name="ZoneTexte 44">
            <a:extLst>
              <a:ext uri="{FF2B5EF4-FFF2-40B4-BE49-F238E27FC236}">
                <a16:creationId xmlns:a16="http://schemas.microsoft.com/office/drawing/2014/main" id="{638ECDC9-2252-BA6E-D1EA-C38CAD6346D0}"/>
              </a:ext>
            </a:extLst>
          </p:cNvPr>
          <p:cNvSpPr txBox="1"/>
          <p:nvPr/>
        </p:nvSpPr>
        <p:spPr>
          <a:xfrm>
            <a:off x="5067874" y="4027011"/>
            <a:ext cx="1874032" cy="1815882"/>
          </a:xfrm>
          <a:prstGeom prst="rect">
            <a:avLst/>
          </a:prstGeom>
          <a:noFill/>
        </p:spPr>
        <p:txBody>
          <a:bodyPr wrap="square" rtlCol="0">
            <a:spAutoFit/>
          </a:bodyPr>
          <a:lstStyle/>
          <a:p>
            <a:r>
              <a:rPr lang="fr-FR" sz="1600" dirty="0"/>
              <a:t>- </a:t>
            </a:r>
            <a:r>
              <a:rPr lang="fr-FR" sz="1600" i="0" dirty="0">
                <a:effectLst/>
                <a:latin typeface="+mj-lt"/>
              </a:rPr>
              <a:t>Permutation-based Importance avec sklearn</a:t>
            </a:r>
            <a:endParaRPr lang="fr-FR" sz="1600" dirty="0">
              <a:latin typeface="+mj-lt"/>
            </a:endParaRPr>
          </a:p>
          <a:p>
            <a:endParaRPr lang="fr-FR" sz="1600" dirty="0"/>
          </a:p>
          <a:p>
            <a:r>
              <a:rPr lang="fr-FR" sz="1600" dirty="0"/>
              <a:t>- Permutation importance avec eli5</a:t>
            </a:r>
          </a:p>
        </p:txBody>
      </p:sp>
      <p:sp>
        <p:nvSpPr>
          <p:cNvPr id="46" name="Flèche : bas 45">
            <a:extLst>
              <a:ext uri="{FF2B5EF4-FFF2-40B4-BE49-F238E27FC236}">
                <a16:creationId xmlns:a16="http://schemas.microsoft.com/office/drawing/2014/main" id="{E641D50C-3215-12CC-722E-A6D926A11FB3}"/>
              </a:ext>
            </a:extLst>
          </p:cNvPr>
          <p:cNvSpPr/>
          <p:nvPr/>
        </p:nvSpPr>
        <p:spPr>
          <a:xfrm>
            <a:off x="5834307" y="5883029"/>
            <a:ext cx="255638" cy="203302"/>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a:p>
        </p:txBody>
      </p:sp>
      <p:sp>
        <p:nvSpPr>
          <p:cNvPr id="48" name="Rectangle 47">
            <a:extLst>
              <a:ext uri="{FF2B5EF4-FFF2-40B4-BE49-F238E27FC236}">
                <a16:creationId xmlns:a16="http://schemas.microsoft.com/office/drawing/2014/main" id="{3F664C01-027D-0062-8EE0-310C1E049297}"/>
              </a:ext>
            </a:extLst>
          </p:cNvPr>
          <p:cNvSpPr/>
          <p:nvPr/>
        </p:nvSpPr>
        <p:spPr>
          <a:xfrm>
            <a:off x="4866641" y="6230669"/>
            <a:ext cx="2197514" cy="549898"/>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dirty="0"/>
              <a:t>Conservation des variables les plus fréquentes</a:t>
            </a:r>
          </a:p>
        </p:txBody>
      </p:sp>
      <p:sp>
        <p:nvSpPr>
          <p:cNvPr id="49" name="Rectangle 48">
            <a:extLst>
              <a:ext uri="{FF2B5EF4-FFF2-40B4-BE49-F238E27FC236}">
                <a16:creationId xmlns:a16="http://schemas.microsoft.com/office/drawing/2014/main" id="{875AC698-6EE6-A197-AE6C-CA7F49074E3E}"/>
              </a:ext>
            </a:extLst>
          </p:cNvPr>
          <p:cNvSpPr/>
          <p:nvPr/>
        </p:nvSpPr>
        <p:spPr>
          <a:xfrm>
            <a:off x="7465636" y="1765088"/>
            <a:ext cx="1874032" cy="562632"/>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 LightGBM </a:t>
            </a:r>
          </a:p>
        </p:txBody>
      </p:sp>
      <p:pic>
        <p:nvPicPr>
          <p:cNvPr id="51" name="Image 50" descr="Une image contenant Graphique, Police, graphisme, capture d’écran">
            <a:extLst>
              <a:ext uri="{FF2B5EF4-FFF2-40B4-BE49-F238E27FC236}">
                <a16:creationId xmlns:a16="http://schemas.microsoft.com/office/drawing/2014/main" id="{9C853EA8-CE7F-EF6B-7FAE-1BDAC912C86B}"/>
              </a:ext>
            </a:extLst>
          </p:cNvPr>
          <p:cNvPicPr>
            <a:picLocks noChangeAspect="1"/>
          </p:cNvPicPr>
          <p:nvPr/>
        </p:nvPicPr>
        <p:blipFill rotWithShape="1">
          <a:blip r:embed="rId7">
            <a:extLst>
              <a:ext uri="{28A0092B-C50C-407E-A947-70E740481C1C}">
                <a14:useLocalDpi xmlns:a14="http://schemas.microsoft.com/office/drawing/2010/main" val="0"/>
              </a:ext>
            </a:extLst>
          </a:blip>
          <a:srcRect l="-238" t="22164" r="80440" b="18918"/>
          <a:stretch/>
        </p:blipFill>
        <p:spPr>
          <a:xfrm>
            <a:off x="7547570" y="1779701"/>
            <a:ext cx="383458" cy="570610"/>
          </a:xfrm>
          <a:prstGeom prst="rect">
            <a:avLst/>
          </a:prstGeom>
        </p:spPr>
      </p:pic>
      <p:sp>
        <p:nvSpPr>
          <p:cNvPr id="52" name="ZoneTexte 51">
            <a:extLst>
              <a:ext uri="{FF2B5EF4-FFF2-40B4-BE49-F238E27FC236}">
                <a16:creationId xmlns:a16="http://schemas.microsoft.com/office/drawing/2014/main" id="{5CE923BD-9FEB-0871-F417-C2FC70E55D54}"/>
              </a:ext>
            </a:extLst>
          </p:cNvPr>
          <p:cNvSpPr txBox="1"/>
          <p:nvPr/>
        </p:nvSpPr>
        <p:spPr>
          <a:xfrm>
            <a:off x="7350601" y="2496296"/>
            <a:ext cx="2104103" cy="2677656"/>
          </a:xfrm>
          <a:prstGeom prst="rect">
            <a:avLst/>
          </a:prstGeom>
          <a:noFill/>
        </p:spPr>
        <p:txBody>
          <a:bodyPr wrap="square" rtlCol="0">
            <a:spAutoFit/>
          </a:bodyPr>
          <a:lstStyle/>
          <a:p>
            <a:pPr marL="171450" indent="-171450">
              <a:buFontTx/>
              <a:buChar char="-"/>
            </a:pPr>
            <a:r>
              <a:rPr lang="fr-FR" sz="1200" dirty="0"/>
              <a:t>Séparation du dataset</a:t>
            </a:r>
          </a:p>
          <a:p>
            <a:endParaRPr lang="fr-FR" sz="1200" dirty="0"/>
          </a:p>
          <a:p>
            <a:pPr marL="171450" indent="-171450">
              <a:buFontTx/>
              <a:buChar char="-"/>
            </a:pPr>
            <a:r>
              <a:rPr lang="fr-FR" sz="1200" dirty="0"/>
              <a:t>Gestion du déséquilibre (SMOTE, …)</a:t>
            </a:r>
          </a:p>
          <a:p>
            <a:endParaRPr lang="fr-FR" sz="1200" dirty="0"/>
          </a:p>
          <a:p>
            <a:pPr marL="171450" indent="-171450">
              <a:buFontTx/>
              <a:buChar char="-"/>
            </a:pPr>
            <a:r>
              <a:rPr lang="fr-FR" sz="1200" dirty="0"/>
              <a:t>Sélection des métriques (métier, …)</a:t>
            </a:r>
          </a:p>
          <a:p>
            <a:endParaRPr lang="fr-FR" sz="1200" dirty="0"/>
          </a:p>
          <a:p>
            <a:pPr marL="171450" indent="-171450">
              <a:buFontTx/>
              <a:buChar char="-"/>
            </a:pPr>
            <a:r>
              <a:rPr lang="fr-FR" sz="1200" dirty="0"/>
              <a:t>Optimisation bayésienne des différents modèles (selon les métriques, …): </a:t>
            </a:r>
          </a:p>
          <a:p>
            <a:endParaRPr lang="fr-FR" sz="1200" dirty="0"/>
          </a:p>
          <a:p>
            <a:pPr marL="171450" indent="-171450">
              <a:buFontTx/>
              <a:buChar char="-"/>
            </a:pPr>
            <a:r>
              <a:rPr lang="fr-FR" sz="1200" dirty="0"/>
              <a:t>Détermination de la probabilité optimale.</a:t>
            </a:r>
          </a:p>
        </p:txBody>
      </p:sp>
      <p:sp>
        <p:nvSpPr>
          <p:cNvPr id="53" name="Flèche : bas 52">
            <a:extLst>
              <a:ext uri="{FF2B5EF4-FFF2-40B4-BE49-F238E27FC236}">
                <a16:creationId xmlns:a16="http://schemas.microsoft.com/office/drawing/2014/main" id="{51B1647E-DB3D-4563-A48B-206925876D8A}"/>
              </a:ext>
            </a:extLst>
          </p:cNvPr>
          <p:cNvSpPr/>
          <p:nvPr/>
        </p:nvSpPr>
        <p:spPr>
          <a:xfrm>
            <a:off x="8258448" y="5334043"/>
            <a:ext cx="255638" cy="203302"/>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a:p>
        </p:txBody>
      </p:sp>
      <p:sp>
        <p:nvSpPr>
          <p:cNvPr id="54" name="Rectangle 53">
            <a:extLst>
              <a:ext uri="{FF2B5EF4-FFF2-40B4-BE49-F238E27FC236}">
                <a16:creationId xmlns:a16="http://schemas.microsoft.com/office/drawing/2014/main" id="{3DCD23CC-FAFC-9933-060C-32951AAEC3E7}"/>
              </a:ext>
            </a:extLst>
          </p:cNvPr>
          <p:cNvSpPr/>
          <p:nvPr/>
        </p:nvSpPr>
        <p:spPr>
          <a:xfrm>
            <a:off x="7465636" y="5751470"/>
            <a:ext cx="1874032" cy="562632"/>
          </a:xfrm>
          <a:prstGeom prst="rect">
            <a:avLst/>
          </a:prstGeom>
          <a:solidFill>
            <a:schemeClr val="bg2">
              <a:lumMod val="90000"/>
            </a:schemeClr>
          </a:solidFill>
          <a:scene3d>
            <a:camera prst="orthographicFront"/>
            <a:lightRig rig="threePt" dir="t"/>
          </a:scene3d>
          <a:sp3d>
            <a:bevelT w="139700" h="139700" prst="divo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Modèle Final </a:t>
            </a:r>
          </a:p>
        </p:txBody>
      </p:sp>
      <p:sp>
        <p:nvSpPr>
          <p:cNvPr id="55" name="Rectangle 54">
            <a:extLst>
              <a:ext uri="{FF2B5EF4-FFF2-40B4-BE49-F238E27FC236}">
                <a16:creationId xmlns:a16="http://schemas.microsoft.com/office/drawing/2014/main" id="{7E4B9017-666F-27F7-1BDC-7957316EC48F}"/>
              </a:ext>
            </a:extLst>
          </p:cNvPr>
          <p:cNvSpPr/>
          <p:nvPr/>
        </p:nvSpPr>
        <p:spPr>
          <a:xfrm>
            <a:off x="9806705" y="1779701"/>
            <a:ext cx="1874032" cy="562632"/>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 Développement </a:t>
            </a:r>
          </a:p>
        </p:txBody>
      </p:sp>
      <p:pic>
        <p:nvPicPr>
          <p:cNvPr id="57" name="Image 56" descr="Une image contenant texte, capture d’écran, nombre">
            <a:extLst>
              <a:ext uri="{FF2B5EF4-FFF2-40B4-BE49-F238E27FC236}">
                <a16:creationId xmlns:a16="http://schemas.microsoft.com/office/drawing/2014/main" id="{0A1E30B1-1D6C-79F4-8803-9426E60752B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549095" y="2484573"/>
            <a:ext cx="2538352" cy="1159052"/>
          </a:xfrm>
          <a:prstGeom prst="rect">
            <a:avLst/>
          </a:prstGeom>
        </p:spPr>
      </p:pic>
      <p:sp>
        <p:nvSpPr>
          <p:cNvPr id="58" name="Rectangle 57">
            <a:extLst>
              <a:ext uri="{FF2B5EF4-FFF2-40B4-BE49-F238E27FC236}">
                <a16:creationId xmlns:a16="http://schemas.microsoft.com/office/drawing/2014/main" id="{5DC607E2-AC83-BBB0-FBBA-6AD30963E958}"/>
              </a:ext>
            </a:extLst>
          </p:cNvPr>
          <p:cNvSpPr/>
          <p:nvPr/>
        </p:nvSpPr>
        <p:spPr>
          <a:xfrm>
            <a:off x="9806705" y="3954077"/>
            <a:ext cx="1874032" cy="562632"/>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 Déploiement </a:t>
            </a:r>
          </a:p>
        </p:txBody>
      </p:sp>
      <p:pic>
        <p:nvPicPr>
          <p:cNvPr id="60" name="Image 59" descr="Une image contenant Police, Graphique, logo, graphisme">
            <a:extLst>
              <a:ext uri="{FF2B5EF4-FFF2-40B4-BE49-F238E27FC236}">
                <a16:creationId xmlns:a16="http://schemas.microsoft.com/office/drawing/2014/main" id="{68CF3EA1-E7E9-7A18-0145-3939668F62E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513057" y="4934110"/>
            <a:ext cx="2538353" cy="786206"/>
          </a:xfrm>
          <a:prstGeom prst="rect">
            <a:avLst/>
          </a:prstGeom>
        </p:spPr>
      </p:pic>
    </p:spTree>
    <p:extLst>
      <p:ext uri="{BB962C8B-B14F-4D97-AF65-F5344CB8AC3E}">
        <p14:creationId xmlns:p14="http://schemas.microsoft.com/office/powerpoint/2010/main" val="185080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Une image contenant flou, jaune, orange, Ambré">
            <a:extLst>
              <a:ext uri="{FF2B5EF4-FFF2-40B4-BE49-F238E27FC236}">
                <a16:creationId xmlns:a16="http://schemas.microsoft.com/office/drawing/2014/main" id="{BE743077-E280-D598-34FE-C1AD59360247}"/>
              </a:ext>
            </a:extLst>
          </p:cNvPr>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0" y="0"/>
            <a:ext cx="12192000" cy="763398"/>
          </a:xfrm>
          <a:prstGeom prst="rect">
            <a:avLst/>
          </a:prstGeom>
          <a:solidFill>
            <a:schemeClr val="bg1">
              <a:lumMod val="85000"/>
            </a:schemeClr>
          </a:solidFill>
        </p:spPr>
      </p:pic>
      <p:sp>
        <p:nvSpPr>
          <p:cNvPr id="5" name="Titre 1">
            <a:extLst>
              <a:ext uri="{FF2B5EF4-FFF2-40B4-BE49-F238E27FC236}">
                <a16:creationId xmlns:a16="http://schemas.microsoft.com/office/drawing/2014/main" id="{2C61C1BE-51C2-C47F-2586-08FD8D62CB06}"/>
              </a:ext>
            </a:extLst>
          </p:cNvPr>
          <p:cNvSpPr>
            <a:spLocks noGrp="1"/>
          </p:cNvSpPr>
          <p:nvPr>
            <p:ph type="title"/>
          </p:nvPr>
        </p:nvSpPr>
        <p:spPr>
          <a:xfrm>
            <a:off x="478173" y="62611"/>
            <a:ext cx="10967906" cy="700787"/>
          </a:xfrm>
        </p:spPr>
        <p:txBody>
          <a:bodyPr>
            <a:normAutofit/>
          </a:bodyPr>
          <a:lstStyle/>
          <a:p>
            <a:r>
              <a:rPr lang="fr-FR" sz="3200" dirty="0">
                <a:latin typeface="+mn-lt"/>
                <a:ea typeface="Calibri" panose="020F0502020204030204" pitchFamily="34" charset="0"/>
                <a:cs typeface="Calibri" panose="020F0502020204030204" pitchFamily="34" charset="0"/>
              </a:rPr>
              <a:t>Sommaire</a:t>
            </a:r>
          </a:p>
        </p:txBody>
      </p:sp>
      <p:pic>
        <p:nvPicPr>
          <p:cNvPr id="6" name="Image 5" descr="Une image contenant cercle, blanc, noir et blanc, conception">
            <a:extLst>
              <a:ext uri="{FF2B5EF4-FFF2-40B4-BE49-F238E27FC236}">
                <a16:creationId xmlns:a16="http://schemas.microsoft.com/office/drawing/2014/main" id="{A80E67CD-B642-0718-BFFD-A6BA76F9B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7497" y="1"/>
            <a:ext cx="1016330" cy="763398"/>
          </a:xfrm>
          <a:prstGeom prst="rect">
            <a:avLst/>
          </a:prstGeom>
        </p:spPr>
      </p:pic>
      <p:sp>
        <p:nvSpPr>
          <p:cNvPr id="7" name="Espace réservé du contenu 2">
            <a:extLst>
              <a:ext uri="{FF2B5EF4-FFF2-40B4-BE49-F238E27FC236}">
                <a16:creationId xmlns:a16="http://schemas.microsoft.com/office/drawing/2014/main" id="{4ACE70BD-78FC-6878-7490-FD08C6EE5268}"/>
              </a:ext>
            </a:extLst>
          </p:cNvPr>
          <p:cNvSpPr>
            <a:spLocks noGrp="1"/>
          </p:cNvSpPr>
          <p:nvPr>
            <p:ph idx="1"/>
          </p:nvPr>
        </p:nvSpPr>
        <p:spPr>
          <a:xfrm>
            <a:off x="849517" y="1436277"/>
            <a:ext cx="10596562" cy="3265487"/>
          </a:xfrm>
        </p:spPr>
        <p:txBody>
          <a:bodyPr/>
          <a:lstStyle/>
          <a:p>
            <a:pPr marL="0" indent="0">
              <a:buNone/>
            </a:pPr>
            <a:r>
              <a:rPr lang="fr-FR" dirty="0"/>
              <a:t>              </a:t>
            </a:r>
            <a:r>
              <a:rPr lang="fr-FR" dirty="0">
                <a:solidFill>
                  <a:schemeClr val="bg2">
                    <a:lumMod val="90000"/>
                  </a:schemeClr>
                </a:solidFill>
              </a:rPr>
              <a:t>Contexte</a:t>
            </a:r>
          </a:p>
          <a:p>
            <a:pPr marL="0" indent="0">
              <a:buNone/>
            </a:pPr>
            <a:r>
              <a:rPr lang="fr-FR" dirty="0"/>
              <a:t>              Traitement des données </a:t>
            </a:r>
          </a:p>
          <a:p>
            <a:pPr marL="0" indent="0">
              <a:buNone/>
            </a:pPr>
            <a:r>
              <a:rPr lang="fr-FR" dirty="0"/>
              <a:t>              </a:t>
            </a:r>
            <a:r>
              <a:rPr lang="fr-FR" dirty="0">
                <a:solidFill>
                  <a:schemeClr val="bg2">
                    <a:lumMod val="90000"/>
                  </a:schemeClr>
                </a:solidFill>
              </a:rPr>
              <a:t>Modélisation</a:t>
            </a:r>
          </a:p>
          <a:p>
            <a:pPr marL="0" indent="0">
              <a:buNone/>
            </a:pPr>
            <a:r>
              <a:rPr lang="fr-FR" dirty="0">
                <a:solidFill>
                  <a:schemeClr val="bg2">
                    <a:lumMod val="90000"/>
                  </a:schemeClr>
                </a:solidFill>
              </a:rPr>
              <a:t>              Dashboard</a:t>
            </a:r>
          </a:p>
          <a:p>
            <a:pPr marL="0" indent="0">
              <a:buNone/>
            </a:pPr>
            <a:r>
              <a:rPr lang="fr-FR" dirty="0">
                <a:solidFill>
                  <a:schemeClr val="bg2">
                    <a:lumMod val="90000"/>
                  </a:schemeClr>
                </a:solidFill>
              </a:rPr>
              <a:t>              Conclusion</a:t>
            </a:r>
            <a:r>
              <a:rPr lang="fr-FR" dirty="0"/>
              <a:t> </a:t>
            </a:r>
          </a:p>
          <a:p>
            <a:pPr marL="0" indent="0">
              <a:buNone/>
            </a:pPr>
            <a:endParaRPr lang="fr-FR" dirty="0"/>
          </a:p>
        </p:txBody>
      </p:sp>
      <p:sp>
        <p:nvSpPr>
          <p:cNvPr id="8" name="Organigramme : Connecteur 7">
            <a:extLst>
              <a:ext uri="{FF2B5EF4-FFF2-40B4-BE49-F238E27FC236}">
                <a16:creationId xmlns:a16="http://schemas.microsoft.com/office/drawing/2014/main" id="{9B9C5B9C-2BBE-30F2-E413-17DBAD380494}"/>
              </a:ext>
            </a:extLst>
          </p:cNvPr>
          <p:cNvSpPr/>
          <p:nvPr/>
        </p:nvSpPr>
        <p:spPr>
          <a:xfrm>
            <a:off x="1337186" y="1436276"/>
            <a:ext cx="412955" cy="431853"/>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b="1" dirty="0">
                <a:solidFill>
                  <a:schemeClr val="bg1"/>
                </a:solidFill>
              </a:rPr>
              <a:t>1</a:t>
            </a:r>
          </a:p>
        </p:txBody>
      </p:sp>
      <p:sp>
        <p:nvSpPr>
          <p:cNvPr id="9" name="Organigramme : Connecteur 8">
            <a:extLst>
              <a:ext uri="{FF2B5EF4-FFF2-40B4-BE49-F238E27FC236}">
                <a16:creationId xmlns:a16="http://schemas.microsoft.com/office/drawing/2014/main" id="{D55825A7-F2A8-E410-117B-2C0FD9B58672}"/>
              </a:ext>
            </a:extLst>
          </p:cNvPr>
          <p:cNvSpPr/>
          <p:nvPr/>
        </p:nvSpPr>
        <p:spPr>
          <a:xfrm>
            <a:off x="1337183" y="1942551"/>
            <a:ext cx="412955" cy="431853"/>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b="1" dirty="0">
                <a:solidFill>
                  <a:schemeClr val="bg1"/>
                </a:solidFill>
              </a:rPr>
              <a:t>2</a:t>
            </a:r>
          </a:p>
        </p:txBody>
      </p:sp>
      <p:sp>
        <p:nvSpPr>
          <p:cNvPr id="10" name="Organigramme : Connecteur 9">
            <a:extLst>
              <a:ext uri="{FF2B5EF4-FFF2-40B4-BE49-F238E27FC236}">
                <a16:creationId xmlns:a16="http://schemas.microsoft.com/office/drawing/2014/main" id="{CE8C43D6-581E-0E57-DA18-E0ECEB68AE5D}"/>
              </a:ext>
            </a:extLst>
          </p:cNvPr>
          <p:cNvSpPr/>
          <p:nvPr/>
        </p:nvSpPr>
        <p:spPr>
          <a:xfrm>
            <a:off x="1337184" y="2469849"/>
            <a:ext cx="412955" cy="431853"/>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b="1" dirty="0">
                <a:solidFill>
                  <a:schemeClr val="bg1"/>
                </a:solidFill>
              </a:rPr>
              <a:t>3</a:t>
            </a:r>
          </a:p>
        </p:txBody>
      </p:sp>
      <p:sp>
        <p:nvSpPr>
          <p:cNvPr id="11" name="Organigramme : Connecteur 10">
            <a:extLst>
              <a:ext uri="{FF2B5EF4-FFF2-40B4-BE49-F238E27FC236}">
                <a16:creationId xmlns:a16="http://schemas.microsoft.com/office/drawing/2014/main" id="{215EBA8E-F79F-0C87-CACC-AB71DD39A9A1}"/>
              </a:ext>
            </a:extLst>
          </p:cNvPr>
          <p:cNvSpPr/>
          <p:nvPr/>
        </p:nvSpPr>
        <p:spPr>
          <a:xfrm>
            <a:off x="1337185" y="2997147"/>
            <a:ext cx="412955" cy="431853"/>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b="1" dirty="0">
                <a:solidFill>
                  <a:schemeClr val="bg1"/>
                </a:solidFill>
              </a:rPr>
              <a:t>4</a:t>
            </a:r>
          </a:p>
        </p:txBody>
      </p:sp>
      <p:sp>
        <p:nvSpPr>
          <p:cNvPr id="12" name="Organigramme : Connecteur 11">
            <a:extLst>
              <a:ext uri="{FF2B5EF4-FFF2-40B4-BE49-F238E27FC236}">
                <a16:creationId xmlns:a16="http://schemas.microsoft.com/office/drawing/2014/main" id="{501FFD8D-AB79-A591-54E3-0FA59430DD03}"/>
              </a:ext>
            </a:extLst>
          </p:cNvPr>
          <p:cNvSpPr/>
          <p:nvPr/>
        </p:nvSpPr>
        <p:spPr>
          <a:xfrm>
            <a:off x="1342100" y="3497826"/>
            <a:ext cx="412955" cy="431853"/>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b="1" dirty="0">
                <a:solidFill>
                  <a:schemeClr val="bg1"/>
                </a:solidFill>
              </a:rPr>
              <a:t>5</a:t>
            </a:r>
          </a:p>
        </p:txBody>
      </p:sp>
    </p:spTree>
    <p:extLst>
      <p:ext uri="{BB962C8B-B14F-4D97-AF65-F5344CB8AC3E}">
        <p14:creationId xmlns:p14="http://schemas.microsoft.com/office/powerpoint/2010/main" val="1691209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 coins arrondis 19">
            <a:extLst>
              <a:ext uri="{FF2B5EF4-FFF2-40B4-BE49-F238E27FC236}">
                <a16:creationId xmlns:a16="http://schemas.microsoft.com/office/drawing/2014/main" id="{97A43DC9-D21F-0980-5815-DF656D0F5E3B}"/>
              </a:ext>
            </a:extLst>
          </p:cNvPr>
          <p:cNvSpPr/>
          <p:nvPr/>
        </p:nvSpPr>
        <p:spPr>
          <a:xfrm>
            <a:off x="6808836" y="5552412"/>
            <a:ext cx="4637243" cy="1242977"/>
          </a:xfrm>
          <a:prstGeom prst="roundRect">
            <a:avLst/>
          </a:prstGeom>
          <a:ln w="28575">
            <a:solidFill>
              <a:schemeClr val="bg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19" name="Rectangle : coins arrondis 18">
            <a:extLst>
              <a:ext uri="{FF2B5EF4-FFF2-40B4-BE49-F238E27FC236}">
                <a16:creationId xmlns:a16="http://schemas.microsoft.com/office/drawing/2014/main" id="{9A865994-209A-2895-DF9F-4CEE174B207E}"/>
              </a:ext>
            </a:extLst>
          </p:cNvPr>
          <p:cNvSpPr/>
          <p:nvPr/>
        </p:nvSpPr>
        <p:spPr>
          <a:xfrm>
            <a:off x="6758774" y="2358081"/>
            <a:ext cx="5311306" cy="2918416"/>
          </a:xfrm>
          <a:prstGeom prst="roundRect">
            <a:avLst/>
          </a:prstGeom>
          <a:ln w="28575">
            <a:solidFill>
              <a:schemeClr val="bg2">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fr-FR" dirty="0"/>
              <a:t>                                           </a:t>
            </a:r>
            <a:endParaRPr lang="fr-FR" sz="1200" dirty="0"/>
          </a:p>
          <a:p>
            <a:endParaRPr lang="fr-FR" sz="1200" dirty="0"/>
          </a:p>
          <a:p>
            <a:endParaRPr lang="fr-FR" sz="1200" dirty="0"/>
          </a:p>
          <a:p>
            <a:endParaRPr lang="fr-FR" sz="1200" dirty="0"/>
          </a:p>
          <a:p>
            <a:r>
              <a:rPr lang="fr-FR" sz="1200" dirty="0"/>
              <a:t>                                                                 </a:t>
            </a:r>
          </a:p>
          <a:p>
            <a:r>
              <a:rPr lang="fr-FR" sz="1200" dirty="0"/>
              <a:t>                                                                 </a:t>
            </a:r>
          </a:p>
          <a:p>
            <a:r>
              <a:rPr lang="fr-FR" sz="1200" dirty="0"/>
              <a:t>                                                               </a:t>
            </a:r>
          </a:p>
          <a:p>
            <a:r>
              <a:rPr lang="fr-FR" sz="1200" dirty="0"/>
              <a:t>                                                               </a:t>
            </a:r>
          </a:p>
          <a:p>
            <a:r>
              <a:rPr lang="fr-FR" sz="1200" dirty="0"/>
              <a:t>                                                                -  Demandes précédentes de prêts </a:t>
            </a:r>
          </a:p>
          <a:p>
            <a:r>
              <a:rPr lang="fr-FR" sz="1200" dirty="0"/>
              <a:t>                                                                     immobiliers</a:t>
            </a:r>
          </a:p>
          <a:p>
            <a:endParaRPr lang="fr-FR" sz="1400" b="0" i="0" dirty="0">
              <a:effectLst/>
              <a:highlight>
                <a:srgbClr val="FFFFFF"/>
              </a:highlight>
              <a:latin typeface="+mj-lt"/>
            </a:endParaRPr>
          </a:p>
          <a:p>
            <a:pPr lvl="4"/>
            <a:r>
              <a:rPr lang="fr-FR" sz="1400" dirty="0">
                <a:highlight>
                  <a:srgbClr val="FFFFFF"/>
                </a:highlight>
                <a:latin typeface="+mj-lt"/>
              </a:rPr>
              <a:t>       </a:t>
            </a:r>
            <a:r>
              <a:rPr lang="fr-FR" sz="1400" b="1" dirty="0">
                <a:highlight>
                  <a:srgbClr val="FFFFFF"/>
                </a:highlight>
                <a:latin typeface="+mj-lt"/>
              </a:rPr>
              <a:t>- </a:t>
            </a:r>
            <a:r>
              <a:rPr lang="fr-FR" sz="1200" dirty="0">
                <a:highlight>
                  <a:srgbClr val="FFFFFF"/>
                </a:highlight>
              </a:rPr>
              <a:t>Instantanés mensuels du solde des  points de vente précédents et des prêts  en espèces </a:t>
            </a:r>
          </a:p>
          <a:p>
            <a:pPr lvl="4"/>
            <a:r>
              <a:rPr lang="fr-FR" sz="1200" dirty="0">
                <a:highlight>
                  <a:srgbClr val="FFFFFF"/>
                </a:highlight>
              </a:rPr>
              <a:t>  </a:t>
            </a:r>
          </a:p>
          <a:p>
            <a:pPr lvl="4"/>
            <a:r>
              <a:rPr lang="fr-FR" sz="1200" dirty="0">
                <a:highlight>
                  <a:srgbClr val="FFFFFF"/>
                </a:highlight>
              </a:rPr>
              <a:t>       -  Historique de remboursement des  crédits précédents.</a:t>
            </a:r>
          </a:p>
          <a:p>
            <a:pPr lvl="4"/>
            <a:endParaRPr lang="fr-FR" sz="1200" dirty="0">
              <a:highlight>
                <a:srgbClr val="FFFFFF"/>
              </a:highlight>
            </a:endParaRPr>
          </a:p>
          <a:p>
            <a:pPr lvl="4"/>
            <a:endParaRPr lang="fr-FR" sz="1200" dirty="0">
              <a:highlight>
                <a:srgbClr val="FFFFFF"/>
              </a:highlight>
            </a:endParaRPr>
          </a:p>
          <a:p>
            <a:pPr lvl="4"/>
            <a:r>
              <a:rPr lang="fr-FR" sz="1200" dirty="0">
                <a:highlight>
                  <a:srgbClr val="FFFFFF"/>
                </a:highlight>
              </a:rPr>
              <a:t>       - Reçu mensuel  du solde des cartes de crédits précédents</a:t>
            </a:r>
            <a:endParaRPr lang="fr-FR" dirty="0"/>
          </a:p>
          <a:p>
            <a:pPr algn="ctr"/>
            <a:endParaRPr lang="fr-FR" dirty="0"/>
          </a:p>
          <a:p>
            <a:pPr algn="ctr"/>
            <a:endParaRPr lang="fr-FR" dirty="0"/>
          </a:p>
          <a:p>
            <a:pPr algn="ctr"/>
            <a:endParaRPr lang="fr-FR" dirty="0"/>
          </a:p>
          <a:p>
            <a:pPr algn="ctr"/>
            <a:r>
              <a:rPr lang="fr-FR" dirty="0"/>
              <a:t>                 - </a:t>
            </a:r>
            <a:r>
              <a:rPr lang="fr-FR" sz="1200" dirty="0"/>
              <a:t>Antécédents des crédits des clients</a:t>
            </a:r>
          </a:p>
          <a:p>
            <a:pPr algn="ctr"/>
            <a:endParaRPr lang="fr-FR" sz="1200" dirty="0"/>
          </a:p>
          <a:p>
            <a:pPr algn="ctr"/>
            <a:r>
              <a:rPr lang="fr-FR" dirty="0"/>
              <a:t>                         -  </a:t>
            </a:r>
            <a:r>
              <a:rPr lang="fr-FR" sz="1200" dirty="0"/>
              <a:t>Soldes mensuels des crédits précédents </a:t>
            </a:r>
          </a:p>
          <a:p>
            <a:pPr algn="ctr"/>
            <a:endParaRPr lang="fr-FR" dirty="0"/>
          </a:p>
        </p:txBody>
      </p:sp>
      <p:sp>
        <p:nvSpPr>
          <p:cNvPr id="18" name="Rectangle : coins arrondis 17">
            <a:extLst>
              <a:ext uri="{FF2B5EF4-FFF2-40B4-BE49-F238E27FC236}">
                <a16:creationId xmlns:a16="http://schemas.microsoft.com/office/drawing/2014/main" id="{B25F754A-69D8-2779-E8F5-B4462840FAEB}"/>
              </a:ext>
            </a:extLst>
          </p:cNvPr>
          <p:cNvSpPr/>
          <p:nvPr/>
        </p:nvSpPr>
        <p:spPr>
          <a:xfrm>
            <a:off x="6679788" y="883206"/>
            <a:ext cx="2133600" cy="1279612"/>
          </a:xfrm>
          <a:prstGeom prst="round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4" name="Image 3" descr="Une image contenant flou, jaune, orange, Ambré">
            <a:extLst>
              <a:ext uri="{FF2B5EF4-FFF2-40B4-BE49-F238E27FC236}">
                <a16:creationId xmlns:a16="http://schemas.microsoft.com/office/drawing/2014/main" id="{BE743077-E280-D598-34FE-C1AD59360247}"/>
              </a:ext>
            </a:extLst>
          </p:cNvPr>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0" y="0"/>
            <a:ext cx="12192000" cy="763398"/>
          </a:xfrm>
          <a:prstGeom prst="rect">
            <a:avLst/>
          </a:prstGeom>
          <a:solidFill>
            <a:schemeClr val="bg1">
              <a:lumMod val="85000"/>
            </a:schemeClr>
          </a:solidFill>
        </p:spPr>
      </p:pic>
      <p:sp>
        <p:nvSpPr>
          <p:cNvPr id="5" name="Titre 1">
            <a:extLst>
              <a:ext uri="{FF2B5EF4-FFF2-40B4-BE49-F238E27FC236}">
                <a16:creationId xmlns:a16="http://schemas.microsoft.com/office/drawing/2014/main" id="{2C61C1BE-51C2-C47F-2586-08FD8D62CB06}"/>
              </a:ext>
            </a:extLst>
          </p:cNvPr>
          <p:cNvSpPr>
            <a:spLocks noGrp="1"/>
          </p:cNvSpPr>
          <p:nvPr>
            <p:ph type="title"/>
          </p:nvPr>
        </p:nvSpPr>
        <p:spPr>
          <a:xfrm>
            <a:off x="478173" y="62611"/>
            <a:ext cx="10967906" cy="700787"/>
          </a:xfrm>
        </p:spPr>
        <p:txBody>
          <a:bodyPr>
            <a:normAutofit/>
          </a:bodyPr>
          <a:lstStyle/>
          <a:p>
            <a:r>
              <a:rPr lang="fr-FR" sz="3200" dirty="0">
                <a:latin typeface="+mn-lt"/>
                <a:ea typeface="Calibri" panose="020F0502020204030204" pitchFamily="34" charset="0"/>
                <a:cs typeface="Calibri" panose="020F0502020204030204" pitchFamily="34" charset="0"/>
              </a:rPr>
              <a:t>Traitement des données – jeu datasets</a:t>
            </a:r>
          </a:p>
        </p:txBody>
      </p:sp>
      <p:pic>
        <p:nvPicPr>
          <p:cNvPr id="6" name="Image 5" descr="Une image contenant cercle, blanc, noir et blanc, conception">
            <a:extLst>
              <a:ext uri="{FF2B5EF4-FFF2-40B4-BE49-F238E27FC236}">
                <a16:creationId xmlns:a16="http://schemas.microsoft.com/office/drawing/2014/main" id="{A80E67CD-B642-0718-BFFD-A6BA76F9B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7497" y="1"/>
            <a:ext cx="1016330" cy="763398"/>
          </a:xfrm>
          <a:prstGeom prst="rect">
            <a:avLst/>
          </a:prstGeom>
        </p:spPr>
      </p:pic>
      <p:pic>
        <p:nvPicPr>
          <p:cNvPr id="2" name="Image 1" descr="Une image contenant texte, Police, diagramme, Parallèle">
            <a:extLst>
              <a:ext uri="{FF2B5EF4-FFF2-40B4-BE49-F238E27FC236}">
                <a16:creationId xmlns:a16="http://schemas.microsoft.com/office/drawing/2014/main" id="{91C2E57A-B52F-ACC3-731C-FA902B5D46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763398"/>
            <a:ext cx="6567948" cy="4976441"/>
          </a:xfrm>
          <a:prstGeom prst="rect">
            <a:avLst/>
          </a:prstGeom>
        </p:spPr>
      </p:pic>
      <p:sp>
        <p:nvSpPr>
          <p:cNvPr id="3" name="Rectangle 2">
            <a:extLst>
              <a:ext uri="{FF2B5EF4-FFF2-40B4-BE49-F238E27FC236}">
                <a16:creationId xmlns:a16="http://schemas.microsoft.com/office/drawing/2014/main" id="{BCE24614-4AE5-E704-4ADD-BAC3AAF19093}"/>
              </a:ext>
            </a:extLst>
          </p:cNvPr>
          <p:cNvSpPr/>
          <p:nvPr/>
        </p:nvSpPr>
        <p:spPr>
          <a:xfrm>
            <a:off x="6808836" y="989597"/>
            <a:ext cx="1823886" cy="446229"/>
          </a:xfrm>
          <a:prstGeom prst="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b="1" dirty="0"/>
              <a:t>application_train.csv</a:t>
            </a:r>
          </a:p>
          <a:p>
            <a:pPr algn="ctr"/>
            <a:r>
              <a:rPr lang="fr-FR" sz="1100" b="1" dirty="0"/>
              <a:t>(307511,122)</a:t>
            </a:r>
          </a:p>
        </p:txBody>
      </p:sp>
      <p:sp>
        <p:nvSpPr>
          <p:cNvPr id="9" name="Rectangle 8">
            <a:extLst>
              <a:ext uri="{FF2B5EF4-FFF2-40B4-BE49-F238E27FC236}">
                <a16:creationId xmlns:a16="http://schemas.microsoft.com/office/drawing/2014/main" id="{163B946F-D359-A477-E82F-A0B786F6F3F6}"/>
              </a:ext>
            </a:extLst>
          </p:cNvPr>
          <p:cNvSpPr/>
          <p:nvPr/>
        </p:nvSpPr>
        <p:spPr>
          <a:xfrm>
            <a:off x="6808836" y="1581503"/>
            <a:ext cx="1823886" cy="446229"/>
          </a:xfrm>
          <a:prstGeom prst="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b="1" dirty="0"/>
              <a:t>application_test.csv</a:t>
            </a:r>
          </a:p>
          <a:p>
            <a:pPr algn="ctr"/>
            <a:r>
              <a:rPr lang="fr-FR" sz="1100" b="1" dirty="0"/>
              <a:t>(48744,121)</a:t>
            </a:r>
          </a:p>
        </p:txBody>
      </p:sp>
      <p:sp>
        <p:nvSpPr>
          <p:cNvPr id="12" name="Rectangle 11">
            <a:extLst>
              <a:ext uri="{FF2B5EF4-FFF2-40B4-BE49-F238E27FC236}">
                <a16:creationId xmlns:a16="http://schemas.microsoft.com/office/drawing/2014/main" id="{E32992B5-8B9D-CA65-086E-6AADF415B647}"/>
              </a:ext>
            </a:extLst>
          </p:cNvPr>
          <p:cNvSpPr/>
          <p:nvPr/>
        </p:nvSpPr>
        <p:spPr>
          <a:xfrm>
            <a:off x="6888723" y="3254370"/>
            <a:ext cx="1823886" cy="458615"/>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b="1" dirty="0"/>
              <a:t>POS_CASH_balance.csv</a:t>
            </a:r>
          </a:p>
          <a:p>
            <a:pPr algn="ctr"/>
            <a:r>
              <a:rPr lang="fr-FR" sz="1100" b="1" dirty="0"/>
              <a:t>(10001358,8)</a:t>
            </a:r>
          </a:p>
        </p:txBody>
      </p:sp>
      <p:sp>
        <p:nvSpPr>
          <p:cNvPr id="13" name="Rectangle 12">
            <a:extLst>
              <a:ext uri="{FF2B5EF4-FFF2-40B4-BE49-F238E27FC236}">
                <a16:creationId xmlns:a16="http://schemas.microsoft.com/office/drawing/2014/main" id="{006E0312-FE79-6C66-3EDD-886F3F409974}"/>
              </a:ext>
            </a:extLst>
          </p:cNvPr>
          <p:cNvSpPr/>
          <p:nvPr/>
        </p:nvSpPr>
        <p:spPr>
          <a:xfrm>
            <a:off x="7000240" y="3840721"/>
            <a:ext cx="1712369" cy="579009"/>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b="1" dirty="0"/>
              <a:t>instalments_payments.csv</a:t>
            </a:r>
          </a:p>
          <a:p>
            <a:pPr algn="ctr"/>
            <a:r>
              <a:rPr lang="fr-FR" sz="1100" b="1" dirty="0"/>
              <a:t>(13605401,8)</a:t>
            </a:r>
          </a:p>
        </p:txBody>
      </p:sp>
      <p:sp>
        <p:nvSpPr>
          <p:cNvPr id="14" name="Rectangle 13">
            <a:extLst>
              <a:ext uri="{FF2B5EF4-FFF2-40B4-BE49-F238E27FC236}">
                <a16:creationId xmlns:a16="http://schemas.microsoft.com/office/drawing/2014/main" id="{E14C5BFE-5BEA-44F9-36B2-22EF7B94A68B}"/>
              </a:ext>
            </a:extLst>
          </p:cNvPr>
          <p:cNvSpPr/>
          <p:nvPr/>
        </p:nvSpPr>
        <p:spPr>
          <a:xfrm>
            <a:off x="7223022" y="4547466"/>
            <a:ext cx="1489587" cy="557888"/>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b="1" dirty="0"/>
              <a:t>credit_card_balance.csv</a:t>
            </a:r>
          </a:p>
          <a:p>
            <a:pPr algn="ctr"/>
            <a:r>
              <a:rPr lang="fr-FR" sz="1100" b="1" dirty="0"/>
              <a:t>(3840312,23)</a:t>
            </a:r>
          </a:p>
        </p:txBody>
      </p:sp>
      <p:sp>
        <p:nvSpPr>
          <p:cNvPr id="15" name="Rectangle 14">
            <a:extLst>
              <a:ext uri="{FF2B5EF4-FFF2-40B4-BE49-F238E27FC236}">
                <a16:creationId xmlns:a16="http://schemas.microsoft.com/office/drawing/2014/main" id="{A5344331-AEF8-1081-7934-3D504FCDC3F0}"/>
              </a:ext>
            </a:extLst>
          </p:cNvPr>
          <p:cNvSpPr/>
          <p:nvPr/>
        </p:nvSpPr>
        <p:spPr>
          <a:xfrm>
            <a:off x="7181727" y="2522929"/>
            <a:ext cx="1530882" cy="592552"/>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b="1" dirty="0"/>
              <a:t>previous_application.csv</a:t>
            </a:r>
          </a:p>
          <a:p>
            <a:pPr algn="ctr"/>
            <a:r>
              <a:rPr lang="fr-FR" sz="1100" b="1" dirty="0"/>
              <a:t>(1670214,37)</a:t>
            </a:r>
          </a:p>
        </p:txBody>
      </p:sp>
      <p:sp>
        <p:nvSpPr>
          <p:cNvPr id="16" name="Rectangle 15">
            <a:extLst>
              <a:ext uri="{FF2B5EF4-FFF2-40B4-BE49-F238E27FC236}">
                <a16:creationId xmlns:a16="http://schemas.microsoft.com/office/drawing/2014/main" id="{CAEF7AA7-543B-F1A1-53A9-9C19363AAE64}"/>
              </a:ext>
            </a:extLst>
          </p:cNvPr>
          <p:cNvSpPr/>
          <p:nvPr/>
        </p:nvSpPr>
        <p:spPr>
          <a:xfrm>
            <a:off x="7000240" y="5645288"/>
            <a:ext cx="1334729" cy="446229"/>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b="1" dirty="0"/>
              <a:t>bureau.csv</a:t>
            </a:r>
          </a:p>
          <a:p>
            <a:pPr algn="ctr"/>
            <a:r>
              <a:rPr lang="fr-FR" sz="1100" b="1" dirty="0"/>
              <a:t>(3840312,23)</a:t>
            </a:r>
          </a:p>
        </p:txBody>
      </p:sp>
      <p:sp>
        <p:nvSpPr>
          <p:cNvPr id="17" name="Rectangle 16">
            <a:extLst>
              <a:ext uri="{FF2B5EF4-FFF2-40B4-BE49-F238E27FC236}">
                <a16:creationId xmlns:a16="http://schemas.microsoft.com/office/drawing/2014/main" id="{9F5AD9B2-4BDC-05E9-0CEC-2D514212312E}"/>
              </a:ext>
            </a:extLst>
          </p:cNvPr>
          <p:cNvSpPr/>
          <p:nvPr/>
        </p:nvSpPr>
        <p:spPr>
          <a:xfrm>
            <a:off x="7001794" y="6181346"/>
            <a:ext cx="1489588" cy="446229"/>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b="1" dirty="0"/>
              <a:t>bureau_balance.csv</a:t>
            </a:r>
          </a:p>
          <a:p>
            <a:pPr algn="ctr"/>
            <a:r>
              <a:rPr lang="fr-FR" sz="1100" b="1" dirty="0"/>
              <a:t>(3840312,23)</a:t>
            </a:r>
          </a:p>
        </p:txBody>
      </p:sp>
      <p:sp>
        <p:nvSpPr>
          <p:cNvPr id="22" name="Rectangle 21">
            <a:extLst>
              <a:ext uri="{FF2B5EF4-FFF2-40B4-BE49-F238E27FC236}">
                <a16:creationId xmlns:a16="http://schemas.microsoft.com/office/drawing/2014/main" id="{14F7A4B8-1C5A-085F-3478-59ACB9F54623}"/>
              </a:ext>
            </a:extLst>
          </p:cNvPr>
          <p:cNvSpPr/>
          <p:nvPr/>
        </p:nvSpPr>
        <p:spPr>
          <a:xfrm>
            <a:off x="3495040" y="5979584"/>
            <a:ext cx="2237116" cy="726015"/>
          </a:xfrm>
          <a:prstGeom prst="rect">
            <a:avLst/>
          </a:prstGeom>
          <a:solidFill>
            <a:schemeClr val="bg2">
              <a:lumMod val="90000"/>
            </a:schemeClr>
          </a:solidFill>
          <a:scene3d>
            <a:camera prst="orthographicFront"/>
            <a:lightRig rig="threePt" dir="t"/>
          </a:scene3d>
          <a:sp3d>
            <a:bevelT w="139700" h="139700" prst="divo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400" dirty="0"/>
              <a:t>8 datasets:</a:t>
            </a:r>
          </a:p>
          <a:p>
            <a:pPr algn="ctr"/>
            <a:r>
              <a:rPr lang="fr-FR" sz="1400" dirty="0"/>
              <a:t>307511 clients et 530 variables </a:t>
            </a:r>
          </a:p>
        </p:txBody>
      </p:sp>
    </p:spTree>
    <p:extLst>
      <p:ext uri="{BB962C8B-B14F-4D97-AF65-F5344CB8AC3E}">
        <p14:creationId xmlns:p14="http://schemas.microsoft.com/office/powerpoint/2010/main" val="3056490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Une image contenant flou, jaune, orange, Ambré">
            <a:extLst>
              <a:ext uri="{FF2B5EF4-FFF2-40B4-BE49-F238E27FC236}">
                <a16:creationId xmlns:a16="http://schemas.microsoft.com/office/drawing/2014/main" id="{BE743077-E280-D598-34FE-C1AD59360247}"/>
              </a:ext>
            </a:extLst>
          </p:cNvPr>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0" y="0"/>
            <a:ext cx="12192000" cy="763398"/>
          </a:xfrm>
          <a:prstGeom prst="rect">
            <a:avLst/>
          </a:prstGeom>
          <a:solidFill>
            <a:schemeClr val="bg1">
              <a:lumMod val="85000"/>
            </a:schemeClr>
          </a:solidFill>
        </p:spPr>
      </p:pic>
      <p:sp>
        <p:nvSpPr>
          <p:cNvPr id="5" name="Titre 1">
            <a:extLst>
              <a:ext uri="{FF2B5EF4-FFF2-40B4-BE49-F238E27FC236}">
                <a16:creationId xmlns:a16="http://schemas.microsoft.com/office/drawing/2014/main" id="{2C61C1BE-51C2-C47F-2586-08FD8D62CB06}"/>
              </a:ext>
            </a:extLst>
          </p:cNvPr>
          <p:cNvSpPr>
            <a:spLocks noGrp="1"/>
          </p:cNvSpPr>
          <p:nvPr>
            <p:ph type="title"/>
          </p:nvPr>
        </p:nvSpPr>
        <p:spPr>
          <a:xfrm>
            <a:off x="478173" y="62611"/>
            <a:ext cx="10967906" cy="700787"/>
          </a:xfrm>
        </p:spPr>
        <p:txBody>
          <a:bodyPr>
            <a:normAutofit/>
          </a:bodyPr>
          <a:lstStyle/>
          <a:p>
            <a:r>
              <a:rPr lang="fr-FR" sz="3200" dirty="0">
                <a:latin typeface="+mn-lt"/>
                <a:ea typeface="Calibri" panose="020F0502020204030204" pitchFamily="34" charset="0"/>
                <a:cs typeface="Calibri" panose="020F0502020204030204" pitchFamily="34" charset="0"/>
              </a:rPr>
              <a:t>Traitement des données – Pré-processing sur les 8 datasets</a:t>
            </a:r>
          </a:p>
        </p:txBody>
      </p:sp>
      <p:pic>
        <p:nvPicPr>
          <p:cNvPr id="6" name="Image 5" descr="Une image contenant cercle, blanc, noir et blanc, conception">
            <a:extLst>
              <a:ext uri="{FF2B5EF4-FFF2-40B4-BE49-F238E27FC236}">
                <a16:creationId xmlns:a16="http://schemas.microsoft.com/office/drawing/2014/main" id="{A80E67CD-B642-0718-BFFD-A6BA76F9B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7497" y="1"/>
            <a:ext cx="1016330" cy="763398"/>
          </a:xfrm>
          <a:prstGeom prst="rect">
            <a:avLst/>
          </a:prstGeom>
        </p:spPr>
      </p:pic>
      <p:sp>
        <p:nvSpPr>
          <p:cNvPr id="2" name="Rectangle : coins arrondis 1">
            <a:extLst>
              <a:ext uri="{FF2B5EF4-FFF2-40B4-BE49-F238E27FC236}">
                <a16:creationId xmlns:a16="http://schemas.microsoft.com/office/drawing/2014/main" id="{74C028C0-2619-F149-3636-BF0D8A38B3F9}"/>
              </a:ext>
            </a:extLst>
          </p:cNvPr>
          <p:cNvSpPr/>
          <p:nvPr/>
        </p:nvSpPr>
        <p:spPr>
          <a:xfrm>
            <a:off x="146908" y="899195"/>
            <a:ext cx="5288692" cy="3947125"/>
          </a:xfrm>
          <a:prstGeom prst="round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b="1" dirty="0"/>
              <a:t>Nettoyage</a:t>
            </a:r>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dirty="0"/>
          </a:p>
          <a:p>
            <a:pPr algn="ctr"/>
            <a:endParaRPr lang="fr-FR" dirty="0"/>
          </a:p>
          <a:p>
            <a:pPr algn="ctr"/>
            <a:endParaRPr lang="fr-FR" dirty="0"/>
          </a:p>
          <a:p>
            <a:pPr algn="ctr"/>
            <a:endParaRPr lang="fr-FR" dirty="0"/>
          </a:p>
        </p:txBody>
      </p:sp>
      <p:sp>
        <p:nvSpPr>
          <p:cNvPr id="3" name="Rectangle : coins arrondis 2">
            <a:extLst>
              <a:ext uri="{FF2B5EF4-FFF2-40B4-BE49-F238E27FC236}">
                <a16:creationId xmlns:a16="http://schemas.microsoft.com/office/drawing/2014/main" id="{B9F19D86-1A34-1D9C-F6D2-37D9869C8AFB}"/>
              </a:ext>
            </a:extLst>
          </p:cNvPr>
          <p:cNvSpPr/>
          <p:nvPr/>
        </p:nvSpPr>
        <p:spPr>
          <a:xfrm>
            <a:off x="223520" y="1300480"/>
            <a:ext cx="1127760" cy="599440"/>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00" dirty="0"/>
              <a:t>Typage des données</a:t>
            </a:r>
          </a:p>
        </p:txBody>
      </p:sp>
      <p:sp>
        <p:nvSpPr>
          <p:cNvPr id="8" name="Rectangle : coins arrondis 7">
            <a:extLst>
              <a:ext uri="{FF2B5EF4-FFF2-40B4-BE49-F238E27FC236}">
                <a16:creationId xmlns:a16="http://schemas.microsoft.com/office/drawing/2014/main" id="{029034AE-CD68-0DD5-BEDF-784EC1E88ED2}"/>
              </a:ext>
            </a:extLst>
          </p:cNvPr>
          <p:cNvSpPr/>
          <p:nvPr/>
        </p:nvSpPr>
        <p:spPr>
          <a:xfrm>
            <a:off x="1545799" y="1300480"/>
            <a:ext cx="1127760" cy="1016000"/>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00" dirty="0"/>
              <a:t>Valeurs aberrantes, valeurs différentes sur les données train/test</a:t>
            </a:r>
          </a:p>
        </p:txBody>
      </p:sp>
      <p:sp>
        <p:nvSpPr>
          <p:cNvPr id="9" name="Rectangle : coins arrondis 8">
            <a:extLst>
              <a:ext uri="{FF2B5EF4-FFF2-40B4-BE49-F238E27FC236}">
                <a16:creationId xmlns:a16="http://schemas.microsoft.com/office/drawing/2014/main" id="{50ADD626-F295-40F4-C025-02018AC811E7}"/>
              </a:ext>
            </a:extLst>
          </p:cNvPr>
          <p:cNvSpPr/>
          <p:nvPr/>
        </p:nvSpPr>
        <p:spPr>
          <a:xfrm>
            <a:off x="2868079" y="1303277"/>
            <a:ext cx="1127760" cy="599440"/>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00" dirty="0"/>
              <a:t>Valeurs manquantes</a:t>
            </a:r>
          </a:p>
        </p:txBody>
      </p:sp>
      <p:sp>
        <p:nvSpPr>
          <p:cNvPr id="10" name="Rectangle : coins arrondis 9">
            <a:extLst>
              <a:ext uri="{FF2B5EF4-FFF2-40B4-BE49-F238E27FC236}">
                <a16:creationId xmlns:a16="http://schemas.microsoft.com/office/drawing/2014/main" id="{18DFD8B9-98EB-10B2-9455-80DF1EF49FFC}"/>
              </a:ext>
            </a:extLst>
          </p:cNvPr>
          <p:cNvSpPr/>
          <p:nvPr/>
        </p:nvSpPr>
        <p:spPr>
          <a:xfrm>
            <a:off x="4190359" y="1300480"/>
            <a:ext cx="1127760" cy="599440"/>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00" dirty="0"/>
              <a:t>Imputation</a:t>
            </a:r>
          </a:p>
        </p:txBody>
      </p:sp>
      <p:sp>
        <p:nvSpPr>
          <p:cNvPr id="11" name="Rectangle : coins arrondis 10">
            <a:extLst>
              <a:ext uri="{FF2B5EF4-FFF2-40B4-BE49-F238E27FC236}">
                <a16:creationId xmlns:a16="http://schemas.microsoft.com/office/drawing/2014/main" id="{1D0D7CF5-993E-A814-DA4A-491A04C34D09}"/>
              </a:ext>
            </a:extLst>
          </p:cNvPr>
          <p:cNvSpPr/>
          <p:nvPr/>
        </p:nvSpPr>
        <p:spPr>
          <a:xfrm>
            <a:off x="188345" y="2752202"/>
            <a:ext cx="1239973" cy="1097280"/>
          </a:xfrm>
          <a:prstGeom prst="roundRect">
            <a:avLst/>
          </a:prstGeom>
          <a:ln>
            <a:solidFill>
              <a:schemeClr val="bg2">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171450" indent="-171450" algn="ctr">
              <a:buFontTx/>
              <a:buChar char="-"/>
            </a:pPr>
            <a:endParaRPr lang="fr-FR" sz="1000" dirty="0"/>
          </a:p>
          <a:p>
            <a:pPr marL="171450" indent="-171450" algn="ctr">
              <a:buFontTx/>
              <a:buChar char="-"/>
            </a:pPr>
            <a:endParaRPr lang="fr-FR" sz="1000" dirty="0"/>
          </a:p>
          <a:p>
            <a:pPr algn="ctr"/>
            <a:endParaRPr lang="fr-FR" sz="1000" dirty="0"/>
          </a:p>
          <a:p>
            <a:pPr algn="ctr"/>
            <a:r>
              <a:rPr lang="fr-FR" sz="1000" dirty="0"/>
              <a:t>- Numérique ordinal en object</a:t>
            </a:r>
          </a:p>
          <a:p>
            <a:pPr algn="ctr"/>
            <a:r>
              <a:rPr lang="fr-FR" sz="1000" dirty="0"/>
              <a:t> - Optimisation mémoire du dataframe (int64 en int8, …)</a:t>
            </a:r>
          </a:p>
          <a:p>
            <a:pPr algn="ctr"/>
            <a:endParaRPr lang="fr-FR" dirty="0"/>
          </a:p>
          <a:p>
            <a:pPr algn="ctr"/>
            <a:endParaRPr lang="fr-FR" dirty="0"/>
          </a:p>
        </p:txBody>
      </p:sp>
      <p:sp>
        <p:nvSpPr>
          <p:cNvPr id="12" name="Rectangle : coins arrondis 11">
            <a:extLst>
              <a:ext uri="{FF2B5EF4-FFF2-40B4-BE49-F238E27FC236}">
                <a16:creationId xmlns:a16="http://schemas.microsoft.com/office/drawing/2014/main" id="{5A47019C-E81E-4F89-6102-D9DF47B93FE7}"/>
              </a:ext>
            </a:extLst>
          </p:cNvPr>
          <p:cNvSpPr/>
          <p:nvPr/>
        </p:nvSpPr>
        <p:spPr>
          <a:xfrm>
            <a:off x="1545799" y="2717765"/>
            <a:ext cx="1127760" cy="676595"/>
          </a:xfrm>
          <a:prstGeom prst="roundRect">
            <a:avLst/>
          </a:prstGeom>
          <a:ln>
            <a:solidFill>
              <a:schemeClr val="bg2">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000" dirty="0"/>
              <a:t>Transformation des valeurs aberrantes  de l’EDA</a:t>
            </a:r>
          </a:p>
        </p:txBody>
      </p:sp>
      <p:sp>
        <p:nvSpPr>
          <p:cNvPr id="13" name="Rectangle : coins arrondis 12">
            <a:extLst>
              <a:ext uri="{FF2B5EF4-FFF2-40B4-BE49-F238E27FC236}">
                <a16:creationId xmlns:a16="http://schemas.microsoft.com/office/drawing/2014/main" id="{FAA284DB-B453-E03B-B3EA-27AC2C316844}"/>
              </a:ext>
            </a:extLst>
          </p:cNvPr>
          <p:cNvSpPr/>
          <p:nvPr/>
        </p:nvSpPr>
        <p:spPr>
          <a:xfrm>
            <a:off x="2868079" y="2752202"/>
            <a:ext cx="1127760" cy="1097280"/>
          </a:xfrm>
          <a:prstGeom prst="roundRect">
            <a:avLst/>
          </a:prstGeom>
          <a:ln>
            <a:solidFill>
              <a:schemeClr val="bg2">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sz="1000" dirty="0"/>
          </a:p>
          <a:p>
            <a:pPr algn="ctr"/>
            <a:endParaRPr lang="fr-FR" sz="1000" dirty="0"/>
          </a:p>
          <a:p>
            <a:pPr algn="ctr"/>
            <a:r>
              <a:rPr lang="fr-FR" sz="1000" dirty="0"/>
              <a:t>Suppression des nan avec conservation des variables importantes de l’EDA</a:t>
            </a:r>
          </a:p>
          <a:p>
            <a:pPr algn="ctr"/>
            <a:endParaRPr lang="fr-FR" sz="1000" dirty="0"/>
          </a:p>
          <a:p>
            <a:pPr algn="ctr"/>
            <a:endParaRPr lang="fr-FR" sz="1000" dirty="0"/>
          </a:p>
        </p:txBody>
      </p:sp>
      <p:sp>
        <p:nvSpPr>
          <p:cNvPr id="14" name="Rectangle : coins arrondis 13">
            <a:extLst>
              <a:ext uri="{FF2B5EF4-FFF2-40B4-BE49-F238E27FC236}">
                <a16:creationId xmlns:a16="http://schemas.microsoft.com/office/drawing/2014/main" id="{F233AD44-710E-C95B-0413-9DF726604DF2}"/>
              </a:ext>
            </a:extLst>
          </p:cNvPr>
          <p:cNvSpPr/>
          <p:nvPr/>
        </p:nvSpPr>
        <p:spPr>
          <a:xfrm>
            <a:off x="4054579" y="2172623"/>
            <a:ext cx="1322280" cy="599440"/>
          </a:xfrm>
          <a:prstGeom prst="roundRect">
            <a:avLst/>
          </a:prstGeom>
          <a:ln>
            <a:solidFill>
              <a:schemeClr val="bg2">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sz="1200" i="1" dirty="0"/>
          </a:p>
          <a:p>
            <a:pPr algn="ctr"/>
            <a:endParaRPr lang="fr-FR" sz="1200" i="1" dirty="0"/>
          </a:p>
          <a:p>
            <a:pPr algn="ctr"/>
            <a:endParaRPr lang="fr-FR" sz="1200" i="1" dirty="0"/>
          </a:p>
          <a:p>
            <a:pPr algn="ctr"/>
            <a:endParaRPr lang="fr-FR" sz="1200" i="1" dirty="0"/>
          </a:p>
          <a:p>
            <a:pPr algn="ctr"/>
            <a:endParaRPr lang="fr-FR" sz="1200" i="1" dirty="0"/>
          </a:p>
          <a:p>
            <a:pPr algn="ctr"/>
            <a:r>
              <a:rPr lang="fr-FR" sz="1200" i="1" dirty="0"/>
              <a:t>1</a:t>
            </a:r>
            <a:r>
              <a:rPr lang="fr-FR" sz="1200" i="1" baseline="30000" dirty="0"/>
              <a:t>ère    </a:t>
            </a:r>
            <a:r>
              <a:rPr lang="fr-FR" sz="1000" i="1" dirty="0"/>
              <a:t>étape</a:t>
            </a:r>
          </a:p>
          <a:p>
            <a:pPr algn="ctr"/>
            <a:r>
              <a:rPr lang="fr-FR" sz="1000" dirty="0"/>
              <a:t>Imputation par la médiane</a:t>
            </a:r>
          </a:p>
          <a:p>
            <a:pPr algn="ctr"/>
            <a:endParaRPr lang="fr-FR" sz="1000" dirty="0"/>
          </a:p>
          <a:p>
            <a:pPr algn="ctr"/>
            <a:endParaRPr lang="fr-FR" sz="1000" i="1" dirty="0"/>
          </a:p>
          <a:p>
            <a:pPr algn="ctr"/>
            <a:endParaRPr lang="fr-FR" sz="1000" i="1" dirty="0"/>
          </a:p>
          <a:p>
            <a:pPr algn="ctr"/>
            <a:endParaRPr lang="fr-FR" sz="1000" i="1" dirty="0"/>
          </a:p>
          <a:p>
            <a:pPr algn="ctr"/>
            <a:endParaRPr lang="fr-FR" sz="1000" i="1" dirty="0"/>
          </a:p>
          <a:p>
            <a:pPr algn="ctr"/>
            <a:endParaRPr lang="fr-FR" sz="1000" baseline="30000" dirty="0"/>
          </a:p>
          <a:p>
            <a:pPr algn="ctr"/>
            <a:r>
              <a:rPr lang="fr-FR" sz="1000" dirty="0"/>
              <a:t> </a:t>
            </a:r>
          </a:p>
        </p:txBody>
      </p:sp>
      <p:sp>
        <p:nvSpPr>
          <p:cNvPr id="15" name="Rectangle : coins arrondis 14">
            <a:extLst>
              <a:ext uri="{FF2B5EF4-FFF2-40B4-BE49-F238E27FC236}">
                <a16:creationId xmlns:a16="http://schemas.microsoft.com/office/drawing/2014/main" id="{3C9E0D6E-7B57-BD16-A304-E056A8BB7289}"/>
              </a:ext>
            </a:extLst>
          </p:cNvPr>
          <p:cNvSpPr/>
          <p:nvPr/>
        </p:nvSpPr>
        <p:spPr>
          <a:xfrm>
            <a:off x="1507777" y="3572604"/>
            <a:ext cx="1203804" cy="968917"/>
          </a:xfrm>
          <a:prstGeom prst="roundRect">
            <a:avLst/>
          </a:prstGeom>
          <a:ln>
            <a:solidFill>
              <a:schemeClr val="bg2">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000" dirty="0"/>
              <a:t>Transformation ou suppression valeurs uniques du train set </a:t>
            </a:r>
            <a:r>
              <a:rPr lang="fr-FR" sz="1000" b="0" i="0" dirty="0">
                <a:solidFill>
                  <a:srgbClr val="202124"/>
                </a:solidFill>
                <a:effectLst/>
                <a:highlight>
                  <a:srgbClr val="FFFFFF"/>
                </a:highlight>
                <a:latin typeface="Google Sans"/>
              </a:rPr>
              <a:t> </a:t>
            </a:r>
            <a:r>
              <a:rPr lang="fr-FR" sz="1000" b="0" i="0" dirty="0">
                <a:solidFill>
                  <a:srgbClr val="040C28"/>
                </a:solidFill>
                <a:effectLst/>
                <a:latin typeface="Google Sans"/>
              </a:rPr>
              <a:t>≠ test set</a:t>
            </a:r>
            <a:endParaRPr lang="fr-FR" sz="1000" dirty="0"/>
          </a:p>
        </p:txBody>
      </p:sp>
      <p:sp>
        <p:nvSpPr>
          <p:cNvPr id="16" name="Rectangle : coins arrondis 15">
            <a:extLst>
              <a:ext uri="{FF2B5EF4-FFF2-40B4-BE49-F238E27FC236}">
                <a16:creationId xmlns:a16="http://schemas.microsoft.com/office/drawing/2014/main" id="{434A7D24-9338-A6B9-CA09-44714060F67F}"/>
              </a:ext>
            </a:extLst>
          </p:cNvPr>
          <p:cNvSpPr/>
          <p:nvPr/>
        </p:nvSpPr>
        <p:spPr>
          <a:xfrm>
            <a:off x="4037308" y="2872757"/>
            <a:ext cx="1339551" cy="1097280"/>
          </a:xfrm>
          <a:prstGeom prst="roundRect">
            <a:avLst/>
          </a:prstGeom>
          <a:ln>
            <a:solidFill>
              <a:schemeClr val="bg2">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sz="1200" i="1" dirty="0"/>
          </a:p>
          <a:p>
            <a:pPr algn="ctr"/>
            <a:endParaRPr lang="fr-FR" sz="1200" i="1" dirty="0"/>
          </a:p>
          <a:p>
            <a:pPr algn="ctr"/>
            <a:endParaRPr lang="fr-FR" sz="1200" i="1" dirty="0"/>
          </a:p>
          <a:p>
            <a:pPr algn="ctr"/>
            <a:endParaRPr lang="fr-FR" sz="1200" i="1" dirty="0"/>
          </a:p>
          <a:p>
            <a:pPr algn="ctr"/>
            <a:endParaRPr lang="fr-FR" sz="1200" i="1" dirty="0"/>
          </a:p>
          <a:p>
            <a:pPr algn="ctr"/>
            <a:r>
              <a:rPr lang="fr-FR" sz="1200" i="1" dirty="0"/>
              <a:t>2</a:t>
            </a:r>
            <a:r>
              <a:rPr lang="fr-FR" sz="1200" i="1" baseline="30000" dirty="0"/>
              <a:t>ère    </a:t>
            </a:r>
            <a:r>
              <a:rPr lang="fr-FR" sz="1000" i="1" dirty="0"/>
              <a:t>étape</a:t>
            </a:r>
          </a:p>
          <a:p>
            <a:pPr algn="ctr"/>
            <a:r>
              <a:rPr lang="fr-FR" sz="1000" dirty="0"/>
              <a:t>Imputation par valeurs nulles 0</a:t>
            </a:r>
          </a:p>
          <a:p>
            <a:r>
              <a:rPr lang="fr-FR" sz="1000" dirty="0"/>
              <a:t>     Imputation        Qualitatives constante XNA</a:t>
            </a:r>
          </a:p>
          <a:p>
            <a:pPr algn="ctr"/>
            <a:endParaRPr lang="fr-FR" sz="1000" dirty="0"/>
          </a:p>
          <a:p>
            <a:pPr algn="ctr"/>
            <a:endParaRPr lang="fr-FR" sz="1000" i="1" dirty="0"/>
          </a:p>
          <a:p>
            <a:pPr algn="ctr"/>
            <a:endParaRPr lang="fr-FR" sz="1000" i="1" dirty="0"/>
          </a:p>
          <a:p>
            <a:pPr algn="ctr"/>
            <a:endParaRPr lang="fr-FR" sz="1000" i="1" dirty="0"/>
          </a:p>
          <a:p>
            <a:pPr algn="ctr"/>
            <a:endParaRPr lang="fr-FR" sz="1000" i="1" dirty="0"/>
          </a:p>
          <a:p>
            <a:pPr algn="ctr"/>
            <a:endParaRPr lang="fr-FR" sz="1000" baseline="30000" dirty="0"/>
          </a:p>
          <a:p>
            <a:pPr algn="ctr"/>
            <a:r>
              <a:rPr lang="fr-FR" sz="1000" dirty="0"/>
              <a:t> </a:t>
            </a:r>
          </a:p>
        </p:txBody>
      </p:sp>
      <p:sp>
        <p:nvSpPr>
          <p:cNvPr id="17" name="Rectangle : coins arrondis 16">
            <a:extLst>
              <a:ext uri="{FF2B5EF4-FFF2-40B4-BE49-F238E27FC236}">
                <a16:creationId xmlns:a16="http://schemas.microsoft.com/office/drawing/2014/main" id="{34A4EACA-AC72-4138-DAD0-7E386E7CC412}"/>
              </a:ext>
            </a:extLst>
          </p:cNvPr>
          <p:cNvSpPr/>
          <p:nvPr/>
        </p:nvSpPr>
        <p:spPr>
          <a:xfrm>
            <a:off x="3995839" y="4019438"/>
            <a:ext cx="1322280" cy="599440"/>
          </a:xfrm>
          <a:prstGeom prst="roundRect">
            <a:avLst/>
          </a:prstGeom>
          <a:ln>
            <a:solidFill>
              <a:schemeClr val="bg2">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sz="1200" i="1" dirty="0"/>
          </a:p>
          <a:p>
            <a:pPr algn="ctr"/>
            <a:endParaRPr lang="fr-FR" sz="1200" i="1" dirty="0"/>
          </a:p>
          <a:p>
            <a:pPr algn="ctr"/>
            <a:endParaRPr lang="fr-FR" sz="1200" i="1" dirty="0"/>
          </a:p>
          <a:p>
            <a:pPr algn="ctr"/>
            <a:endParaRPr lang="fr-FR" sz="1200" i="1" dirty="0"/>
          </a:p>
          <a:p>
            <a:pPr algn="ctr"/>
            <a:endParaRPr lang="fr-FR" sz="1200" i="1" dirty="0"/>
          </a:p>
          <a:p>
            <a:pPr algn="ctr"/>
            <a:r>
              <a:rPr lang="fr-FR" sz="1200" i="1" dirty="0"/>
              <a:t>3</a:t>
            </a:r>
            <a:r>
              <a:rPr lang="fr-FR" sz="1200" i="1" baseline="30000" dirty="0"/>
              <a:t>ère    </a:t>
            </a:r>
            <a:r>
              <a:rPr lang="fr-FR" sz="1000" i="1" dirty="0"/>
              <a:t>étape</a:t>
            </a:r>
          </a:p>
          <a:p>
            <a:pPr algn="ctr"/>
            <a:r>
              <a:rPr lang="fr-FR" sz="1000" dirty="0"/>
              <a:t>Imputation NaNImputer</a:t>
            </a:r>
          </a:p>
          <a:p>
            <a:pPr algn="ctr"/>
            <a:endParaRPr lang="fr-FR" sz="1000" i="1" dirty="0"/>
          </a:p>
          <a:p>
            <a:pPr algn="ctr"/>
            <a:endParaRPr lang="fr-FR" sz="1000" i="1" dirty="0"/>
          </a:p>
          <a:p>
            <a:pPr algn="ctr"/>
            <a:endParaRPr lang="fr-FR" sz="1000" i="1" dirty="0"/>
          </a:p>
          <a:p>
            <a:pPr algn="ctr"/>
            <a:endParaRPr lang="fr-FR" sz="1000" i="1" dirty="0"/>
          </a:p>
          <a:p>
            <a:pPr algn="ctr"/>
            <a:endParaRPr lang="fr-FR" sz="1000" baseline="30000" dirty="0"/>
          </a:p>
          <a:p>
            <a:pPr algn="ctr"/>
            <a:r>
              <a:rPr lang="fr-FR" sz="1000" dirty="0"/>
              <a:t> </a:t>
            </a:r>
          </a:p>
        </p:txBody>
      </p:sp>
      <p:sp>
        <p:nvSpPr>
          <p:cNvPr id="22" name="Rectangle : coins arrondis 21">
            <a:extLst>
              <a:ext uri="{FF2B5EF4-FFF2-40B4-BE49-F238E27FC236}">
                <a16:creationId xmlns:a16="http://schemas.microsoft.com/office/drawing/2014/main" id="{75D0565B-2ADD-94CC-0769-2FD663B7675A}"/>
              </a:ext>
            </a:extLst>
          </p:cNvPr>
          <p:cNvSpPr/>
          <p:nvPr/>
        </p:nvSpPr>
        <p:spPr>
          <a:xfrm>
            <a:off x="5630119" y="907738"/>
            <a:ext cx="3457130" cy="3947125"/>
          </a:xfrm>
          <a:prstGeom prst="roundRect">
            <a:avLst/>
          </a:prstGeom>
          <a:ln w="28575">
            <a:solidFill>
              <a:schemeClr val="bg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b="1" dirty="0">
                <a:solidFill>
                  <a:schemeClr val="bg2">
                    <a:lumMod val="75000"/>
                  </a:schemeClr>
                </a:solidFill>
              </a:rPr>
              <a:t>Feature engineering</a:t>
            </a:r>
          </a:p>
          <a:p>
            <a:pPr algn="ctr"/>
            <a:endParaRPr lang="fr-FR" sz="1400" b="1" dirty="0">
              <a:solidFill>
                <a:schemeClr val="bg2">
                  <a:lumMod val="75000"/>
                </a:schemeClr>
              </a:solidFill>
            </a:endParaRPr>
          </a:p>
          <a:p>
            <a:pPr algn="ctr"/>
            <a:endParaRPr lang="fr-FR" sz="1400" b="1" dirty="0">
              <a:solidFill>
                <a:schemeClr val="bg2">
                  <a:lumMod val="75000"/>
                </a:schemeClr>
              </a:solidFill>
            </a:endParaRPr>
          </a:p>
          <a:p>
            <a:pPr algn="ctr"/>
            <a:endParaRPr lang="fr-FR" sz="1400" b="1" dirty="0">
              <a:solidFill>
                <a:schemeClr val="bg2">
                  <a:lumMod val="75000"/>
                </a:schemeClr>
              </a:solidFill>
            </a:endParaRPr>
          </a:p>
          <a:p>
            <a:pPr algn="ctr"/>
            <a:endParaRPr lang="fr-FR" sz="1400" b="1" dirty="0">
              <a:solidFill>
                <a:schemeClr val="bg2">
                  <a:lumMod val="75000"/>
                </a:schemeClr>
              </a:solidFill>
            </a:endParaRPr>
          </a:p>
          <a:p>
            <a:pPr algn="ctr"/>
            <a:endParaRPr lang="fr-FR" sz="1400" b="1" dirty="0">
              <a:solidFill>
                <a:schemeClr val="bg2">
                  <a:lumMod val="75000"/>
                </a:schemeClr>
              </a:solidFill>
            </a:endParaRPr>
          </a:p>
          <a:p>
            <a:pPr algn="ctr"/>
            <a:endParaRPr lang="fr-FR" sz="1400" b="1" dirty="0">
              <a:solidFill>
                <a:schemeClr val="bg2">
                  <a:lumMod val="75000"/>
                </a:schemeClr>
              </a:solidFill>
            </a:endParaRPr>
          </a:p>
          <a:p>
            <a:pPr algn="ctr"/>
            <a:endParaRPr lang="fr-FR" sz="1400" b="1" dirty="0">
              <a:solidFill>
                <a:schemeClr val="bg2">
                  <a:lumMod val="75000"/>
                </a:schemeClr>
              </a:solidFill>
            </a:endParaRPr>
          </a:p>
          <a:p>
            <a:pPr algn="ctr"/>
            <a:endParaRPr lang="fr-FR" sz="1400" b="1" dirty="0">
              <a:solidFill>
                <a:schemeClr val="bg2">
                  <a:lumMod val="75000"/>
                </a:schemeClr>
              </a:solidFill>
            </a:endParaRPr>
          </a:p>
          <a:p>
            <a:pPr algn="ctr"/>
            <a:endParaRPr lang="fr-FR" sz="1400" b="1" dirty="0">
              <a:solidFill>
                <a:schemeClr val="bg2">
                  <a:lumMod val="75000"/>
                </a:schemeClr>
              </a:solidFill>
            </a:endParaRPr>
          </a:p>
          <a:p>
            <a:pPr algn="ctr"/>
            <a:endParaRPr lang="fr-FR" sz="1400" b="1" dirty="0">
              <a:solidFill>
                <a:schemeClr val="bg2">
                  <a:lumMod val="75000"/>
                </a:schemeClr>
              </a:solidFill>
            </a:endParaRPr>
          </a:p>
          <a:p>
            <a:pPr algn="ctr"/>
            <a:endParaRPr lang="fr-FR" sz="1400" b="1" dirty="0">
              <a:solidFill>
                <a:schemeClr val="bg2">
                  <a:lumMod val="75000"/>
                </a:schemeClr>
              </a:solidFill>
            </a:endParaRPr>
          </a:p>
          <a:p>
            <a:pPr algn="ctr"/>
            <a:endParaRPr lang="fr-FR" sz="1400" b="1" dirty="0">
              <a:solidFill>
                <a:schemeClr val="bg2">
                  <a:lumMod val="75000"/>
                </a:schemeClr>
              </a:solidFill>
            </a:endParaRPr>
          </a:p>
          <a:p>
            <a:pPr algn="ctr"/>
            <a:endParaRPr lang="fr-FR" sz="1400" b="1" dirty="0">
              <a:solidFill>
                <a:schemeClr val="bg2">
                  <a:lumMod val="75000"/>
                </a:schemeClr>
              </a:solidFill>
            </a:endParaRPr>
          </a:p>
          <a:p>
            <a:pPr algn="ctr"/>
            <a:endParaRPr lang="fr-FR" sz="1400" b="1" dirty="0">
              <a:solidFill>
                <a:schemeClr val="bg2">
                  <a:lumMod val="75000"/>
                </a:schemeClr>
              </a:solidFill>
            </a:endParaRPr>
          </a:p>
          <a:p>
            <a:pPr algn="ctr"/>
            <a:endParaRPr lang="fr-FR" sz="1400" b="1" dirty="0">
              <a:solidFill>
                <a:schemeClr val="bg2">
                  <a:lumMod val="75000"/>
                </a:schemeClr>
              </a:solidFill>
            </a:endParaRPr>
          </a:p>
          <a:p>
            <a:pPr algn="ctr"/>
            <a:endParaRPr lang="fr-FR" sz="1400" b="1" dirty="0">
              <a:solidFill>
                <a:schemeClr val="bg2">
                  <a:lumMod val="75000"/>
                </a:schemeClr>
              </a:solidFill>
            </a:endParaRPr>
          </a:p>
        </p:txBody>
      </p:sp>
      <p:sp>
        <p:nvSpPr>
          <p:cNvPr id="23" name="Rectangle : coins arrondis 22">
            <a:extLst>
              <a:ext uri="{FF2B5EF4-FFF2-40B4-BE49-F238E27FC236}">
                <a16:creationId xmlns:a16="http://schemas.microsoft.com/office/drawing/2014/main" id="{625DAAB2-C3DF-B7A8-280A-B8485AAE4D5A}"/>
              </a:ext>
            </a:extLst>
          </p:cNvPr>
          <p:cNvSpPr/>
          <p:nvPr/>
        </p:nvSpPr>
        <p:spPr>
          <a:xfrm>
            <a:off x="5824640" y="1300480"/>
            <a:ext cx="1127760" cy="599440"/>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00" dirty="0"/>
              <a:t>Variables métiers, statistiques</a:t>
            </a:r>
          </a:p>
        </p:txBody>
      </p:sp>
      <p:sp>
        <p:nvSpPr>
          <p:cNvPr id="25" name="Rectangle : coins arrondis 24">
            <a:extLst>
              <a:ext uri="{FF2B5EF4-FFF2-40B4-BE49-F238E27FC236}">
                <a16:creationId xmlns:a16="http://schemas.microsoft.com/office/drawing/2014/main" id="{462C997F-8110-D6A4-C281-4144FBC9E654}"/>
              </a:ext>
            </a:extLst>
          </p:cNvPr>
          <p:cNvSpPr/>
          <p:nvPr/>
        </p:nvSpPr>
        <p:spPr>
          <a:xfrm>
            <a:off x="5824640" y="2326626"/>
            <a:ext cx="1127760" cy="599440"/>
          </a:xfrm>
          <a:prstGeom prst="roundRect">
            <a:avLst/>
          </a:prstGeom>
          <a:ln>
            <a:solidFill>
              <a:schemeClr val="bg2">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000" i="1" dirty="0"/>
              <a:t>Manuel:</a:t>
            </a:r>
          </a:p>
          <a:p>
            <a:pPr algn="ctr"/>
            <a:r>
              <a:rPr lang="fr-FR" sz="1000" dirty="0"/>
              <a:t>Ajout variables métiers</a:t>
            </a:r>
          </a:p>
          <a:p>
            <a:pPr algn="ctr"/>
            <a:endParaRPr lang="fr-FR" sz="1000" i="1" dirty="0"/>
          </a:p>
        </p:txBody>
      </p:sp>
      <p:sp>
        <p:nvSpPr>
          <p:cNvPr id="26" name="Rectangle : coins arrondis 25">
            <a:extLst>
              <a:ext uri="{FF2B5EF4-FFF2-40B4-BE49-F238E27FC236}">
                <a16:creationId xmlns:a16="http://schemas.microsoft.com/office/drawing/2014/main" id="{61903FD9-EDFA-B4F6-0825-5B253E29B4BC}"/>
              </a:ext>
            </a:extLst>
          </p:cNvPr>
          <p:cNvSpPr/>
          <p:nvPr/>
        </p:nvSpPr>
        <p:spPr>
          <a:xfrm>
            <a:off x="7643280" y="1300480"/>
            <a:ext cx="1127760" cy="599440"/>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00" dirty="0"/>
              <a:t>Encodage</a:t>
            </a:r>
          </a:p>
        </p:txBody>
      </p:sp>
      <p:sp>
        <p:nvSpPr>
          <p:cNvPr id="27" name="Rectangle : coins arrondis 26">
            <a:extLst>
              <a:ext uri="{FF2B5EF4-FFF2-40B4-BE49-F238E27FC236}">
                <a16:creationId xmlns:a16="http://schemas.microsoft.com/office/drawing/2014/main" id="{00BCD7C9-8528-874B-3D27-5EB9870C076B}"/>
              </a:ext>
            </a:extLst>
          </p:cNvPr>
          <p:cNvSpPr/>
          <p:nvPr/>
        </p:nvSpPr>
        <p:spPr>
          <a:xfrm>
            <a:off x="5767280" y="3193054"/>
            <a:ext cx="1242480" cy="731503"/>
          </a:xfrm>
          <a:prstGeom prst="roundRect">
            <a:avLst/>
          </a:prstGeom>
          <a:ln>
            <a:solidFill>
              <a:schemeClr val="bg2">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000" i="1" dirty="0"/>
              <a:t>Automatique:</a:t>
            </a:r>
          </a:p>
          <a:p>
            <a:pPr algn="ctr"/>
            <a:r>
              <a:rPr lang="fr-FR" sz="1000" dirty="0"/>
              <a:t>Ajouts variables</a:t>
            </a:r>
          </a:p>
          <a:p>
            <a:pPr algn="ctr"/>
            <a:r>
              <a:rPr lang="fr-FR" sz="1000" dirty="0"/>
              <a:t>Statistiques (min, max, sum, …)</a:t>
            </a:r>
          </a:p>
          <a:p>
            <a:pPr algn="ctr"/>
            <a:endParaRPr lang="fr-FR" sz="1000" i="1" dirty="0"/>
          </a:p>
        </p:txBody>
      </p:sp>
      <p:sp>
        <p:nvSpPr>
          <p:cNvPr id="28" name="Rectangle : coins arrondis 27">
            <a:extLst>
              <a:ext uri="{FF2B5EF4-FFF2-40B4-BE49-F238E27FC236}">
                <a16:creationId xmlns:a16="http://schemas.microsoft.com/office/drawing/2014/main" id="{ABAB7AF3-A710-E3B6-600F-0EF92AF657C2}"/>
              </a:ext>
            </a:extLst>
          </p:cNvPr>
          <p:cNvSpPr/>
          <p:nvPr/>
        </p:nvSpPr>
        <p:spPr>
          <a:xfrm>
            <a:off x="7570680" y="2301205"/>
            <a:ext cx="1272960" cy="521602"/>
          </a:xfrm>
          <a:prstGeom prst="roundRect">
            <a:avLst/>
          </a:prstGeom>
          <a:ln>
            <a:solidFill>
              <a:schemeClr val="bg2">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000" i="1" dirty="0"/>
              <a:t>Quantitatives:</a:t>
            </a:r>
          </a:p>
          <a:p>
            <a:pPr algn="ctr"/>
            <a:r>
              <a:rPr lang="fr-FR" sz="1000" i="1" dirty="0"/>
              <a:t>StandardScaler(*)</a:t>
            </a:r>
          </a:p>
          <a:p>
            <a:pPr algn="ctr"/>
            <a:endParaRPr lang="fr-FR" sz="1000" i="1" dirty="0"/>
          </a:p>
        </p:txBody>
      </p:sp>
      <p:sp>
        <p:nvSpPr>
          <p:cNvPr id="29" name="Rectangle : coins arrondis 28">
            <a:extLst>
              <a:ext uri="{FF2B5EF4-FFF2-40B4-BE49-F238E27FC236}">
                <a16:creationId xmlns:a16="http://schemas.microsoft.com/office/drawing/2014/main" id="{1193AFB5-47F2-3A9D-CBFB-2EC583B73A9D}"/>
              </a:ext>
            </a:extLst>
          </p:cNvPr>
          <p:cNvSpPr/>
          <p:nvPr/>
        </p:nvSpPr>
        <p:spPr>
          <a:xfrm>
            <a:off x="7570680" y="3081910"/>
            <a:ext cx="1272960" cy="1092673"/>
          </a:xfrm>
          <a:prstGeom prst="roundRect">
            <a:avLst/>
          </a:prstGeom>
          <a:ln>
            <a:solidFill>
              <a:schemeClr val="bg2">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000" i="1" dirty="0"/>
              <a:t>Qualitatives:</a:t>
            </a:r>
          </a:p>
          <a:p>
            <a:pPr algn="ctr"/>
            <a:r>
              <a:rPr lang="fr-FR" sz="1000" dirty="0"/>
              <a:t>LabelEncoder (binaire)</a:t>
            </a:r>
          </a:p>
          <a:p>
            <a:pPr algn="ctr"/>
            <a:r>
              <a:rPr lang="fr-FR" sz="1000" dirty="0"/>
              <a:t>pd.get_dummies</a:t>
            </a:r>
          </a:p>
          <a:p>
            <a:pPr algn="ctr"/>
            <a:r>
              <a:rPr lang="fr-FR" sz="1000" dirty="0"/>
              <a:t>(&gt; 2 valeurs .uniques)</a:t>
            </a:r>
          </a:p>
          <a:p>
            <a:pPr algn="ctr"/>
            <a:endParaRPr lang="fr-FR" sz="1000" dirty="0"/>
          </a:p>
        </p:txBody>
      </p:sp>
      <p:sp>
        <p:nvSpPr>
          <p:cNvPr id="30" name="Rectangle : coins arrondis 29">
            <a:extLst>
              <a:ext uri="{FF2B5EF4-FFF2-40B4-BE49-F238E27FC236}">
                <a16:creationId xmlns:a16="http://schemas.microsoft.com/office/drawing/2014/main" id="{D4AC5C05-8C4C-90F8-9077-4CF3FBF58AA5}"/>
              </a:ext>
            </a:extLst>
          </p:cNvPr>
          <p:cNvSpPr/>
          <p:nvPr/>
        </p:nvSpPr>
        <p:spPr>
          <a:xfrm>
            <a:off x="9265920" y="907738"/>
            <a:ext cx="1209040" cy="3938582"/>
          </a:xfrm>
          <a:prstGeom prst="roundRect">
            <a:avLst/>
          </a:prstGeom>
          <a:ln w="28575">
            <a:solidFill>
              <a:schemeClr val="bg2">
                <a:lumMod val="9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200" b="1" dirty="0">
                <a:solidFill>
                  <a:schemeClr val="bg2">
                    <a:lumMod val="90000"/>
                  </a:schemeClr>
                </a:solidFill>
              </a:rPr>
              <a:t>Assemblage</a:t>
            </a:r>
          </a:p>
          <a:p>
            <a:pPr algn="ctr"/>
            <a:endParaRPr lang="fr-FR" sz="1200" dirty="0"/>
          </a:p>
          <a:p>
            <a:pPr algn="ctr"/>
            <a:endParaRPr lang="fr-FR" sz="1200" dirty="0"/>
          </a:p>
          <a:p>
            <a:pPr algn="ctr"/>
            <a:endParaRPr lang="fr-FR" sz="1200" dirty="0"/>
          </a:p>
          <a:p>
            <a:pPr algn="ctr"/>
            <a:endParaRPr lang="fr-FR" sz="1200" dirty="0"/>
          </a:p>
          <a:p>
            <a:pPr algn="ctr"/>
            <a:endParaRPr lang="fr-FR" sz="1200" dirty="0"/>
          </a:p>
          <a:p>
            <a:pPr algn="ctr"/>
            <a:endParaRPr lang="fr-FR" sz="1200" dirty="0"/>
          </a:p>
          <a:p>
            <a:pPr algn="ctr"/>
            <a:endParaRPr lang="fr-FR" sz="1200" dirty="0"/>
          </a:p>
          <a:p>
            <a:pPr algn="ctr"/>
            <a:endParaRPr lang="fr-FR" sz="1200" dirty="0"/>
          </a:p>
          <a:p>
            <a:pPr algn="ctr"/>
            <a:endParaRPr lang="fr-FR" sz="1200" dirty="0"/>
          </a:p>
          <a:p>
            <a:pPr algn="ctr"/>
            <a:endParaRPr lang="fr-FR" sz="1200" dirty="0"/>
          </a:p>
          <a:p>
            <a:pPr algn="ctr"/>
            <a:endParaRPr lang="fr-FR" sz="1200" dirty="0"/>
          </a:p>
          <a:p>
            <a:pPr algn="ctr"/>
            <a:endParaRPr lang="fr-FR" sz="1200" dirty="0"/>
          </a:p>
          <a:p>
            <a:pPr algn="ctr"/>
            <a:endParaRPr lang="fr-FR" sz="1200" dirty="0"/>
          </a:p>
          <a:p>
            <a:pPr algn="ctr"/>
            <a:endParaRPr lang="fr-FR" sz="1200" dirty="0"/>
          </a:p>
          <a:p>
            <a:pPr algn="ctr"/>
            <a:endParaRPr lang="fr-FR" sz="1200" dirty="0"/>
          </a:p>
          <a:p>
            <a:pPr algn="ctr"/>
            <a:endParaRPr lang="fr-FR" sz="1200" dirty="0"/>
          </a:p>
          <a:p>
            <a:pPr algn="ctr"/>
            <a:endParaRPr lang="fr-FR" sz="1200" dirty="0"/>
          </a:p>
          <a:p>
            <a:pPr algn="ctr"/>
            <a:endParaRPr lang="fr-FR" sz="1200" dirty="0"/>
          </a:p>
        </p:txBody>
      </p:sp>
      <p:sp>
        <p:nvSpPr>
          <p:cNvPr id="31" name="Rectangle : coins arrondis 30">
            <a:extLst>
              <a:ext uri="{FF2B5EF4-FFF2-40B4-BE49-F238E27FC236}">
                <a16:creationId xmlns:a16="http://schemas.microsoft.com/office/drawing/2014/main" id="{DA4D6C68-4672-6ADE-739A-6BAD80B20444}"/>
              </a:ext>
            </a:extLst>
          </p:cNvPr>
          <p:cNvSpPr/>
          <p:nvPr/>
        </p:nvSpPr>
        <p:spPr>
          <a:xfrm>
            <a:off x="9306560" y="1432560"/>
            <a:ext cx="1127760" cy="599440"/>
          </a:xfrm>
          <a:prstGeom prst="round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dirty="0"/>
              <a:t>Merge</a:t>
            </a:r>
          </a:p>
        </p:txBody>
      </p:sp>
      <p:sp>
        <p:nvSpPr>
          <p:cNvPr id="33" name="Rectangle : coins arrondis 32">
            <a:extLst>
              <a:ext uri="{FF2B5EF4-FFF2-40B4-BE49-F238E27FC236}">
                <a16:creationId xmlns:a16="http://schemas.microsoft.com/office/drawing/2014/main" id="{4D6C21B2-EBAB-0E58-D170-AB87DE8BA07A}"/>
              </a:ext>
            </a:extLst>
          </p:cNvPr>
          <p:cNvSpPr/>
          <p:nvPr/>
        </p:nvSpPr>
        <p:spPr>
          <a:xfrm>
            <a:off x="9313514" y="2297086"/>
            <a:ext cx="1127760" cy="784824"/>
          </a:xfrm>
          <a:prstGeom prst="roundRect">
            <a:avLst/>
          </a:prstGeom>
          <a:ln>
            <a:solidFill>
              <a:schemeClr val="bg2">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000" dirty="0"/>
              <a:t>Fusion des 6 datasets avec les données train/test </a:t>
            </a:r>
          </a:p>
        </p:txBody>
      </p:sp>
      <p:sp>
        <p:nvSpPr>
          <p:cNvPr id="34" name="Rectangle : coins arrondis 33">
            <a:extLst>
              <a:ext uri="{FF2B5EF4-FFF2-40B4-BE49-F238E27FC236}">
                <a16:creationId xmlns:a16="http://schemas.microsoft.com/office/drawing/2014/main" id="{50685C7C-3C40-8D5D-8372-8F91BCB2590F}"/>
              </a:ext>
            </a:extLst>
          </p:cNvPr>
          <p:cNvSpPr/>
          <p:nvPr/>
        </p:nvSpPr>
        <p:spPr>
          <a:xfrm>
            <a:off x="10697497" y="907738"/>
            <a:ext cx="1347595" cy="3947125"/>
          </a:xfrm>
          <a:prstGeom prst="roundRect">
            <a:avLst/>
          </a:prstGeom>
          <a:ln w="28575">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600" b="1" dirty="0">
                <a:solidFill>
                  <a:schemeClr val="bg2"/>
                </a:solidFill>
              </a:rPr>
              <a:t>Colinéarité</a:t>
            </a:r>
          </a:p>
          <a:p>
            <a:pPr algn="ctr"/>
            <a:endParaRPr lang="fr-FR" sz="1600" b="1" dirty="0">
              <a:solidFill>
                <a:schemeClr val="bg2"/>
              </a:solidFill>
            </a:endParaRPr>
          </a:p>
          <a:p>
            <a:pPr algn="ctr"/>
            <a:endParaRPr lang="fr-FR" sz="1600" b="1" dirty="0">
              <a:solidFill>
                <a:schemeClr val="bg2"/>
              </a:solidFill>
            </a:endParaRPr>
          </a:p>
          <a:p>
            <a:pPr algn="ctr"/>
            <a:endParaRPr lang="fr-FR" sz="1600" b="1" dirty="0">
              <a:solidFill>
                <a:schemeClr val="bg2"/>
              </a:solidFill>
            </a:endParaRPr>
          </a:p>
          <a:p>
            <a:pPr algn="ctr"/>
            <a:endParaRPr lang="fr-FR" sz="1600" b="1" dirty="0">
              <a:solidFill>
                <a:schemeClr val="bg2"/>
              </a:solidFill>
            </a:endParaRPr>
          </a:p>
          <a:p>
            <a:pPr algn="ctr"/>
            <a:endParaRPr lang="fr-FR" sz="1600" b="1" dirty="0">
              <a:solidFill>
                <a:schemeClr val="bg2"/>
              </a:solidFill>
            </a:endParaRPr>
          </a:p>
          <a:p>
            <a:pPr algn="ctr"/>
            <a:endParaRPr lang="fr-FR" sz="1600" b="1" dirty="0">
              <a:solidFill>
                <a:schemeClr val="bg2"/>
              </a:solidFill>
            </a:endParaRPr>
          </a:p>
          <a:p>
            <a:pPr algn="ctr"/>
            <a:endParaRPr lang="fr-FR" sz="1600" b="1" dirty="0">
              <a:solidFill>
                <a:schemeClr val="bg2"/>
              </a:solidFill>
            </a:endParaRPr>
          </a:p>
          <a:p>
            <a:pPr algn="ctr"/>
            <a:endParaRPr lang="fr-FR" sz="1600" b="1" dirty="0">
              <a:solidFill>
                <a:schemeClr val="bg2"/>
              </a:solidFill>
            </a:endParaRPr>
          </a:p>
          <a:p>
            <a:pPr algn="ctr"/>
            <a:endParaRPr lang="fr-FR" sz="1600" b="1" dirty="0">
              <a:solidFill>
                <a:schemeClr val="bg2"/>
              </a:solidFill>
            </a:endParaRPr>
          </a:p>
          <a:p>
            <a:pPr algn="ctr"/>
            <a:endParaRPr lang="fr-FR" sz="1600" b="1" dirty="0">
              <a:solidFill>
                <a:schemeClr val="bg2"/>
              </a:solidFill>
            </a:endParaRPr>
          </a:p>
          <a:p>
            <a:pPr algn="ctr"/>
            <a:endParaRPr lang="fr-FR" sz="1600" b="1" dirty="0">
              <a:solidFill>
                <a:schemeClr val="bg2"/>
              </a:solidFill>
            </a:endParaRPr>
          </a:p>
          <a:p>
            <a:pPr algn="ctr"/>
            <a:endParaRPr lang="fr-FR" sz="1600" b="1" dirty="0">
              <a:solidFill>
                <a:schemeClr val="bg2"/>
              </a:solidFill>
            </a:endParaRPr>
          </a:p>
          <a:p>
            <a:pPr algn="ctr"/>
            <a:endParaRPr lang="fr-FR" sz="1600" b="1" dirty="0">
              <a:solidFill>
                <a:schemeClr val="bg2"/>
              </a:solidFill>
            </a:endParaRPr>
          </a:p>
          <a:p>
            <a:pPr algn="ctr"/>
            <a:endParaRPr lang="fr-FR" sz="1600" b="1" dirty="0">
              <a:solidFill>
                <a:schemeClr val="bg2"/>
              </a:solidFill>
            </a:endParaRPr>
          </a:p>
        </p:txBody>
      </p:sp>
      <p:sp>
        <p:nvSpPr>
          <p:cNvPr id="35" name="Rectangle : coins arrondis 34">
            <a:extLst>
              <a:ext uri="{FF2B5EF4-FFF2-40B4-BE49-F238E27FC236}">
                <a16:creationId xmlns:a16="http://schemas.microsoft.com/office/drawing/2014/main" id="{58C41317-1C49-A40B-BB2E-D127817BA529}"/>
              </a:ext>
            </a:extLst>
          </p:cNvPr>
          <p:cNvSpPr/>
          <p:nvPr/>
        </p:nvSpPr>
        <p:spPr>
          <a:xfrm>
            <a:off x="10807414" y="1501133"/>
            <a:ext cx="1127760" cy="462294"/>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tx1"/>
                </a:solidFill>
              </a:rPr>
              <a:t>Colinéarité</a:t>
            </a:r>
          </a:p>
        </p:txBody>
      </p:sp>
      <p:sp>
        <p:nvSpPr>
          <p:cNvPr id="36" name="Rectangle : coins arrondis 35">
            <a:extLst>
              <a:ext uri="{FF2B5EF4-FFF2-40B4-BE49-F238E27FC236}">
                <a16:creationId xmlns:a16="http://schemas.microsoft.com/office/drawing/2014/main" id="{0D2524F5-DA82-CF2E-3F93-0BE6741F9FEA}"/>
              </a:ext>
            </a:extLst>
          </p:cNvPr>
          <p:cNvSpPr/>
          <p:nvPr/>
        </p:nvSpPr>
        <p:spPr>
          <a:xfrm>
            <a:off x="10784201" y="2297072"/>
            <a:ext cx="1127760" cy="784824"/>
          </a:xfrm>
          <a:prstGeom prst="roundRect">
            <a:avLst/>
          </a:prstGeom>
          <a:ln>
            <a:solidFill>
              <a:schemeClr val="bg2">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000" dirty="0">
                <a:solidFill>
                  <a:schemeClr val="tx1"/>
                </a:solidFill>
              </a:rPr>
              <a:t>Suppression des variables fortement colinéaires </a:t>
            </a:r>
          </a:p>
        </p:txBody>
      </p:sp>
    </p:spTree>
    <p:extLst>
      <p:ext uri="{BB962C8B-B14F-4D97-AF65-F5344CB8AC3E}">
        <p14:creationId xmlns:p14="http://schemas.microsoft.com/office/powerpoint/2010/main" val="1104604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 coins arrondis 11">
            <a:extLst>
              <a:ext uri="{FF2B5EF4-FFF2-40B4-BE49-F238E27FC236}">
                <a16:creationId xmlns:a16="http://schemas.microsoft.com/office/drawing/2014/main" id="{E548FDE9-CA65-70EE-5EB6-7510F496BD39}"/>
              </a:ext>
            </a:extLst>
          </p:cNvPr>
          <p:cNvSpPr/>
          <p:nvPr/>
        </p:nvSpPr>
        <p:spPr>
          <a:xfrm>
            <a:off x="4124960" y="3087080"/>
            <a:ext cx="6797040" cy="98552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 </a:t>
            </a:r>
          </a:p>
          <a:p>
            <a:pPr algn="ctr"/>
            <a:endParaRPr lang="fr-FR" sz="1400" dirty="0"/>
          </a:p>
          <a:p>
            <a:r>
              <a:rPr lang="fr-FR" sz="1400" dirty="0"/>
              <a:t>           - </a:t>
            </a:r>
            <a:r>
              <a:rPr lang="fr-FR" sz="1200" dirty="0"/>
              <a:t>Ratio/différence des variables métiers</a:t>
            </a:r>
          </a:p>
          <a:p>
            <a:r>
              <a:rPr lang="fr-FR" sz="1200" dirty="0"/>
              <a:t>            - Conversion jours en années: ratio </a:t>
            </a:r>
          </a:p>
          <a:p>
            <a:r>
              <a:rPr lang="fr-FR" sz="1200" dirty="0"/>
              <a:t>             - Nouveaux features crées par fusion d’autres features (addition, multiplication, …)</a:t>
            </a:r>
          </a:p>
          <a:p>
            <a:r>
              <a:rPr lang="fr-FR" sz="1200" dirty="0"/>
              <a:t>.           - Données externes: ratio, moyenne, min, max</a:t>
            </a:r>
          </a:p>
          <a:p>
            <a:endParaRPr lang="fr-FR" sz="1200" dirty="0"/>
          </a:p>
          <a:p>
            <a:pPr algn="ctr"/>
            <a:endParaRPr lang="fr-FR" dirty="0"/>
          </a:p>
          <a:p>
            <a:pPr algn="ctr"/>
            <a:endParaRPr lang="fr-FR" dirty="0"/>
          </a:p>
        </p:txBody>
      </p:sp>
      <p:sp>
        <p:nvSpPr>
          <p:cNvPr id="10" name="Rectangle : coins arrondis 9">
            <a:extLst>
              <a:ext uri="{FF2B5EF4-FFF2-40B4-BE49-F238E27FC236}">
                <a16:creationId xmlns:a16="http://schemas.microsoft.com/office/drawing/2014/main" id="{93F0D5CF-D95B-B8D4-2C59-F82571090A83}"/>
              </a:ext>
            </a:extLst>
          </p:cNvPr>
          <p:cNvSpPr/>
          <p:nvPr/>
        </p:nvSpPr>
        <p:spPr>
          <a:xfrm>
            <a:off x="4124960" y="1262578"/>
            <a:ext cx="6431280" cy="107868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200" dirty="0"/>
              <a:t> </a:t>
            </a:r>
          </a:p>
          <a:p>
            <a:pPr algn="ctr"/>
            <a:endParaRPr lang="fr-FR" sz="1200" dirty="0"/>
          </a:p>
          <a:p>
            <a:pPr algn="ctr"/>
            <a:endParaRPr lang="fr-FR" sz="1200" dirty="0"/>
          </a:p>
          <a:p>
            <a:r>
              <a:rPr lang="fr-FR" sz="1200" dirty="0"/>
              <a:t>            -   Encodage features catégoriques</a:t>
            </a:r>
          </a:p>
          <a:p>
            <a:pPr algn="ctr"/>
            <a:r>
              <a:rPr lang="fr-FR" sz="1200" dirty="0"/>
              <a:t>          -  Création de features statistiques: quantitatives et qualitatives (min, max, sum, mean, count,…)</a:t>
            </a:r>
          </a:p>
          <a:p>
            <a:pPr algn="ctr"/>
            <a:r>
              <a:rPr lang="fr-FR" sz="1200" dirty="0"/>
              <a:t>-  Fonction ‘Feature Engineering’ intégrant ces caractéristiques sur chaque dataset</a:t>
            </a:r>
          </a:p>
          <a:p>
            <a:pPr marL="285750" indent="-285750" algn="ctr">
              <a:buFontTx/>
              <a:buChar char="-"/>
            </a:pPr>
            <a:endParaRPr lang="fr-FR" sz="1400" dirty="0"/>
          </a:p>
          <a:p>
            <a:pPr algn="ctr"/>
            <a:endParaRPr lang="fr-FR" dirty="0"/>
          </a:p>
          <a:p>
            <a:pPr algn="ctr"/>
            <a:endParaRPr lang="fr-FR" dirty="0"/>
          </a:p>
        </p:txBody>
      </p:sp>
      <p:pic>
        <p:nvPicPr>
          <p:cNvPr id="4" name="Image 3" descr="Une image contenant flou, jaune, orange, Ambré">
            <a:extLst>
              <a:ext uri="{FF2B5EF4-FFF2-40B4-BE49-F238E27FC236}">
                <a16:creationId xmlns:a16="http://schemas.microsoft.com/office/drawing/2014/main" id="{BE743077-E280-D598-34FE-C1AD59360247}"/>
              </a:ext>
            </a:extLst>
          </p:cNvPr>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0" y="0"/>
            <a:ext cx="12192000" cy="763398"/>
          </a:xfrm>
          <a:prstGeom prst="rect">
            <a:avLst/>
          </a:prstGeom>
          <a:solidFill>
            <a:schemeClr val="bg1">
              <a:lumMod val="85000"/>
            </a:schemeClr>
          </a:solidFill>
        </p:spPr>
      </p:pic>
      <p:sp>
        <p:nvSpPr>
          <p:cNvPr id="5" name="Titre 1">
            <a:extLst>
              <a:ext uri="{FF2B5EF4-FFF2-40B4-BE49-F238E27FC236}">
                <a16:creationId xmlns:a16="http://schemas.microsoft.com/office/drawing/2014/main" id="{2C61C1BE-51C2-C47F-2586-08FD8D62CB06}"/>
              </a:ext>
            </a:extLst>
          </p:cNvPr>
          <p:cNvSpPr>
            <a:spLocks noGrp="1"/>
          </p:cNvSpPr>
          <p:nvPr>
            <p:ph type="title"/>
          </p:nvPr>
        </p:nvSpPr>
        <p:spPr>
          <a:xfrm>
            <a:off x="478173" y="62611"/>
            <a:ext cx="10967906" cy="700787"/>
          </a:xfrm>
        </p:spPr>
        <p:txBody>
          <a:bodyPr>
            <a:normAutofit/>
          </a:bodyPr>
          <a:lstStyle/>
          <a:p>
            <a:r>
              <a:rPr lang="fr-FR" sz="3200" dirty="0">
                <a:latin typeface="+mn-lt"/>
                <a:ea typeface="Calibri" panose="020F0502020204030204" pitchFamily="34" charset="0"/>
                <a:cs typeface="Calibri" panose="020F0502020204030204" pitchFamily="34" charset="0"/>
              </a:rPr>
              <a:t>Traitement des données – Feature Engineering </a:t>
            </a:r>
          </a:p>
        </p:txBody>
      </p:sp>
      <p:pic>
        <p:nvPicPr>
          <p:cNvPr id="6" name="Image 5" descr="Une image contenant cercle, blanc, noir et blanc, conception">
            <a:extLst>
              <a:ext uri="{FF2B5EF4-FFF2-40B4-BE49-F238E27FC236}">
                <a16:creationId xmlns:a16="http://schemas.microsoft.com/office/drawing/2014/main" id="{A80E67CD-B642-0718-BFFD-A6BA76F9B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7497" y="1"/>
            <a:ext cx="1016330" cy="763398"/>
          </a:xfrm>
          <a:prstGeom prst="rect">
            <a:avLst/>
          </a:prstGeom>
        </p:spPr>
      </p:pic>
      <p:sp>
        <p:nvSpPr>
          <p:cNvPr id="2" name="Rectangle : coins arrondis 1">
            <a:extLst>
              <a:ext uri="{FF2B5EF4-FFF2-40B4-BE49-F238E27FC236}">
                <a16:creationId xmlns:a16="http://schemas.microsoft.com/office/drawing/2014/main" id="{24FC6D3C-059D-D3CE-959A-1534545F556D}"/>
              </a:ext>
            </a:extLst>
          </p:cNvPr>
          <p:cNvSpPr/>
          <p:nvPr/>
        </p:nvSpPr>
        <p:spPr>
          <a:xfrm>
            <a:off x="223520" y="1065078"/>
            <a:ext cx="4074160" cy="1444441"/>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t>Automatique</a:t>
            </a:r>
          </a:p>
        </p:txBody>
      </p:sp>
      <p:sp>
        <p:nvSpPr>
          <p:cNvPr id="3" name="Rectangle : coins arrondis 2">
            <a:extLst>
              <a:ext uri="{FF2B5EF4-FFF2-40B4-BE49-F238E27FC236}">
                <a16:creationId xmlns:a16="http://schemas.microsoft.com/office/drawing/2014/main" id="{65F397F5-0899-689E-FBD6-BEC7F2EADBDC}"/>
              </a:ext>
            </a:extLst>
          </p:cNvPr>
          <p:cNvSpPr/>
          <p:nvPr/>
        </p:nvSpPr>
        <p:spPr>
          <a:xfrm>
            <a:off x="223520" y="2811199"/>
            <a:ext cx="4074160" cy="1537283"/>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t>Manuel</a:t>
            </a:r>
          </a:p>
        </p:txBody>
      </p:sp>
    </p:spTree>
    <p:extLst>
      <p:ext uri="{BB962C8B-B14F-4D97-AF65-F5344CB8AC3E}">
        <p14:creationId xmlns:p14="http://schemas.microsoft.com/office/powerpoint/2010/main" val="353402707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10345</TotalTime>
  <Words>1447</Words>
  <Application>Microsoft Office PowerPoint</Application>
  <PresentationFormat>Grand écran</PresentationFormat>
  <Paragraphs>503</Paragraphs>
  <Slides>25</Slides>
  <Notes>1</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25</vt:i4>
      </vt:variant>
    </vt:vector>
  </HeadingPairs>
  <TitlesOfParts>
    <vt:vector size="33" baseType="lpstr">
      <vt:lpstr>Aptos</vt:lpstr>
      <vt:lpstr>Aptos Display</vt:lpstr>
      <vt:lpstr>Arial</vt:lpstr>
      <vt:lpstr>Calibri</vt:lpstr>
      <vt:lpstr>Google Sans</vt:lpstr>
      <vt:lpstr>Söhne</vt:lpstr>
      <vt:lpstr>system-ui</vt:lpstr>
      <vt:lpstr>Thème Office</vt:lpstr>
      <vt:lpstr>Présentation PowerPoint</vt:lpstr>
      <vt:lpstr>Sommaire</vt:lpstr>
      <vt:lpstr>Sommaire</vt:lpstr>
      <vt:lpstr>Contexte</vt:lpstr>
      <vt:lpstr>Contexte – déroulement</vt:lpstr>
      <vt:lpstr>Sommaire</vt:lpstr>
      <vt:lpstr>Traitement des données – jeu datasets</vt:lpstr>
      <vt:lpstr>Traitement des données – Pré-processing sur les 8 datasets</vt:lpstr>
      <vt:lpstr>Traitement des données – Feature Engineering </vt:lpstr>
      <vt:lpstr>Traitement des données – Fusion datasets</vt:lpstr>
      <vt:lpstr>Traitement des données – Feature Engineering</vt:lpstr>
      <vt:lpstr>Sommaire</vt:lpstr>
      <vt:lpstr>Modélisation – variable cible</vt:lpstr>
      <vt:lpstr>Modélisation – les métriques</vt:lpstr>
      <vt:lpstr>Modélisation – déroulement</vt:lpstr>
      <vt:lpstr>Modélisation – Oversampling methods  (désequilibre des classes)</vt:lpstr>
      <vt:lpstr>Modélisation – Conclusion meilleurs modèles</vt:lpstr>
      <vt:lpstr>Modélisation – Hyperparamètres retenus</vt:lpstr>
      <vt:lpstr>Modélisation – Graphes d’interprétation </vt:lpstr>
      <vt:lpstr>Sommaire</vt:lpstr>
      <vt:lpstr>Dashboard – </vt:lpstr>
      <vt:lpstr>Dashboard – </vt:lpstr>
      <vt:lpstr>Dashboard – </vt:lpstr>
      <vt:lpstr>Dashboard – </vt:lpstr>
      <vt:lpstr>Dashboard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Yannick Querin</dc:creator>
  <cp:lastModifiedBy>Yannick Querin</cp:lastModifiedBy>
  <cp:revision>58</cp:revision>
  <dcterms:created xsi:type="dcterms:W3CDTF">2024-06-07T09:55:16Z</dcterms:created>
  <dcterms:modified xsi:type="dcterms:W3CDTF">2024-06-14T14:21:05Z</dcterms:modified>
</cp:coreProperties>
</file>