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257" r:id="rId4"/>
    <p:sldId id="258" r:id="rId5"/>
    <p:sldId id="259" r:id="rId6"/>
    <p:sldId id="260" r:id="rId7"/>
    <p:sldId id="262" r:id="rId8"/>
    <p:sldId id="300" r:id="rId9"/>
    <p:sldId id="269" r:id="rId10"/>
    <p:sldId id="303" r:id="rId11"/>
    <p:sldId id="302" r:id="rId12"/>
    <p:sldId id="304" r:id="rId13"/>
    <p:sldId id="305" r:id="rId14"/>
    <p:sldId id="306" r:id="rId15"/>
    <p:sldId id="307" r:id="rId16"/>
    <p:sldId id="261" r:id="rId17"/>
    <p:sldId id="308" r:id="rId18"/>
    <p:sldId id="263" r:id="rId19"/>
    <p:sldId id="264" r:id="rId20"/>
    <p:sldId id="265" r:id="rId21"/>
    <p:sldId id="266" r:id="rId22"/>
  </p:sldIdLst>
  <p:sldSz cx="9144000" cy="5143500" type="screen16x9"/>
  <p:notesSz cx="6858000" cy="9144000"/>
  <p:embeddedFontLst>
    <p:embeddedFont>
      <p:font typeface="Montserrat" pitchFamily="2" charset="0"/>
      <p:regular r:id="rId25"/>
      <p:bold r:id="rId26"/>
      <p:italic r:id="rId27"/>
      <p:boldItalic r:id="rId28"/>
    </p:embeddedFont>
    <p:embeddedFont>
      <p:font typeface="Fira Code" panose="020B0604020202020204" charset="0"/>
      <p:regular r:id="rId29"/>
      <p:bold r:id="rId30"/>
    </p:embeddedFont>
    <p:embeddedFont>
      <p:font typeface="Arial Black" panose="020B0A04020102020204" pitchFamily="34" charset="0"/>
      <p:bold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B24"/>
    <a:srgbClr val="FF5858"/>
    <a:srgbClr val="B7972F"/>
    <a:srgbClr val="DBA0DB"/>
    <a:srgbClr val="2C380A"/>
    <a:srgbClr val="72D9F0"/>
    <a:srgbClr val="8AAC2B"/>
    <a:srgbClr val="B789BA"/>
    <a:srgbClr val="050355"/>
    <a:srgbClr val="0A0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D0FC4B-BDF2-431C-9FAC-AFA09CDECE9D}">
  <a:tblStyle styleId="{61D0FC4B-BDF2-431C-9FAC-AFA09CDEC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6E90-7810-4416-BE82-B663F74647F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BFD5-9918-4C11-A5FF-B79FDC17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3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1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5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28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952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95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7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3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30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5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587475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Exploring the World of </a:t>
            </a:r>
            <a:r>
              <a:rPr lang="en" dirty="0" smtClean="0">
                <a:solidFill>
                  <a:schemeClr val="accent2"/>
                </a:solidFill>
              </a:rPr>
              <a:t>		Programming Languages()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00"/>
                </a:solidFill>
              </a:rPr>
              <a:t>&lt; A Guided Tour to the Rich Tapestry of Programming Languages&gt;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655118" cy="2474928"/>
            <a:chOff x="1413525" y="1759900"/>
            <a:chExt cx="655118" cy="2474928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655118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" sz="3000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3200" dirty="0" smtClean="0">
                  <a:solidFill>
                    <a:schemeClr val="accent2"/>
                  </a:solidFill>
                </a:rPr>
                <a:t>;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59254" y="990470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Versatile scripting language primarily used for web development</a:t>
            </a: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459253" y="2164889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Web Development: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Front-end(browser) and back-end (Node.js) scripting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Versatility: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Supports asynchronous programming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Frameworks: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Widely used with frameworks like React and Node.js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1995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Brendan 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Elch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Allows developers to create dynamic and interactive web pages. It’s influence expanded with the rise of Node.js for server-side development</a:t>
            </a: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Building interactive and dynamic web applications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" y="872067"/>
            <a:ext cx="2544602" cy="25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81850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59254" y="990470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General-purpose, OOP language designed for platform independence</a:t>
            </a: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384303" y="2188563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Platform-Independence: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Runs on any device with a Java Virtual Machine (JVM).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Enterprise Applications: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Widely used for large-scale enterprise applications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Frameworks: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Strong memory management and security features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1995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James Gosling and Mike Sheridan Java was released in 1995 and gained popularity for its “write once, run anywhere” philosophy. It has since become a cornerstone of enterprise software development and Android app development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Building interactive and dynamic web applications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757988"/>
            <a:ext cx="1801973" cy="23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5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50355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59254" y="990470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Extension of C programming language with added object-oriented programming features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384303" y="2188563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Object-Oriented: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Supports object-oriented design principles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System Programming: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Used for low-level system development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Efficiency: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Offers low-level memory manipulation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1979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Bjarne 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Stroustrup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Developed at Bell Labs in 1979, it was designed to enhance the C language with OOP features, making it suitable for both high-level and low-level programming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System Programming, game development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  <a:p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9" y="828389"/>
            <a:ext cx="2242686" cy="21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59254" y="990470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 Dynamic, Object-oriented scripting language designed for simplicity and productivity.</a:t>
            </a: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459253" y="2164889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Elegance: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Elegant and concise syntax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Dynamic Typing: </a:t>
            </a:r>
            <a:r>
              <a:rPr lang="en-US" sz="1600" dirty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lexibility in programming styles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Ruby on Rails: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Powerful web development framework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1995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Yukihiro Matsumoto (“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Matz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”) </a:t>
            </a:r>
            <a:b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Released in 1995, it gained popularity for its simplicity and elegance. The Ruby on Rails framework, introduced later, further boosted its prominence in web development</a:t>
            </a: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Web development, scripting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" y="1113422"/>
            <a:ext cx="2296510" cy="21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51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65633" y="1011363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Modern, statically-typed programming language designed to interoperate fully with Java and be fully supported by </a:t>
            </a:r>
            <a:r>
              <a:rPr lang="en-US" sz="1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JetBrains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384303" y="2076138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Interoperability: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Seamless integration with existing Java codebases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Conciseness: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Reduces boilerplate code, enhancing developer productivity.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Null Safety: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Built-in null safety features, reducing runtime errors.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Created:2011</a:t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JetBrains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 (led by Andre 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Breslav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) </a:t>
            </a:r>
            <a:b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Introduced </a:t>
            </a:r>
            <a:r>
              <a:rPr lang="en-US" sz="1400" dirty="0" err="1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Kotlin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 in 2011 as an alternative to Java for the JVM. It gained recognition as an official language for Android app development in 2017, contributing to its growing popularity.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Android app development, server-side applications, and modern web development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" y="845072"/>
            <a:ext cx="2589727" cy="25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50355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65633" y="1011363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Procedural programming language known for its efficiency, low-level memory access, and portability</a:t>
            </a:r>
          </a:p>
        </p:txBody>
      </p:sp>
      <p:sp>
        <p:nvSpPr>
          <p:cNvPr id="13" name="Google Shape;821;p40"/>
          <p:cNvSpPr txBox="1">
            <a:spLocks/>
          </p:cNvSpPr>
          <p:nvPr/>
        </p:nvSpPr>
        <p:spPr>
          <a:xfrm>
            <a:off x="2384303" y="2076138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Efficiency: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Direct control over hardware resources for optimal performance</a:t>
            </a:r>
            <a:b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Portability: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Code in C can be compiled and run on various platforms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Foundational Language: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Often used for building operating systems and embedded systems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1972</a:t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Dennis Ritchie</a:t>
            </a:r>
            <a:b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Designed as a successor to the B language. Quickly became a foundational language for system programming, especially for the development of the Unix O.S.</a:t>
            </a:r>
            <a:b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System Programming, Embedded Systems, Development of Operating Systems</a:t>
            </a:r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48"/>
            <a:ext cx="2465633" cy="2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75553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" dirty="0" smtClean="0"/>
              <a:t>Current Trends and Emerging Technology()					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492798"/>
            <a:ext cx="5539200" cy="131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1. Rust for System Programming</a:t>
            </a:r>
            <a:endParaRPr dirty="0" smtClean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&lt;Rust has ganed prominence for system programming due to its focus on safety without sacrificing performance&gt;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FFC000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4" y="1168950"/>
            <a:ext cx="594073" cy="3462553"/>
            <a:chOff x="1084824" y="1168950"/>
            <a:chExt cx="594073" cy="3462553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4" y="3954425"/>
              <a:ext cx="594073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3000" dirty="0" smtClean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3200" dirty="0" smtClean="0">
                  <a:solidFill>
                    <a:srgbClr val="92D050"/>
                  </a:solidFill>
                </a:rPr>
                <a:t>;</a:t>
              </a:r>
              <a:endParaRPr sz="3000" dirty="0">
                <a:solidFill>
                  <a:srgbClr val="92D05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4" name="Google Shape;562;p32"/>
          <p:cNvSpPr txBox="1">
            <a:spLocks/>
          </p:cNvSpPr>
          <p:nvPr/>
        </p:nvSpPr>
        <p:spPr>
          <a:xfrm>
            <a:off x="1593350" y="2898032"/>
            <a:ext cx="5539200" cy="131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TypeScript for Web Development</a:t>
            </a:r>
          </a:p>
          <a:p>
            <a:pPr marL="449116" indent="0">
              <a:spcBef>
                <a:spcPts val="1000"/>
              </a:spcBef>
            </a:pPr>
            <a:r>
              <a:rPr lang="en-US" dirty="0" smtClean="0">
                <a:solidFill>
                  <a:srgbClr val="FFC000"/>
                </a:solidFill>
              </a:rPr>
              <a:t>&lt;A superset of JavaScript, is widely adopted for building scalable and maintainable web applications&gt;</a:t>
            </a:r>
          </a:p>
          <a:p>
            <a:pPr marL="449116" indent="0">
              <a:spcBef>
                <a:spcPts val="1000"/>
              </a:spcBef>
            </a:pPr>
            <a:r>
              <a:rPr lang="en-US" dirty="0" smtClean="0">
                <a:solidFill>
                  <a:srgbClr val="FFC000"/>
                </a:solidFill>
              </a:rPr>
              <a:t>Integration with popular front-end frameworks like React and Angular further enhances its utility</a:t>
            </a:r>
          </a:p>
          <a:p>
            <a:pPr marL="449116" indent="0">
              <a:spcBef>
                <a:spcPts val="1000"/>
              </a:spcBef>
            </a:pPr>
            <a:endParaRPr lang="en-US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75553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" dirty="0" smtClean="0"/>
              <a:t>Emerging Technologies and Frameworks()					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324375"/>
            <a:ext cx="6711201" cy="131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1. Machine Learning Libraries in Python</a:t>
            </a:r>
            <a:endParaRPr dirty="0" smtClean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Python continues to dominate in machine learning with libraries like TensorFlow and PyTorch </a:t>
            </a:r>
            <a:br>
              <a:rPr lang="en" dirty="0" smtClean="0">
                <a:solidFill>
                  <a:srgbClr val="FFC000"/>
                </a:solidFill>
              </a:rPr>
            </a:br>
            <a:r>
              <a:rPr lang="en" dirty="0" smtClean="0">
                <a:solidFill>
                  <a:srgbClr val="FFC000"/>
                </a:solidFill>
              </a:rPr>
              <a:t>Emerging Technology: Increasing adoptiong of PyTorch for dynamic neural networks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4" y="1168950"/>
            <a:ext cx="594073" cy="3462553"/>
            <a:chOff x="1084824" y="1168950"/>
            <a:chExt cx="594073" cy="3462553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4" y="3954425"/>
              <a:ext cx="594073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3000" dirty="0" smtClean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3200" dirty="0" smtClean="0">
                  <a:solidFill>
                    <a:srgbClr val="92D050"/>
                  </a:solidFill>
                </a:rPr>
                <a:t>;</a:t>
              </a:r>
              <a:endParaRPr sz="3000" dirty="0">
                <a:solidFill>
                  <a:srgbClr val="92D05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4" name="Google Shape;562;p32"/>
          <p:cNvSpPr txBox="1">
            <a:spLocks/>
          </p:cNvSpPr>
          <p:nvPr/>
        </p:nvSpPr>
        <p:spPr>
          <a:xfrm>
            <a:off x="1796424" y="3379899"/>
            <a:ext cx="6890375" cy="131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Web Frameworks in JavaScript</a:t>
            </a:r>
            <a:endParaRPr lang="en-US" dirty="0" smtClean="0">
              <a:solidFill>
                <a:srgbClr val="FFC000"/>
              </a:solidFill>
            </a:endParaRPr>
          </a:p>
          <a:p>
            <a:pPr marL="449116" indent="0">
              <a:spcBef>
                <a:spcPts val="1000"/>
              </a:spcBef>
            </a:pPr>
            <a:r>
              <a:rPr lang="en-US" dirty="0" smtClean="0">
                <a:solidFill>
                  <a:srgbClr val="FFC000"/>
                </a:solidFill>
              </a:rPr>
              <a:t>JavaScript remains a key player with frameworks like React, Vue.js and Node.js, enabling the development of efficient and scalable web applications.</a:t>
            </a:r>
          </a:p>
          <a:p>
            <a:pPr marL="449116" indent="0">
              <a:spcBef>
                <a:spcPts val="1000"/>
              </a:spcBef>
            </a:pPr>
            <a:r>
              <a:rPr lang="en-US" dirty="0" smtClean="0">
                <a:solidFill>
                  <a:srgbClr val="FFC000"/>
                </a:solidFill>
              </a:rPr>
              <a:t>Emerging Technology: Rise of server-side rendering (SSR) and Next.js for enhanced web performance</a:t>
            </a:r>
          </a:p>
          <a:p>
            <a:pPr marL="449116" indent="0">
              <a:spcBef>
                <a:spcPts val="1000"/>
              </a:spcBef>
            </a:pPr>
            <a:endParaRPr lang="en-US" dirty="0" smtClean="0">
              <a:solidFill>
                <a:srgbClr val="FFC000"/>
              </a:solidFill>
            </a:endParaRPr>
          </a:p>
          <a:p>
            <a:pPr marL="449116" indent="0">
              <a:spcBef>
                <a:spcPts val="1000"/>
              </a:spcBef>
            </a:pPr>
            <a:endParaRPr lang="en-US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0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r>
              <a:rPr lang="en" dirty="0" smtClean="0"/>
              <a:t>. </a:t>
            </a:r>
            <a:r>
              <a:rPr lang="en" dirty="0" smtClean="0"/>
              <a:t>Case Studies()		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Python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326925" y="12614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B789BA"/>
                </a:solidFill>
                <a:latin typeface="Fira Code"/>
                <a:ea typeface="Fira Code"/>
                <a:cs typeface="Fira Code"/>
                <a:sym typeface="Fira Code"/>
              </a:rPr>
              <a:t>Developing a machine learning model for predictive maintenance in manufacturing</a:t>
            </a:r>
            <a:endParaRPr dirty="0">
              <a:solidFill>
                <a:srgbClr val="B789BA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1630375" y="1984000"/>
            <a:ext cx="173255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JavaScript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Building a scalable and real-time micro services architecture for a social media platform</a:t>
            </a:r>
            <a:endParaRPr dirty="0">
              <a:solidFill>
                <a:srgbClr val="FFC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Developing a secure and robust backend system for a multinational banking institution</a:t>
            </a:r>
            <a:endParaRPr dirty="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C++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3805899" y="34390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8AAC2B"/>
                </a:solidFill>
                <a:latin typeface="Fira Code"/>
                <a:ea typeface="Fira Code"/>
                <a:cs typeface="Fira Code"/>
                <a:sym typeface="Fira Code"/>
              </a:rPr>
              <a:t>Create an immersive and visually stunning virtual reality (VR) game.</a:t>
            </a:r>
            <a:endParaRPr dirty="0">
              <a:solidFill>
                <a:srgbClr val="8AAC2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endCxn id="638" idx="1"/>
          </p:cNvCxnSpPr>
          <p:nvPr/>
        </p:nvCxnSpPr>
        <p:spPr>
          <a:xfrm>
            <a:off x="1337875" y="2276200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380A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r>
              <a:rPr lang="en" dirty="0" smtClean="0"/>
              <a:t>. </a:t>
            </a:r>
            <a:r>
              <a:rPr lang="en" dirty="0" smtClean="0"/>
              <a:t>Conclusion()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&lt;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Real-world case studies highlight the practical impact of programming language decisions on project outcomes&gt;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E7B24"/>
                </a:solidFill>
              </a:rPr>
              <a:t>&lt; </a:t>
            </a:r>
            <a:r>
              <a:rPr lang="en" dirty="0" smtClean="0">
                <a:solidFill>
                  <a:srgbClr val="8E7B24"/>
                </a:solidFill>
              </a:rPr>
              <a:t>Each language excels in certain domains, and the success of a project often depends on selecting the right tool for the job&gt;</a:t>
            </a:r>
            <a:endParaRPr dirty="0">
              <a:solidFill>
                <a:srgbClr val="8E7B24"/>
              </a:solidFill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BA0DB"/>
                </a:solidFill>
              </a:rPr>
              <a:t>&lt; Programming language choice is pivotal in achieving specific project goals.&gt;</a:t>
            </a:r>
            <a:endParaRPr dirty="0">
              <a:solidFill>
                <a:srgbClr val="DBA0DB"/>
              </a:solidFill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170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3.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4" y="1153725"/>
            <a:ext cx="695849" cy="3416223"/>
            <a:chOff x="1084824" y="1153725"/>
            <a:chExt cx="695849" cy="3416223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4" y="3954425"/>
              <a:ext cx="69584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2800" dirty="0" smtClean="0">
                  <a:solidFill>
                    <a:srgbClr val="FF5858"/>
                  </a:solidFill>
                  <a:latin typeface="Fira Code"/>
                  <a:ea typeface="Fira Code"/>
                  <a:cs typeface="Fira Code"/>
                  <a:sym typeface="Fira Code"/>
                </a:rPr>
                <a:t>;</a:t>
              </a:r>
              <a:endParaRPr sz="2800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587475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		Names of Participants = () =&gt;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655118" cy="2474928"/>
            <a:chOff x="1413525" y="1759900"/>
            <a:chExt cx="655118" cy="2474928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655118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" sz="3000" dirty="0" smtClean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3200" dirty="0" smtClean="0">
                  <a:solidFill>
                    <a:schemeClr val="accent2"/>
                  </a:solidFill>
                </a:rPr>
                <a:t>;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" name="Google Shape;458;p27"/>
          <p:cNvSpPr txBox="1">
            <a:spLocks/>
          </p:cNvSpPr>
          <p:nvPr/>
        </p:nvSpPr>
        <p:spPr>
          <a:xfrm>
            <a:off x="2068643" y="2580353"/>
            <a:ext cx="6587475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KAMCHE YANN ARNAUD- FE21A208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TEGUE NONO MIKEL MODEIRO – FE21A321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NZEMETEJUH SYLVANUS – FE21A296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AMABO JOSHUA – FE21A135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CHAM NIBA – FE21A156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2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250" y="582699"/>
            <a:ext cx="7769744" cy="3816045"/>
          </a:xfrm>
        </p:spPr>
        <p:txBody>
          <a:bodyPr/>
          <a:lstStyle/>
          <a:p>
            <a:r>
              <a:rPr lang="en-US" sz="6600" b="1" dirty="0" smtClean="0"/>
              <a:t>THANK YOU 💻 </a:t>
            </a:r>
            <a:r>
              <a:rPr lang="en-US" sz="6600" dirty="0" smtClean="0"/>
              <a:t>() {</a:t>
            </a:r>
            <a:br>
              <a:rPr lang="en-US" sz="6600" dirty="0" smtClean="0"/>
            </a:br>
            <a:r>
              <a:rPr lang="en-US" sz="4800" b="1" dirty="0">
                <a:latin typeface="Arial Black" panose="020B0A04020102020204" pitchFamily="34" charset="0"/>
              </a:rPr>
              <a:t>	</a:t>
            </a:r>
            <a:r>
              <a:rPr lang="en-US" sz="4800" b="1" dirty="0" smtClean="0">
                <a:latin typeface="Arial Black" panose="020B0A04020102020204" pitchFamily="34" charset="0"/>
              </a:rPr>
              <a:t>Any Questions?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};</a:t>
            </a:r>
            <a:endParaRPr lang="en-US" sz="6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1848785" y="1712895"/>
            <a:ext cx="7316450" cy="541200"/>
          </a:xfrm>
        </p:spPr>
        <p:txBody>
          <a:bodyPr/>
          <a:lstStyle/>
          <a:p>
            <a:pPr marL="596900" indent="-457200">
              <a:buAutoNum type="arabicPeriod"/>
            </a:pPr>
            <a:r>
              <a:rPr lang="en-US" sz="2000" b="1" dirty="0" smtClean="0"/>
              <a:t>Programming </a:t>
            </a:r>
            <a:r>
              <a:rPr lang="en-US" sz="2000" b="1" dirty="0" smtClean="0"/>
              <a:t>Language </a:t>
            </a:r>
            <a:r>
              <a:rPr lang="en-US" sz="2000" b="1" dirty="0" smtClean="0"/>
              <a:t>Documentations</a:t>
            </a:r>
          </a:p>
          <a:p>
            <a:pPr marL="139700" indent="0"/>
            <a:r>
              <a:rPr lang="en-US" sz="2000" b="1" dirty="0"/>
              <a:t>	</a:t>
            </a:r>
            <a:r>
              <a:rPr lang="en-US" sz="1200" b="1" dirty="0" smtClean="0"/>
              <a:t>- Python Documentation</a:t>
            </a:r>
            <a:br>
              <a:rPr lang="en-US" sz="1200" b="1" dirty="0" smtClean="0"/>
            </a:br>
            <a:r>
              <a:rPr lang="en-US" sz="1200" b="1" dirty="0" smtClean="0"/>
              <a:t>	- JavaScript Documentation</a:t>
            </a:r>
            <a:br>
              <a:rPr lang="en-US" sz="1200" b="1" dirty="0" smtClean="0"/>
            </a:br>
            <a:r>
              <a:rPr lang="en-US" sz="1200" b="1" dirty="0" smtClean="0"/>
              <a:t>	- C/C++ documentation</a:t>
            </a:r>
            <a:br>
              <a:rPr lang="en-US" sz="1200" b="1" dirty="0" smtClean="0"/>
            </a:br>
            <a:r>
              <a:rPr lang="en-US" sz="1200" b="1" dirty="0" smtClean="0"/>
              <a:t>	- Ruby documentation</a:t>
            </a:r>
            <a:br>
              <a:rPr lang="en-US" sz="1200" b="1" dirty="0" smtClean="0"/>
            </a:br>
            <a:r>
              <a:rPr lang="en-US" sz="1200" b="1" dirty="0" smtClean="0"/>
              <a:t>	- Java documentation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23" name="Subtitle 6"/>
          <p:cNvSpPr txBox="1">
            <a:spLocks/>
          </p:cNvSpPr>
          <p:nvPr/>
        </p:nvSpPr>
        <p:spPr>
          <a:xfrm>
            <a:off x="1827550" y="2987849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2000" b="1" dirty="0" smtClean="0"/>
              <a:t>2. Web Development </a:t>
            </a:r>
            <a:r>
              <a:rPr lang="en-US" sz="2000" b="1" dirty="0" smtClean="0"/>
              <a:t>Frameworks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1200" b="1" dirty="0" smtClean="0"/>
              <a:t>- React, Angular documentation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- Ruby on Rails documentation</a:t>
            </a:r>
            <a:endParaRPr lang="en-US" sz="12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41031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r>
              <a:rPr lang="en" dirty="0" smtClean="0">
                <a:solidFill>
                  <a:schemeClr val="accent2"/>
                </a:solidFill>
              </a:rPr>
              <a:t>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881215"/>
            <a:ext cx="6969600" cy="3728985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bg2"/>
                </a:solidFill>
              </a:rPr>
              <a:t>0. </a:t>
            </a:r>
            <a:r>
              <a:rPr lang="en" sz="1100" dirty="0" smtClean="0">
                <a:solidFill>
                  <a:schemeClr val="accent3"/>
                </a:solidFill>
              </a:rPr>
              <a:t>Introduction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 smtClean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Definition of Programming Languages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 smtClean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Evolution of Programming </a:t>
            </a:r>
            <a:r>
              <a:rPr lang="en" sz="1100" dirty="0" smtClean="0">
                <a:solidFill>
                  <a:schemeClr val="accent3"/>
                </a:solidFill>
              </a:rPr>
              <a:t>Languages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Types of Programming Languages</a:t>
            </a: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Types of Programming </a:t>
            </a:r>
            <a:r>
              <a:rPr lang="en" sz="1100" dirty="0" smtClean="0">
                <a:solidFill>
                  <a:schemeClr val="accent3"/>
                </a:solidFill>
              </a:rPr>
              <a:t>Paradigms</a:t>
            </a:r>
            <a:endParaRPr lang="en" sz="1100" dirty="0" smtClean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Overview of Specific Programming Langugaes, their historical background, strength and weaknesses and areas of applications.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Trends in Programming Languages.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Case Studies (Real-World projects).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Conclusion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100" dirty="0">
              <a:solidFill>
                <a:schemeClr val="accent3"/>
              </a:solidFill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100" dirty="0" smtClean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34990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&lt;Programming </a:t>
            </a:r>
            <a:r>
              <a:rPr lang="en-US" dirty="0"/>
              <a:t>languages serve as </a:t>
            </a:r>
            <a:r>
              <a:rPr lang="en-US" dirty="0" smtClean="0"/>
              <a:t>the bedrock </a:t>
            </a:r>
            <a:r>
              <a:rPr lang="en-US" dirty="0"/>
              <a:t>of software development, acting as the vital link between human creativity and machine execution</a:t>
            </a:r>
            <a:r>
              <a:rPr lang="en-US" dirty="0" smtClean="0"/>
              <a:t>.&gt;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540833"/>
            <a:ext cx="5195744" cy="70273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00"/>
                </a:solidFill>
              </a:rPr>
              <a:t>&lt; What spoken languages is to communication between individuals, programming languages is to developers &gt;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7807925" y="412230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&lt;Programming Languages plays vital role in shaping technologies&gt;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5964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0</a:t>
            </a:r>
            <a:r>
              <a:rPr lang="en" dirty="0" smtClean="0"/>
              <a:t>. Introduction 		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86578" cy="3462553"/>
            <a:chOff x="1084825" y="1168950"/>
            <a:chExt cx="586578" cy="3462553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86578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2800" dirty="0" smtClean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r>
                <a:rPr lang="en" sz="3200" dirty="0" smtClean="0">
                  <a:solidFill>
                    <a:schemeClr val="accent2"/>
                  </a:solidFill>
                </a:rPr>
                <a:t>;</a:t>
              </a:r>
              <a:r>
                <a:rPr lang="en" sz="2800" dirty="0" smtClean="0">
                  <a:solidFill>
                    <a:schemeClr val="accent6"/>
                  </a:solidFill>
                </a:rPr>
                <a:t> 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60897" y="569252"/>
            <a:ext cx="5650284" cy="1104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1. What is a programming Language ?</a:t>
            </a:r>
            <a:r>
              <a:rPr lang="en-US" sz="2800" dirty="0" smtClean="0"/>
              <a:t>💻</a:t>
            </a:r>
            <a:r>
              <a:rPr lang="en" sz="2800" dirty="0">
                <a:solidFill>
                  <a:schemeClr val="accent6"/>
                </a:solidFill>
              </a:rPr>
              <a:t> {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               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60897" y="1681760"/>
            <a:ext cx="7475713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&lt; These are specialized sets of rules and syntax used to create instructions that computers can understand and execute.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&lt; </a:t>
            </a:r>
            <a:r>
              <a:rPr lang="en" sz="1400" dirty="0" smtClean="0">
                <a:solidFill>
                  <a:srgbClr val="92D050"/>
                </a:solidFill>
              </a:rPr>
              <a:t>They act as a bridge between human thought and machine action. </a:t>
            </a:r>
            <a:r>
              <a:rPr lang="en" sz="1400" dirty="0" smtClean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&lt; </a:t>
            </a:r>
            <a:r>
              <a:rPr lang="en" sz="1400" dirty="0" smtClean="0">
                <a:solidFill>
                  <a:srgbClr val="FFFF00"/>
                </a:solidFill>
              </a:rPr>
              <a:t>Convey complex ideas in a way that is comprehensible to both machines and other developers.  </a:t>
            </a:r>
            <a:r>
              <a:rPr lang="en" sz="1400" dirty="0" smtClean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&lt; </a:t>
            </a:r>
            <a:r>
              <a:rPr lang="en" sz="1400" dirty="0" smtClean="0">
                <a:solidFill>
                  <a:srgbClr val="00B0F0"/>
                </a:solidFill>
              </a:rPr>
              <a:t>Translates written code into machine-executable code, processed by compiler or interpreter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382542" y="4003480"/>
            <a:ext cx="55671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r>
              <a:rPr lang="en" sz="2800" dirty="0" smtClean="0">
                <a:solidFill>
                  <a:schemeClr val="accent2"/>
                </a:solidFill>
              </a:rPr>
              <a:t>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660897" y="1895380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13662" y="1711076"/>
            <a:ext cx="5137500" cy="765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2D050"/>
                </a:solidFill>
              </a:rPr>
              <a:t>➡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" dirty="0" smtClean="0">
                <a:solidFill>
                  <a:srgbClr val="FFFF00"/>
                </a:solidFill>
              </a:rPr>
              <a:t>Birth of Fortran designed for engineering scientific computation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613662" y="2594455"/>
            <a:ext cx="622304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 smtClean="0">
              <a:solidFill>
                <a:srgbClr val="92D050"/>
              </a:solidFill>
            </a:endParaRPr>
          </a:p>
          <a:p>
            <a:pPr marL="0" indent="0"/>
            <a:r>
              <a:rPr lang="en-US" dirty="0" smtClean="0">
                <a:solidFill>
                  <a:srgbClr val="92D050"/>
                </a:solidFill>
              </a:rPr>
              <a:t>➡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Dominance of Assembly Languages and machine code, then marked a shift with the advent of high programming Languages like C and Pascal offering more abstraction.</a:t>
            </a:r>
            <a:endParaRPr lang="en-US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91489" y="662580"/>
            <a:ext cx="6749072" cy="822878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Evolution of Programming Languages 				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59753" y="1766580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041816" y="2580035"/>
            <a:ext cx="1461541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613662" y="3681746"/>
            <a:ext cx="608439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>
              <a:solidFill>
                <a:srgbClr val="92D050"/>
              </a:solidFill>
            </a:endParaRPr>
          </a:p>
          <a:p>
            <a:pPr marL="0" indent="0"/>
            <a:r>
              <a:rPr lang="en-US" dirty="0" smtClean="0">
                <a:solidFill>
                  <a:srgbClr val="92D050"/>
                </a:solidFill>
              </a:rPr>
              <a:t>➡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Rise of Java with its platform independence and C++, introducing OOP concepts contributing to the development of diverse applications</a:t>
            </a:r>
          </a:p>
          <a:p>
            <a:pPr marL="0" lvl="0" indent="0"/>
            <a:endParaRPr lang="en-US" dirty="0"/>
          </a:p>
        </p:txBody>
      </p:sp>
      <p:grpSp>
        <p:nvGrpSpPr>
          <p:cNvPr id="53" name="Google Shape;548;p31"/>
          <p:cNvGrpSpPr/>
          <p:nvPr/>
        </p:nvGrpSpPr>
        <p:grpSpPr>
          <a:xfrm>
            <a:off x="1447779" y="3623165"/>
            <a:ext cx="833073" cy="426611"/>
            <a:chOff x="1665363" y="1706700"/>
            <a:chExt cx="578325" cy="487500"/>
          </a:xfrm>
        </p:grpSpPr>
        <p:sp>
          <p:nvSpPr>
            <p:cNvPr id="54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96764" y="1807932"/>
            <a:ext cx="70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1957</a:t>
            </a:r>
            <a:endParaRPr lang="en-US" sz="16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98279" y="2610450"/>
            <a:ext cx="162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1950-1970’s </a:t>
            </a:r>
            <a:endParaRPr lang="en-US" sz="16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7779" y="3636521"/>
            <a:ext cx="95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1990’s</a:t>
            </a:r>
            <a:endParaRPr lang="en-US" sz="16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</p:cNvCxnSpPr>
          <p:nvPr/>
        </p:nvCxnSpPr>
        <p:spPr>
          <a:xfrm>
            <a:off x="2798124" y="1948192"/>
            <a:ext cx="11648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800075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Types of </a:t>
            </a:r>
            <a:r>
              <a:rPr lang="en" dirty="0" smtClean="0">
                <a:solidFill>
                  <a:schemeClr val="accent2"/>
                </a:solidFill>
              </a:rPr>
              <a:t>‘Programming Languages’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361950" y="1816628"/>
            <a:ext cx="1461600" cy="3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High-Level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4" y="1880842"/>
            <a:ext cx="1164875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1941816" y="2094788"/>
            <a:ext cx="2886034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Abstraction and Proximity to human language e.g. Python, Java</a:t>
            </a:r>
            <a:endParaRPr dirty="0">
              <a:solidFill>
                <a:srgbClr val="FFC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stCxn id="588" idx="1"/>
          </p:cNvCxnSpPr>
          <p:nvPr/>
        </p:nvCxnSpPr>
        <p:spPr>
          <a:xfrm flipV="1">
            <a:off x="6313321" y="1939990"/>
            <a:ext cx="1164875" cy="4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5040274" y="1753504"/>
            <a:ext cx="1593737" cy="36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Low-Level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6313321" y="1872638"/>
            <a:ext cx="1352076" cy="14290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Direct Control over Hardware e.g. Assembly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0239"/>
            <a:ext cx="361646" cy="396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78" y="3740868"/>
            <a:ext cx="403264" cy="55231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47" y="3933524"/>
            <a:ext cx="366665" cy="372579"/>
          </a:xfrm>
          <a:prstGeom prst="rect">
            <a:avLst/>
          </a:prstGeom>
        </p:spPr>
      </p:pic>
      <p:sp>
        <p:nvSpPr>
          <p:cNvPr id="20" name="Google Shape;585;p33"/>
          <p:cNvSpPr txBox="1"/>
          <p:nvPr/>
        </p:nvSpPr>
        <p:spPr>
          <a:xfrm>
            <a:off x="1688221" y="2931967"/>
            <a:ext cx="1461600" cy="3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➡ </a:t>
            </a:r>
            <a:r>
              <a:rPr lang="en-US" sz="11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Compiled:</a:t>
            </a:r>
            <a:endParaRPr sz="11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590;p33"/>
          <p:cNvSpPr txBox="1"/>
          <p:nvPr/>
        </p:nvSpPr>
        <p:spPr>
          <a:xfrm>
            <a:off x="1688221" y="3389699"/>
            <a:ext cx="2067986" cy="42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➡ </a:t>
            </a:r>
            <a:r>
              <a:rPr lang="en" sz="11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Interpreted: </a:t>
            </a:r>
            <a:endParaRPr sz="11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591;p33"/>
          <p:cNvSpPr txBox="1"/>
          <p:nvPr/>
        </p:nvSpPr>
        <p:spPr>
          <a:xfrm>
            <a:off x="3054046" y="3326694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Line-by-line </a:t>
            </a: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/>
            </a:r>
            <a:b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execution</a:t>
            </a:r>
            <a:endParaRPr sz="1100" dirty="0">
              <a:solidFill>
                <a:schemeClr val="bg2">
                  <a:lumMod val="60000"/>
                  <a:lumOff val="4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586;p33"/>
          <p:cNvSpPr txBox="1"/>
          <p:nvPr/>
        </p:nvSpPr>
        <p:spPr>
          <a:xfrm>
            <a:off x="2657224" y="2791548"/>
            <a:ext cx="2886034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Translated </a:t>
            </a:r>
            <a:br>
              <a:rPr lang="en-US" sz="1100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-US" sz="1100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before </a:t>
            </a:r>
            <a:r>
              <a:rPr lang="en-US" sz="1100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execution</a:t>
            </a:r>
            <a:endParaRPr sz="1100" dirty="0">
              <a:solidFill>
                <a:srgbClr val="FFC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24" y="2910655"/>
            <a:ext cx="446775" cy="4467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75" y="3945536"/>
            <a:ext cx="429390" cy="3931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</p:cNvCxnSpPr>
          <p:nvPr/>
        </p:nvCxnSpPr>
        <p:spPr>
          <a:xfrm>
            <a:off x="2798124" y="1948192"/>
            <a:ext cx="11648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49" y="582700"/>
            <a:ext cx="828556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Types </a:t>
            </a:r>
            <a:r>
              <a:rPr lang="en" dirty="0" smtClean="0"/>
              <a:t>of  </a:t>
            </a:r>
            <a:r>
              <a:rPr lang="en" dirty="0" smtClean="0">
                <a:solidFill>
                  <a:schemeClr val="accent2"/>
                </a:solidFill>
              </a:rPr>
              <a:t>‘Programming </a:t>
            </a:r>
            <a:r>
              <a:rPr lang="en" dirty="0" smtClean="0">
                <a:solidFill>
                  <a:schemeClr val="accent2"/>
                </a:solidFill>
              </a:rPr>
              <a:t>Paradigms</a:t>
            </a:r>
            <a:r>
              <a:rPr lang="en" dirty="0" smtClean="0">
                <a:solidFill>
                  <a:schemeClr val="accent2"/>
                </a:solidFill>
              </a:rPr>
              <a:t>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361950" y="1816628"/>
            <a:ext cx="1461600" cy="3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Procedural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4" y="1880842"/>
            <a:ext cx="1164875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1337875" y="2094788"/>
            <a:ext cx="348997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Follows a step-by-step </a:t>
            </a:r>
            <a:r>
              <a:rPr lang="en-US" dirty="0" smtClean="0">
                <a:solidFill>
                  <a:srgbClr val="FFC000"/>
                </a:solidFill>
                <a:latin typeface="Fira Code"/>
                <a:ea typeface="Fira Code"/>
                <a:cs typeface="Fira Code"/>
                <a:sym typeface="Fira Code"/>
              </a:rPr>
              <a:t>approach</a:t>
            </a:r>
            <a:endParaRPr dirty="0">
              <a:solidFill>
                <a:srgbClr val="FFC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/>
          <p:nvPr/>
        </p:nvCxnSpPr>
        <p:spPr>
          <a:xfrm flipV="1">
            <a:off x="7278134" y="1939990"/>
            <a:ext cx="200062" cy="7555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843424" y="1724931"/>
            <a:ext cx="2067986" cy="42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Object-Oriented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7099337" y="1872639"/>
            <a:ext cx="1352076" cy="14290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Organization of code around objects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88" y="2702640"/>
            <a:ext cx="575854" cy="78869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90" y="2650927"/>
            <a:ext cx="1013457" cy="10298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25" y="2748169"/>
            <a:ext cx="1000194" cy="9527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28" y="2678422"/>
            <a:ext cx="1000194" cy="952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23" y="2614126"/>
            <a:ext cx="1119855" cy="11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6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50355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71027" y="-310027"/>
            <a:ext cx="8995971" cy="165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821;p40"/>
          <p:cNvSpPr txBox="1">
            <a:spLocks/>
          </p:cNvSpPr>
          <p:nvPr/>
        </p:nvSpPr>
        <p:spPr>
          <a:xfrm>
            <a:off x="2459254" y="990470"/>
            <a:ext cx="6410425" cy="98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8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Versatility, high-level, interpreted programming language known for its readability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" y="1103486"/>
            <a:ext cx="1848538" cy="2024726"/>
          </a:xfrm>
          <a:prstGeom prst="rect">
            <a:avLst/>
          </a:prstGeom>
        </p:spPr>
      </p:pic>
      <p:sp>
        <p:nvSpPr>
          <p:cNvPr id="13" name="Google Shape;821;p40"/>
          <p:cNvSpPr txBox="1">
            <a:spLocks/>
          </p:cNvSpPr>
          <p:nvPr/>
        </p:nvSpPr>
        <p:spPr>
          <a:xfrm>
            <a:off x="2384303" y="2188563"/>
            <a:ext cx="6410425" cy="147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General Purpose: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Suitable for a wide range of applications.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Easy to Read and Write: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Code readability and simplicity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Rich Ecosystem: </a:t>
            </a:r>
            <a:r>
              <a:rPr lang="en-US" sz="1600" dirty="0" smtClean="0">
                <a:solidFill>
                  <a:schemeClr val="accent6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Extensive libraries and frameworks</a:t>
            </a:r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4" name="Google Shape;821;p40"/>
          <p:cNvSpPr txBox="1">
            <a:spLocks/>
          </p:cNvSpPr>
          <p:nvPr/>
        </p:nvSpPr>
        <p:spPr>
          <a:xfrm>
            <a:off x="537751" y="3711805"/>
            <a:ext cx="4427621" cy="14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sz="1600" dirty="0">
              <a:solidFill>
                <a:schemeClr val="accent6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5" name="Google Shape;821;p40"/>
          <p:cNvSpPr txBox="1">
            <a:spLocks/>
          </p:cNvSpPr>
          <p:nvPr/>
        </p:nvSpPr>
        <p:spPr>
          <a:xfrm>
            <a:off x="0" y="3388150"/>
            <a:ext cx="7013397" cy="175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Code"/>
              <a:buNone/>
              <a:defRPr sz="4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Year Created: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1991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Creator: </a:t>
            </a: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Guido van Rossum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</a:br>
            <a:r>
              <a:rPr lang="en-US" sz="1400" dirty="0" smtClean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Started the development of Python in 1980’s and officially released as Python 0.9.0 in February 1991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Applications: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ea typeface="Fira Code" panose="020B0604020202020204" charset="0"/>
                <a:cs typeface="Fira Code" panose="020B0604020202020204" charset="0"/>
              </a:rPr>
              <a:t>Web development, data science, AI, automation</a:t>
            </a:r>
          </a:p>
          <a:p>
            <a:endParaRPr lang="en-US" sz="1400" dirty="0">
              <a:solidFill>
                <a:srgbClr val="FFC000"/>
              </a:solidFill>
              <a:latin typeface="Consolas" panose="020B0609020204030204" pitchFamily="49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1402</Words>
  <Application>Microsoft Office PowerPoint</Application>
  <PresentationFormat>On-screen Show (16:9)</PresentationFormat>
  <Paragraphs>173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Fira Code</vt:lpstr>
      <vt:lpstr>Arial</vt:lpstr>
      <vt:lpstr>Arial Black</vt:lpstr>
      <vt:lpstr>Consolas</vt:lpstr>
      <vt:lpstr>Programming Language Workshop for Beginners by Slidesgo</vt:lpstr>
      <vt:lpstr>Exploring the World of   Programming Languages()  {</vt:lpstr>
      <vt:lpstr>  Names of Participants = () =&gt;  {</vt:lpstr>
      <vt:lpstr>Outline;</vt:lpstr>
      <vt:lpstr>&lt;</vt:lpstr>
      <vt:lpstr> 1. What is a programming Language ?💻 {                        </vt:lpstr>
      <vt:lpstr>2. Evolution of Programming Languages     { </vt:lpstr>
      <vt:lpstr>3. Types of ‘Programming Languages’ {</vt:lpstr>
      <vt:lpstr>4. Types of  ‘Programming Paradigms’ {</vt:lpstr>
      <vt:lpstr>5. Programming Languages</vt:lpstr>
      <vt:lpstr>5. Programming Languages</vt:lpstr>
      <vt:lpstr>5. Programming Languages</vt:lpstr>
      <vt:lpstr>5. Programming Languages</vt:lpstr>
      <vt:lpstr>5. Programming Languages</vt:lpstr>
      <vt:lpstr>5. Programming Languages</vt:lpstr>
      <vt:lpstr>5. Programming Languages</vt:lpstr>
      <vt:lpstr>6. Current Trends and Emerging Technology()     {</vt:lpstr>
      <vt:lpstr>6. Emerging Technologies and Frameworks()     {</vt:lpstr>
      <vt:lpstr>7. Case Studies()  {</vt:lpstr>
      <vt:lpstr>8. Conclusion() {</vt:lpstr>
      <vt:lpstr>THANK YOU 💻 () {  Any Questions? };</vt:lpstr>
      <vt:lpstr>9.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World of ‘Programming Languages’  {</dc:title>
  <dc:creator>Yann Kamche</dc:creator>
  <cp:lastModifiedBy>yann</cp:lastModifiedBy>
  <cp:revision>60</cp:revision>
  <dcterms:modified xsi:type="dcterms:W3CDTF">2023-11-29T03:08:23Z</dcterms:modified>
</cp:coreProperties>
</file>