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71" r:id="rId5"/>
    <p:sldId id="272" r:id="rId6"/>
    <p:sldId id="274" r:id="rId7"/>
    <p:sldId id="264" r:id="rId8"/>
  </p:sldIdLst>
  <p:sldSz cx="12192000" cy="6858000" type="screen4x3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78" autoAdjust="0"/>
    <p:restoredTop sz="93925" autoAdjust="0"/>
  </p:normalViewPr>
  <p:slideViewPr>
    <p:cSldViewPr snapToGrid="0" showGuides="1">
      <p:cViewPr>
        <p:scale>
          <a:sx n="75" d="100"/>
          <a:sy n="75" d="100"/>
        </p:scale>
        <p:origin x="864" y="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7" Type="http://schemas.openxmlformats.org/officeDocument/2006/relationships/image" Target="../media/image18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/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/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/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/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/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/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/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/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/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/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/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/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/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/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/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/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/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/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/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/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/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/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/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/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/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/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/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/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/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/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/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/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/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/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/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emf"/><Relationship Id="rId21" Type="http://schemas.openxmlformats.org/officeDocument/2006/relationships/vmlDrawing" Target="../drawings/vmlDrawing1.vml"/><Relationship Id="rId20" Type="http://schemas.openxmlformats.org/officeDocument/2006/relationships/slideLayout" Target="../slideLayouts/slideLayout2.xml"/><Relationship Id="rId2" Type="http://schemas.openxmlformats.org/officeDocument/2006/relationships/oleObject" Target="../embeddings/oleObject1.bin"/><Relationship Id="rId19" Type="http://schemas.openxmlformats.org/officeDocument/2006/relationships/image" Target="../media/image10.wmf"/><Relationship Id="rId18" Type="http://schemas.openxmlformats.org/officeDocument/2006/relationships/oleObject" Target="../embeddings/oleObject9.bin"/><Relationship Id="rId17" Type="http://schemas.openxmlformats.org/officeDocument/2006/relationships/image" Target="../media/image9.wmf"/><Relationship Id="rId16" Type="http://schemas.openxmlformats.org/officeDocument/2006/relationships/oleObject" Target="../embeddings/oleObject8.bin"/><Relationship Id="rId15" Type="http://schemas.openxmlformats.org/officeDocument/2006/relationships/image" Target="../media/image8.wmf"/><Relationship Id="rId14" Type="http://schemas.openxmlformats.org/officeDocument/2006/relationships/oleObject" Target="../embeddings/oleObject7.bin"/><Relationship Id="rId13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oleObject" Target="../embeddings/oleObject13.bin"/><Relationship Id="rId7" Type="http://schemas.openxmlformats.org/officeDocument/2006/relationships/image" Target="../media/image14.wmf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Relationship Id="rId3" Type="http://schemas.openxmlformats.org/officeDocument/2006/relationships/image" Target="../media/image12.wmf"/><Relationship Id="rId2" Type="http://schemas.openxmlformats.org/officeDocument/2006/relationships/oleObject" Target="../embeddings/oleObject10.bin"/><Relationship Id="rId19" Type="http://schemas.openxmlformats.org/officeDocument/2006/relationships/vmlDrawing" Target="../drawings/vmlDrawing2.v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19.wmf"/><Relationship Id="rId16" Type="http://schemas.openxmlformats.org/officeDocument/2006/relationships/oleObject" Target="../embeddings/oleObject17.bin"/><Relationship Id="rId15" Type="http://schemas.openxmlformats.org/officeDocument/2006/relationships/image" Target="../media/image18.wmf"/><Relationship Id="rId14" Type="http://schemas.openxmlformats.org/officeDocument/2006/relationships/oleObject" Target="../embeddings/oleObject16.bin"/><Relationship Id="rId13" Type="http://schemas.openxmlformats.org/officeDocument/2006/relationships/image" Target="../media/image17.wmf"/><Relationship Id="rId12" Type="http://schemas.openxmlformats.org/officeDocument/2006/relationships/oleObject" Target="../embeddings/oleObject15.bin"/><Relationship Id="rId11" Type="http://schemas.openxmlformats.org/officeDocument/2006/relationships/image" Target="../media/image16.wmf"/><Relationship Id="rId10" Type="http://schemas.openxmlformats.org/officeDocument/2006/relationships/oleObject" Target="../embeddings/oleObject14.bin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938376" y="2402540"/>
            <a:ext cx="8315247" cy="712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数字逻辑实验</a:t>
            </a:r>
            <a:r>
              <a:rPr lang="en-US" altLang="zh-CN" sz="4000" dirty="0"/>
              <a:t>4</a:t>
            </a:r>
            <a:r>
              <a:rPr lang="zh-CN" altLang="en-US" sz="4000" dirty="0" smtClean="0"/>
              <a:t>：编码器和译码器</a:t>
            </a:r>
            <a:endParaRPr lang="zh-CN" altLang="en-US" sz="4000" dirty="0"/>
          </a:p>
        </p:txBody>
      </p:sp>
      <p:sp>
        <p:nvSpPr>
          <p:cNvPr id="5" name="副标题 2"/>
          <p:cNvSpPr txBox="1"/>
          <p:nvPr/>
        </p:nvSpPr>
        <p:spPr>
          <a:xfrm>
            <a:off x="5191125" y="4120515"/>
            <a:ext cx="1810385" cy="477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2022.11.15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/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实验要求</a:t>
            </a:r>
            <a:endParaRPr lang="en-US" altLang="zh-CN"/>
          </a:p>
        </p:txBody>
      </p:sp>
      <p:sp>
        <p:nvSpPr>
          <p:cNvPr id="5" name="内容占位符 2"/>
          <p:cNvSpPr/>
          <p:nvPr>
            <p:ph sz="half" idx="1"/>
          </p:nvPr>
        </p:nvSpPr>
        <p:spPr>
          <a:xfrm>
            <a:off x="669925" y="952500"/>
            <a:ext cx="9770312" cy="5388610"/>
          </a:xfrm>
        </p:spPr>
        <p:txBody>
          <a:bodyPr>
            <a:normAutofit/>
          </a:bodyPr>
          <a:lstStyle/>
          <a:p>
            <a:r>
              <a:rPr lang="zh-CN" altLang="en-US" dirty="0"/>
              <a:t>目的</a:t>
            </a:r>
            <a:endParaRPr lang="zh-CN" altLang="en-US" dirty="0"/>
          </a:p>
          <a:p>
            <a:pPr lvl="1"/>
            <a:r>
              <a:rPr lang="zh-CN" altLang="en-US" dirty="0"/>
              <a:t>通过实验，使学生学会</a:t>
            </a:r>
            <a:r>
              <a:rPr lang="zh-CN" altLang="en-US" dirty="0" smtClean="0"/>
              <a:t>设计编码器和译码器</a:t>
            </a:r>
            <a:r>
              <a:rPr lang="zh-CN" altLang="en-US" dirty="0"/>
              <a:t>。</a:t>
            </a:r>
            <a:endParaRPr lang="zh-CN" altLang="en-US" dirty="0"/>
          </a:p>
          <a:p>
            <a:pPr lvl="0"/>
            <a:r>
              <a:rPr lang="zh-CN" altLang="en-US" dirty="0" smtClean="0"/>
              <a:t>内容</a:t>
            </a:r>
            <a:endParaRPr dirty="0" err="1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dirty="0" err="1">
                <a:solidFill>
                  <a:schemeClr val="tx1"/>
                </a:solidFill>
                <a:sym typeface="+mn-ea"/>
              </a:rPr>
              <a:t>使用基本门电路 IP 核设计一个</a:t>
            </a:r>
            <a:r>
              <a:rPr dirty="0">
                <a:solidFill>
                  <a:srgbClr val="FF0000"/>
                </a:solidFill>
                <a:sym typeface="+mn-ea"/>
              </a:rPr>
              <a:t>3-8 </a:t>
            </a:r>
            <a:r>
              <a:rPr dirty="0" err="1">
                <a:solidFill>
                  <a:srgbClr val="FF0000"/>
                </a:solidFill>
                <a:sym typeface="+mn-ea"/>
              </a:rPr>
              <a:t>译码器</a:t>
            </a:r>
            <a:r>
              <a:rPr lang="en-US" altLang="zh-CN" dirty="0">
                <a:sym typeface="+mn-ea"/>
              </a:rPr>
              <a:t>(Decoder)</a:t>
            </a:r>
            <a:r>
              <a:rPr dirty="0" smtClean="0">
                <a:sym typeface="+mn-ea"/>
              </a:rPr>
              <a:t>；</a:t>
            </a:r>
            <a:r>
              <a:rPr lang="zh-CN" altLang="en-US" dirty="0" smtClean="0">
                <a:sym typeface="+mn-ea"/>
              </a:rPr>
              <a:t>根据真值表进行板级验证。</a:t>
            </a:r>
            <a:endParaRPr lang="zh-CN" altLang="en-US" dirty="0" smtClean="0">
              <a:sym typeface="+mn-ea"/>
            </a:endParaRPr>
          </a:p>
          <a:p>
            <a:pPr lvl="1" algn="l">
              <a:buClrTx/>
              <a:buSzTx/>
              <a:buFont typeface="Arial" panose="020B0604020202020204" pitchFamily="34" charset="0"/>
            </a:pPr>
            <a:r>
              <a:rPr dirty="0" err="1">
                <a:sym typeface="+mn-ea"/>
              </a:rPr>
              <a:t>设计一个</a:t>
            </a:r>
            <a:r>
              <a:rPr dirty="0" err="1">
                <a:solidFill>
                  <a:srgbClr val="FF0000"/>
                </a:solidFill>
                <a:sym typeface="+mn-ea"/>
              </a:rPr>
              <a:t>4-2优先编码器</a:t>
            </a:r>
            <a:r>
              <a:rPr dirty="0" err="1">
                <a:sym typeface="+mn-ea"/>
              </a:rPr>
              <a:t>，依据真值表进行设计和验证</a:t>
            </a:r>
            <a:endParaRPr dirty="0" err="1">
              <a:sym typeface="+mn-ea"/>
            </a:endParaRPr>
          </a:p>
          <a:p>
            <a:pPr marL="457200" lvl="1" indent="0" algn="l">
              <a:buClrTx/>
              <a:buSzTx/>
              <a:buFont typeface="Arial" panose="020B0604020202020204" pitchFamily="34" charset="0"/>
              <a:buNone/>
            </a:pPr>
            <a:r>
              <a:rPr dirty="0" err="1">
                <a:sym typeface="+mn-ea"/>
              </a:rPr>
              <a:t>（</a:t>
            </a:r>
            <a:r>
              <a:rPr i="1" dirty="0" err="1">
                <a:solidFill>
                  <a:srgbClr val="FF0000"/>
                </a:solidFill>
                <a:sym typeface="+mn-ea"/>
              </a:rPr>
              <a:t>要求：仅用与非门实现</a:t>
            </a:r>
            <a:r>
              <a:rPr dirty="0" err="1">
                <a:sym typeface="+mn-ea"/>
              </a:rPr>
              <a:t>）</a:t>
            </a:r>
            <a:endParaRPr dirty="0" err="1">
              <a:sym typeface="+mn-ea"/>
            </a:endParaRPr>
          </a:p>
          <a:p>
            <a:pPr lvl="1" algn="l">
              <a:buClrTx/>
              <a:buSzTx/>
              <a:buFont typeface="Arial" panose="020B0604020202020204" pitchFamily="34" charset="0"/>
            </a:pPr>
            <a:endParaRPr dirty="0" err="1">
              <a:sym typeface="+mn-ea"/>
            </a:endParaRPr>
          </a:p>
          <a:p>
            <a:pPr lvl="0" algn="l">
              <a:buClrTx/>
              <a:buSzTx/>
              <a:buFont typeface="Arial" panose="020B0604020202020204" pitchFamily="34" charset="0"/>
            </a:pPr>
            <a:r>
              <a:rPr lang="zh-CN" altLang="en-US" dirty="0" smtClean="0">
                <a:solidFill>
                  <a:schemeClr val="tx1"/>
                </a:solidFill>
              </a:rPr>
              <a:t>注意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90000"/>
              </a:lnSpc>
              <a:spcBef>
                <a:spcPts val="500"/>
              </a:spcBef>
              <a:buClrTx/>
              <a:buSzTx/>
              <a:buChar char="•"/>
            </a:pPr>
            <a:r>
              <a:rPr dirty="0" err="1">
                <a:sym typeface="+mn-ea"/>
              </a:rPr>
              <a:t>详细设计过程</a:t>
            </a:r>
            <a:endParaRPr dirty="0" err="1">
              <a:solidFill>
                <a:schemeClr val="tx1"/>
              </a:solidFill>
              <a:sym typeface="+mn-ea"/>
            </a:endParaRPr>
          </a:p>
          <a:p>
            <a:pPr lvl="1" algn="l" eaLnBrk="1" hangingPunct="1">
              <a:lnSpc>
                <a:spcPct val="90000"/>
              </a:lnSpc>
              <a:spcBef>
                <a:spcPts val="500"/>
              </a:spcBef>
              <a:buClrTx/>
              <a:buSzTx/>
              <a:buChar char="•"/>
            </a:pPr>
            <a:r>
              <a:rPr dirty="0" err="1">
                <a:sym typeface="+mn-ea"/>
              </a:rPr>
              <a:t>画出卡洛图，并给出接口对应的表达式</a:t>
            </a:r>
            <a:endParaRPr dirty="0" err="1">
              <a:solidFill>
                <a:schemeClr val="tx1"/>
              </a:solidFill>
              <a:sym typeface="+mn-ea"/>
            </a:endParaRPr>
          </a:p>
          <a:p>
            <a:pPr lvl="1" algn="l" eaLnBrk="1" hangingPunct="1">
              <a:lnSpc>
                <a:spcPct val="90000"/>
              </a:lnSpc>
              <a:spcBef>
                <a:spcPts val="500"/>
              </a:spcBef>
              <a:buClrTx/>
              <a:buSzTx/>
              <a:buChar char="•"/>
            </a:pPr>
            <a:r>
              <a:rPr dirty="0" err="1">
                <a:sym typeface="+mn-ea"/>
              </a:rPr>
              <a:t>原理图、引脚分配等重要步骤的截图以及说明</a:t>
            </a:r>
            <a:endParaRPr dirty="0" err="1">
              <a:solidFill>
                <a:schemeClr val="tx1"/>
              </a:solidFill>
              <a:sym typeface="+mn-ea"/>
            </a:endParaRPr>
          </a:p>
          <a:p>
            <a:pPr lvl="1" algn="l" eaLnBrk="1" hangingPunct="1">
              <a:lnSpc>
                <a:spcPct val="90000"/>
              </a:lnSpc>
              <a:spcBef>
                <a:spcPts val="500"/>
              </a:spcBef>
              <a:buClrTx/>
              <a:buSzTx/>
              <a:buChar char="•"/>
            </a:pPr>
            <a:r>
              <a:rPr dirty="0" err="1">
                <a:sym typeface="+mn-ea"/>
              </a:rPr>
              <a:t>按实验手册上记录表在板上验证，填写实验结果</a:t>
            </a:r>
            <a:endParaRPr dirty="0" err="1">
              <a:solidFill>
                <a:schemeClr val="tx1"/>
              </a:solidFill>
              <a:sym typeface="+mn-ea"/>
            </a:endParaRPr>
          </a:p>
          <a:p>
            <a:pPr lvl="0" algn="l">
              <a:buClrTx/>
              <a:buSzTx/>
              <a:buFont typeface="Arial" panose="020B0604020202020204" pitchFamily="34" charset="0"/>
            </a:pPr>
            <a:endParaRPr lang="zh-CN" alt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Exp1. </a:t>
            </a:r>
            <a:r>
              <a:rPr>
                <a:sym typeface="+mn-ea"/>
              </a:rPr>
              <a:t>3-8</a:t>
            </a:r>
            <a:r>
              <a:t>译码器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/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真值表</a:t>
            </a:r>
            <a:endParaRPr lang="zh-CN" altLang="en-US"/>
          </a:p>
        </p:txBody>
      </p:sp>
      <p:sp>
        <p:nvSpPr>
          <p:cNvPr id="6" name="内容占位符 3"/>
          <p:cNvSpPr txBox="1"/>
          <p:nvPr/>
        </p:nvSpPr>
        <p:spPr>
          <a:xfrm>
            <a:off x="6238877" y="952508"/>
            <a:ext cx="5283242" cy="53889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输出布尔表达式</a:t>
            </a:r>
            <a:endParaRPr lang="zh-CN" altLang="en-US"/>
          </a:p>
        </p:txBody>
      </p:sp>
      <p:pic>
        <p:nvPicPr>
          <p:cNvPr id="7" name="图片 76" descr="http://pic002.cnblogs.com/images/2011/153211/2011082313384748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1293" y="3934666"/>
            <a:ext cx="5532755" cy="272161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722120" y="952500"/>
          <a:ext cx="3526155" cy="2224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" r:id="rId2" imgW="5588000" imgH="3543300" progId="Visio.Drawing.11">
                  <p:embed/>
                </p:oleObj>
              </mc:Choice>
              <mc:Fallback>
                <p:oleObj name="" r:id="rId2" imgW="5588000" imgH="3543300" progId="Visio.Drawing.11">
                  <p:embed/>
                  <p:pic>
                    <p:nvPicPr>
                      <p:cNvPr id="0" name="对象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22120" y="952500"/>
                        <a:ext cx="3526155" cy="2224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807325" y="1536065"/>
          <a:ext cx="2687955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" r:id="rId4" imgW="1917065" imgH="254000" progId="Equation.KSEE3">
                  <p:embed/>
                </p:oleObj>
              </mc:Choice>
              <mc:Fallback>
                <p:oleObj name="" r:id="rId4" imgW="1917065" imgH="254000" progId="Equation.KSEE3">
                  <p:embed/>
                  <p:pic>
                    <p:nvPicPr>
                      <p:cNvPr id="0" name="对象 1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07325" y="1536065"/>
                        <a:ext cx="2687955" cy="356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807325" y="2084070"/>
          <a:ext cx="2687955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" r:id="rId6" imgW="1917065" imgH="254000" progId="Equation.KSEE3">
                  <p:embed/>
                </p:oleObj>
              </mc:Choice>
              <mc:Fallback>
                <p:oleObj name="" r:id="rId6" imgW="1917065" imgH="254000" progId="Equation.KSEE3">
                  <p:embed/>
                  <p:pic>
                    <p:nvPicPr>
                      <p:cNvPr id="0" name="对象 1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07325" y="2084070"/>
                        <a:ext cx="2687955" cy="356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795895" y="2639695"/>
          <a:ext cx="2687955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" r:id="rId8" imgW="1917065" imgH="254000" progId="Equation.KSEE3">
                  <p:embed/>
                </p:oleObj>
              </mc:Choice>
              <mc:Fallback>
                <p:oleObj name="" r:id="rId8" imgW="1917065" imgH="254000" progId="Equation.KSEE3">
                  <p:embed/>
                  <p:pic>
                    <p:nvPicPr>
                      <p:cNvPr id="0" name="对象 18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795895" y="2639695"/>
                        <a:ext cx="2687955" cy="356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797800" y="3148330"/>
          <a:ext cx="2707005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" r:id="rId10" imgW="1930400" imgH="254000" progId="Equation.KSEE3">
                  <p:embed/>
                </p:oleObj>
              </mc:Choice>
              <mc:Fallback>
                <p:oleObj name="" r:id="rId10" imgW="1930400" imgH="254000" progId="Equation.KSEE3">
                  <p:embed/>
                  <p:pic>
                    <p:nvPicPr>
                      <p:cNvPr id="0" name="对象 19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797800" y="3148330"/>
                        <a:ext cx="2707005" cy="356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807008" y="3716655"/>
          <a:ext cx="2688590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" r:id="rId12" imgW="1917065" imgH="254000" progId="Equation.KSEE3">
                  <p:embed/>
                </p:oleObj>
              </mc:Choice>
              <mc:Fallback>
                <p:oleObj name="" r:id="rId12" imgW="1917065" imgH="254000" progId="Equation.KSEE3">
                  <p:embed/>
                  <p:pic>
                    <p:nvPicPr>
                      <p:cNvPr id="0" name="对象 20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807008" y="3716655"/>
                        <a:ext cx="2688590" cy="356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797800" y="4234815"/>
          <a:ext cx="2707005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" r:id="rId14" imgW="1930400" imgH="254000" progId="Equation.KSEE3">
                  <p:embed/>
                </p:oleObj>
              </mc:Choice>
              <mc:Fallback>
                <p:oleObj name="" r:id="rId14" imgW="1930400" imgH="254000" progId="Equation.KSEE3">
                  <p:embed/>
                  <p:pic>
                    <p:nvPicPr>
                      <p:cNvPr id="0" name="对象 2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797800" y="4234815"/>
                        <a:ext cx="2707005" cy="356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818755" y="4864100"/>
          <a:ext cx="2687955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" r:id="rId16" imgW="1917065" imgH="254000" progId="Equation.KSEE3">
                  <p:embed/>
                </p:oleObj>
              </mc:Choice>
              <mc:Fallback>
                <p:oleObj name="" r:id="rId16" imgW="1917065" imgH="254000" progId="Equation.KSEE3">
                  <p:embed/>
                  <p:pic>
                    <p:nvPicPr>
                      <p:cNvPr id="0" name="对象 2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818755" y="4864100"/>
                        <a:ext cx="2687955" cy="356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815581" y="5446395"/>
          <a:ext cx="2724785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" r:id="rId18" imgW="1943100" imgH="254000" progId="Equation.KSEE3">
                  <p:embed/>
                </p:oleObj>
              </mc:Choice>
              <mc:Fallback>
                <p:oleObj name="" r:id="rId18" imgW="1943100" imgH="254000" progId="Equation.KSEE3">
                  <p:embed/>
                  <p:pic>
                    <p:nvPicPr>
                      <p:cNvPr id="0" name="对象 2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815581" y="5446395"/>
                        <a:ext cx="2724785" cy="356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Exp1.  </a:t>
            </a:r>
            <a:r>
              <a:rPr dirty="0">
                <a:sym typeface="+mn-ea"/>
              </a:rPr>
              <a:t>3-8译码器</a:t>
            </a:r>
            <a:endParaRPr lang="zh-CN" altLang="en-US" dirty="0"/>
          </a:p>
        </p:txBody>
      </p:sp>
      <p:sp>
        <p:nvSpPr>
          <p:cNvPr id="31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/>
          <a:lstStyle/>
          <a:p>
            <a:r>
              <a:rPr dirty="0">
                <a:solidFill>
                  <a:schemeClr val="tx1"/>
                </a:solidFill>
                <a:sym typeface="+mn-ea"/>
              </a:rPr>
              <a:t>使用</a:t>
            </a:r>
            <a:r>
              <a:rPr dirty="0">
                <a:solidFill>
                  <a:srgbClr val="FF0000"/>
                </a:solidFill>
                <a:sym typeface="+mn-ea"/>
              </a:rPr>
              <a:t>与非门</a:t>
            </a:r>
            <a:r>
              <a:rPr dirty="0">
                <a:sym typeface="+mn-ea"/>
              </a:rPr>
              <a:t>实现</a:t>
            </a:r>
            <a:r>
              <a:rPr lang="en-US" altLang="zh-CN" dirty="0"/>
              <a:t>74LS138</a:t>
            </a:r>
            <a:r>
              <a:rPr dirty="0"/>
              <a:t>的电路原理图</a:t>
            </a:r>
            <a:endParaRPr dirty="0"/>
          </a:p>
        </p:txBody>
      </p:sp>
      <p:sp>
        <p:nvSpPr>
          <p:cNvPr id="32" name="内容占位符 3"/>
          <p:cNvSpPr txBox="1"/>
          <p:nvPr/>
        </p:nvSpPr>
        <p:spPr>
          <a:xfrm>
            <a:off x="6238875" y="952500"/>
            <a:ext cx="5913120" cy="11220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如何化简得到输出的与非形式？</a:t>
            </a:r>
            <a:endParaRPr lang="zh-CN" altLang="en-US" smtClean="0"/>
          </a:p>
          <a:p>
            <a:pPr lvl="1"/>
            <a:r>
              <a:rPr lang="zh-CN" altLang="en-US" smtClean="0"/>
              <a:t>要求将各输出变量化简成与非形式，搭建</a:t>
            </a:r>
            <a:r>
              <a:rPr lang="en-US" altLang="zh-CN" smtClean="0">
                <a:sym typeface="+mn-ea"/>
              </a:rPr>
              <a:t>74LS138</a:t>
            </a:r>
            <a:r>
              <a:rPr lang="zh-CN" altLang="en-US" smtClean="0">
                <a:sym typeface="+mn-ea"/>
              </a:rPr>
              <a:t>的内部实现电路。</a:t>
            </a:r>
            <a:endParaRPr lang="zh-CN" altLang="en-US" dirty="0">
              <a:sym typeface="+mn-ea"/>
            </a:endParaRPr>
          </a:p>
        </p:txBody>
      </p:sp>
      <p:pic>
        <p:nvPicPr>
          <p:cNvPr id="33" name="图片 74" descr="C:\Users\wolfitT\AppData\Roaming\Tencent\Users\51580860\QQ\WinTemp\RichOle\(50(T)K}L$PVP5N$[WB%MMN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5370" y="1723390"/>
            <a:ext cx="4307840" cy="424307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矩形 33"/>
          <p:cNvSpPr/>
          <p:nvPr/>
        </p:nvSpPr>
        <p:spPr>
          <a:xfrm>
            <a:off x="7435850" y="2505075"/>
            <a:ext cx="71374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32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200" b="1" baseline="-25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0</a:t>
            </a:r>
            <a:endParaRPr lang="en-US" altLang="zh-CN" sz="3200" b="1" baseline="-25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435850" y="3291840"/>
            <a:ext cx="71374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32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200" b="1" baseline="-25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1</a:t>
            </a:r>
            <a:endParaRPr lang="en-US" altLang="zh-CN" sz="3200" b="1" baseline="-25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435850" y="4039235"/>
            <a:ext cx="713740" cy="4108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3200" b="1" baseline="-25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……</a:t>
            </a:r>
            <a:endParaRPr lang="en-US" altLang="zh-CN" sz="3200" b="1" baseline="-25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435850" y="4982845"/>
            <a:ext cx="71374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32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200" b="1" baseline="-25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7</a:t>
            </a:r>
            <a:endParaRPr lang="en-US" altLang="zh-CN" sz="3200" b="1" baseline="-25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585835" y="3291840"/>
            <a:ext cx="713740" cy="14452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8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=</a:t>
            </a:r>
            <a:endParaRPr lang="en-US" altLang="zh-CN" sz="8800" b="1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788525" y="3291840"/>
            <a:ext cx="713740" cy="14452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8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?</a:t>
            </a:r>
            <a:endParaRPr lang="en-US" altLang="zh-CN" sz="8800" b="1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40" name="对象 3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38775" y="2182495"/>
          <a:ext cx="671258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" r:id="rId2" imgW="4787900" imgH="304800" progId="Equation.KSEE3">
                  <p:embed/>
                </p:oleObj>
              </mc:Choice>
              <mc:Fallback>
                <p:oleObj name="" r:id="rId2" imgW="4787900" imgH="304800" progId="Equation.KSEE3">
                  <p:embed/>
                  <p:pic>
                    <p:nvPicPr>
                      <p:cNvPr id="0" name="对象 19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38775" y="2182495"/>
                        <a:ext cx="671258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48935" y="2712085"/>
          <a:ext cx="667702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" r:id="rId4" imgW="4762500" imgH="304800" progId="Equation.KSEE3">
                  <p:embed/>
                </p:oleObj>
              </mc:Choice>
              <mc:Fallback>
                <p:oleObj name="" r:id="rId4" imgW="4762500" imgH="304800" progId="Equation.KSEE3">
                  <p:embed/>
                  <p:pic>
                    <p:nvPicPr>
                      <p:cNvPr id="0" name="对象 20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48935" y="2712085"/>
                        <a:ext cx="667702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36235" y="3314700"/>
          <a:ext cx="669480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" r:id="rId6" imgW="4775200" imgH="304800" progId="Equation.KSEE3">
                  <p:embed/>
                </p:oleObj>
              </mc:Choice>
              <mc:Fallback>
                <p:oleObj name="" r:id="rId6" imgW="4775200" imgH="304800" progId="Equation.KSEE3">
                  <p:embed/>
                  <p:pic>
                    <p:nvPicPr>
                      <p:cNvPr id="0" name="对象 2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36235" y="3314700"/>
                        <a:ext cx="669480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56555" y="3823335"/>
          <a:ext cx="667702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" r:id="rId8" imgW="4762500" imgH="304800" progId="Equation.KSEE3">
                  <p:embed/>
                </p:oleObj>
              </mc:Choice>
              <mc:Fallback>
                <p:oleObj name="" r:id="rId8" imgW="4762500" imgH="304800" progId="Equation.KSEE3">
                  <p:embed/>
                  <p:pic>
                    <p:nvPicPr>
                      <p:cNvPr id="0" name="对象 2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56555" y="3823335"/>
                        <a:ext cx="667702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47348" y="4391660"/>
          <a:ext cx="669544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" r:id="rId10" imgW="4775200" imgH="304800" progId="Equation.KSEE3">
                  <p:embed/>
                </p:oleObj>
              </mc:Choice>
              <mc:Fallback>
                <p:oleObj name="" r:id="rId10" imgW="4775200" imgH="304800" progId="Equation.KSEE3">
                  <p:embed/>
                  <p:pic>
                    <p:nvPicPr>
                      <p:cNvPr id="0" name="对象 2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47348" y="4391660"/>
                        <a:ext cx="669544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56555" y="4909820"/>
          <a:ext cx="667702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" r:id="rId12" imgW="4762500" imgH="304800" progId="Equation.KSEE3">
                  <p:embed/>
                </p:oleObj>
              </mc:Choice>
              <mc:Fallback>
                <p:oleObj name="" r:id="rId12" imgW="4762500" imgH="304800" progId="Equation.KSEE3">
                  <p:embed/>
                  <p:pic>
                    <p:nvPicPr>
                      <p:cNvPr id="0" name="对象 2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56555" y="4909820"/>
                        <a:ext cx="667702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67985" y="5539105"/>
          <a:ext cx="667702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" r:id="rId14" imgW="4762500" imgH="304800" progId="Equation.KSEE3">
                  <p:embed/>
                </p:oleObj>
              </mc:Choice>
              <mc:Fallback>
                <p:oleObj name="" r:id="rId14" imgW="4762500" imgH="304800" progId="Equation.KSEE3">
                  <p:embed/>
                  <p:pic>
                    <p:nvPicPr>
                      <p:cNvPr id="0" name="对象 2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467985" y="5539105"/>
                        <a:ext cx="667702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92433" y="6121400"/>
          <a:ext cx="665861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" r:id="rId16" imgW="4749165" imgH="304800" progId="Equation.KSEE3">
                  <p:embed/>
                </p:oleObj>
              </mc:Choice>
              <mc:Fallback>
                <p:oleObj name="" r:id="rId16" imgW="4749165" imgH="304800" progId="Equation.KSEE3">
                  <p:embed/>
                  <p:pic>
                    <p:nvPicPr>
                      <p:cNvPr id="0" name="对象 2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492433" y="6121400"/>
                        <a:ext cx="665861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管脚约束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5" y="2334828"/>
            <a:ext cx="11434439" cy="286748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85925" y="1828092"/>
            <a:ext cx="6314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个输入相应的拨码开关、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个输出指定相应的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Led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灯显示。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/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>
            <a:normAutofit fontScale="90000"/>
          </a:bodyPr>
          <a:lstStyle/>
          <a:p>
            <a:r>
              <a:rPr lang="en-US" altLang="zh-CN" smtClean="0">
                <a:sym typeface="+mn-ea"/>
              </a:rPr>
              <a:t>Exp2. </a:t>
            </a:r>
            <a:r>
              <a:rPr lang="en-US" altLang="zh-CN" dirty="0"/>
              <a:t>4-2</a:t>
            </a:r>
            <a:r>
              <a:rPr dirty="0"/>
              <a:t>优先编码器</a:t>
            </a:r>
            <a:endParaRPr dirty="0"/>
          </a:p>
        </p:txBody>
      </p:sp>
      <p:sp>
        <p:nvSpPr>
          <p:cNvPr id="5" name="内容占位符 2"/>
          <p:cNvSpPr/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dirty="0"/>
              <a:t>注：</a:t>
            </a:r>
            <a:r>
              <a:rPr lang="en-US" altLang="zh-CN" dirty="0"/>
              <a:t>V</a:t>
            </a:r>
            <a:r>
              <a:rPr dirty="0"/>
              <a:t>可以理解成</a:t>
            </a:r>
            <a:r>
              <a:rPr lang="en-US" altLang="zh-CN" dirty="0"/>
              <a:t>Valid(</a:t>
            </a:r>
            <a:r>
              <a:rPr dirty="0"/>
              <a:t>有效</a:t>
            </a:r>
            <a:r>
              <a:rPr lang="en-US" altLang="zh-CN" dirty="0"/>
              <a:t>)</a:t>
            </a:r>
            <a:r>
              <a:rPr dirty="0"/>
              <a:t>的缩写，指示编码输出</a:t>
            </a:r>
            <a:r>
              <a:rPr lang="en-US" altLang="zh-CN" dirty="0"/>
              <a:t>(A</a:t>
            </a:r>
            <a:r>
              <a:rPr lang="en-US" altLang="zh-CN" baseline="-25000" dirty="0"/>
              <a:t>1</a:t>
            </a:r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r>
              <a:rPr lang="en-US" altLang="zh-CN" dirty="0"/>
              <a:t>)</a:t>
            </a:r>
            <a:r>
              <a:rPr dirty="0"/>
              <a:t>是否有效。</a:t>
            </a:r>
            <a:endParaRPr lang="en-US" altLang="zh-CN" dirty="0"/>
          </a:p>
          <a:p>
            <a:r>
              <a:rPr dirty="0"/>
              <a:t>真值表</a:t>
            </a:r>
            <a:endParaRPr dirty="0"/>
          </a:p>
        </p:txBody>
      </p:sp>
      <p:sp>
        <p:nvSpPr>
          <p:cNvPr id="6" name="内容占位符 3"/>
          <p:cNvSpPr txBox="1"/>
          <p:nvPr/>
        </p:nvSpPr>
        <p:spPr>
          <a:xfrm>
            <a:off x="6249784" y="698076"/>
            <a:ext cx="5283242" cy="53889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输出布尔表达式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写出输出变量的布尔表达式并化简，使用适当的逻辑门搭建</a:t>
            </a:r>
            <a:r>
              <a:rPr lang="en-US" altLang="zh-CN" dirty="0" smtClean="0">
                <a:sym typeface="+mn-ea"/>
              </a:rPr>
              <a:t>4-2</a:t>
            </a:r>
            <a:r>
              <a:rPr lang="zh-CN" altLang="en-US" dirty="0" smtClean="0">
                <a:sym typeface="+mn-ea"/>
              </a:rPr>
              <a:t>优先编码器。</a:t>
            </a:r>
            <a:endParaRPr lang="zh-CN" altLang="en-US" dirty="0">
              <a:sym typeface="+mn-ea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334770" y="1097915"/>
          <a:ext cx="3212465" cy="1954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" r:id="rId1" imgW="1638300" imgH="1016000" progId="Visio.Drawing.11">
                  <p:embed/>
                </p:oleObj>
              </mc:Choice>
              <mc:Fallback>
                <p:oleObj name="" r:id="rId1" imgW="1638300" imgH="1016000" progId="Visio.Drawing.11">
                  <p:embed/>
                  <p:pic>
                    <p:nvPicPr>
                      <p:cNvPr id="0" name="对象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4770" y="1097915"/>
                        <a:ext cx="3212465" cy="1954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2"/>
          <p:cNvPicPr>
            <a:picLocks noChangeAspect="1" noChangeArrowheads="1"/>
          </p:cNvPicPr>
          <p:nvPr/>
        </p:nvPicPr>
        <p:blipFill>
          <a:blip r:embed="rId3" cstate="print"/>
          <a:srcRect l="1666" t="21785"/>
          <a:stretch>
            <a:fillRect/>
          </a:stretch>
        </p:blipFill>
        <p:spPr>
          <a:xfrm>
            <a:off x="807085" y="4455160"/>
            <a:ext cx="4845050" cy="193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对象 3">
            <a:hlinkClick r:id="" action="ppaction://ole?verb=0"/>
          </p:cNvPr>
          <p:cNvSpPr txBox="1"/>
          <p:nvPr/>
        </p:nvSpPr>
        <p:spPr>
          <a:xfrm>
            <a:off x="6736080" y="2336483"/>
            <a:ext cx="4040785" cy="514350"/>
          </a:xfrm>
          <a:prstGeom prst="rect">
            <a:avLst/>
          </a:prstGeom>
          <a:blipFill rotWithShape="1">
            <a:blip r:embed="rId4"/>
            <a:stretch>
              <a:fillRect l="-302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0" name="对象 4">
            <a:hlinkClick r:id="" action="ppaction://ole?verb=0"/>
          </p:cNvPr>
          <p:cNvSpPr txBox="1"/>
          <p:nvPr/>
        </p:nvSpPr>
        <p:spPr>
          <a:xfrm>
            <a:off x="6677343" y="3052445"/>
            <a:ext cx="4695140" cy="514350"/>
          </a:xfrm>
          <a:prstGeom prst="rect">
            <a:avLst/>
          </a:prstGeom>
          <a:blipFill rotWithShape="1">
            <a:blip r:embed="rId5"/>
            <a:stretch>
              <a:fillRect l="-390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1" name="对象 5">
            <a:hlinkClick r:id="" action="ppaction://ole?verb=0"/>
          </p:cNvPr>
          <p:cNvSpPr txBox="1"/>
          <p:nvPr/>
        </p:nvSpPr>
        <p:spPr>
          <a:xfrm>
            <a:off x="6793228" y="3819209"/>
            <a:ext cx="3400514" cy="514349"/>
          </a:xfrm>
          <a:prstGeom prst="rect">
            <a:avLst/>
          </a:prstGeom>
          <a:blipFill rotWithShape="1">
            <a:blip r:embed="rId6"/>
            <a:stretch>
              <a:fillRect l="-358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bc7276a4-066c-4658-a882-a75d136ef879"/>
  <p:tag name="COMMONDATA" val="eyJoZGlkIjoiMGM5NWM1YjgxYWE0OTE2YzRkZTY3MzEwNDUzNGQ0OG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WPS 演示</Application>
  <PresentationFormat>宽屏</PresentationFormat>
  <Paragraphs>71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18</vt:i4>
      </vt:variant>
      <vt:variant>
        <vt:lpstr>幻灯片标题</vt:lpstr>
      </vt:variant>
      <vt:variant>
        <vt:i4>6</vt:i4>
      </vt:variant>
    </vt:vector>
  </HeadingPairs>
  <TitlesOfParts>
    <vt:vector size="35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Wingdings</vt:lpstr>
      <vt:lpstr>Times New Roman</vt:lpstr>
      <vt:lpstr>Office 主题​​</vt:lpstr>
      <vt:lpstr>Visio.Drawing.11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Visio.Drawing.11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实验要求</vt:lpstr>
      <vt:lpstr>Exp1. 3-8译码器</vt:lpstr>
      <vt:lpstr>Exp1.  3-8译码器</vt:lpstr>
      <vt:lpstr>管脚约束</vt:lpstr>
      <vt:lpstr>Exp1. 4-2优先编码器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苏潮阳</dc:creator>
  <cp:lastModifiedBy>LiuChongYu</cp:lastModifiedBy>
  <cp:revision>48</cp:revision>
  <dcterms:created xsi:type="dcterms:W3CDTF">1900-01-01T00:00:00Z</dcterms:created>
  <dcterms:modified xsi:type="dcterms:W3CDTF">2022-11-13T02:49:30Z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0181FB973A05805524B09561B2CFE423</vt:lpwstr>
  </property>
  <property fmtid="{D5CDD505-2E9C-101B-9397-08002B2CF9AE}" pid="3" name="KSOProductBuildVer">
    <vt:lpwstr>2052-11.1.0.12763</vt:lpwstr>
  </property>
</Properties>
</file>